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8" r:id="rId3"/>
    <p:sldId id="279" r:id="rId4"/>
    <p:sldId id="290" r:id="rId5"/>
    <p:sldId id="291" r:id="rId6"/>
    <p:sldId id="292" r:id="rId7"/>
    <p:sldId id="293" r:id="rId8"/>
    <p:sldId id="294" r:id="rId9"/>
    <p:sldId id="295" r:id="rId10"/>
    <p:sldId id="28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84"/>
  </p:normalViewPr>
  <p:slideViewPr>
    <p:cSldViewPr snapToGrid="0" snapToObjects="1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167D73-5684-6244-8C09-33711E967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57538B8-FC05-F045-B05A-5E908CBF9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A6AE1E-AFE1-F840-B934-9E1660BE4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CC1EC1-97E6-7047-ADD9-79B037A6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4DB174-69D9-EB49-BDB7-1C2C6BAAF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02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532A2D-7918-DC49-96D3-C6963FC1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D3D861-2EAC-9744-8CEC-5B8E2556B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E5C393-75AA-7F43-8437-B14A5E25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44B409-2D2E-D34C-8833-686A72D0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B98BBC-612C-8C43-B8CA-1B63CB31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20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74E8090-3F2C-A346-871B-89DB6CE50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A3D3046-2405-F745-8747-B15B3424A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FB7D41-6134-D244-AB3A-980598ED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00D547-A4A1-AA4C-A5F7-A193F151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A4B33E-DAF1-F946-90EE-E404A0F39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04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LASYCZNE (ecru)">
    <p:bg>
      <p:bgPr>
        <a:solidFill>
          <a:srgbClr val="1A3F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rgbClr val="F0E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35FE4EA-556B-314E-B3FB-875E27135C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88832"/>
            <a:ext cx="9144000" cy="31511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 spc="83" baseline="0">
                <a:solidFill>
                  <a:srgbClr val="162D5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dirty="0"/>
              <a:t>PODTYTUŁ</a:t>
            </a:r>
            <a:endParaRPr lang="en-GB" dirty="0"/>
          </a:p>
        </p:txBody>
      </p:sp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009650"/>
            <a:ext cx="9144001" cy="24193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rgbClr val="162D54"/>
                </a:solidFill>
              </a:defRPr>
            </a:lvl1pPr>
          </a:lstStyle>
          <a:p>
            <a:r>
              <a:rPr lang="pl-PL" dirty="0"/>
              <a:t>Tytuł prezentacji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34B4AF-1AC4-FC47-AA8C-7E18E8947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86" t="26798" r="73926" b="26380"/>
          <a:stretch/>
        </p:blipFill>
        <p:spPr>
          <a:xfrm>
            <a:off x="5489400" y="5037993"/>
            <a:ext cx="1213200" cy="107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1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9DF840-A02E-C542-99BE-DD274287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B9D1A2-7AB9-254B-B26D-FBA5A6A4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3A65CB-AF76-7049-96B5-391850AEA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4BB8B4-BF07-FA4A-A9D5-C1271CC5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5DD764-9710-504F-B343-7F11759C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9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2C508-5187-7648-9CEF-7D89157B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63CD39-5F42-3448-9ED6-BD8C48EB7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64A3DB-BB7D-0846-9AC8-B2CD56C78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0CC534-BAE4-1948-8BC9-CB1DCBF95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7B6050-E35E-104F-A33E-0E2D907F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87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8CDB67-F29B-9A4B-A5E6-07426587C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5AE952-73C3-604B-8205-5145F9ACA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1D0D5B-61F1-D647-B045-9A00FF625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5910E5-B5BC-0543-99EB-A9AB0BA6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BF8F93-8D5A-0947-BDAF-5EBEE365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FD99A51-F063-C545-83D1-64A3B3670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43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2882B2-7784-7D49-8CDB-D43614610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9A0CBF-5EEE-7749-ADDE-CA4114812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495608-804D-2946-8BBF-8AE2B9C66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2CAC7C8-E851-0C49-89A1-62A4D232E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1A38A7C-0C1C-EB47-98E9-55A5BF233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CBAF56-B712-5343-B281-7B012769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42E889B-2FE9-A34D-BF92-5065FED2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43B3092-1057-684D-9457-C4FD4C74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15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8C4192-FDDA-6245-9BD8-A25176C2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4AE9FEC-55A7-1F45-A41D-BCE52D31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216548-C5F6-B24D-A659-760C64AB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7AB6FE-FCB6-FE47-8EDB-44B6180C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62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5FA2064-E1CF-4949-B141-3EB95C3F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4D990C4-760C-F446-99C8-C488D1722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CDAF80-88EE-7C4B-BD07-11B9019F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63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FE527-21B9-0443-82C4-5194C69B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93394A-C927-1B4E-82ED-76B47710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7EC4400-E1E5-C444-8DD0-75D0272E4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71A65C-1D6C-1A43-8CEE-44B65125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0C7D7DC-A936-E24F-8941-9E7E4297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9F13217-59C5-B14F-8C57-B74C4EF29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67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95F34-E5AE-EC4B-A05F-5609EBDE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AFF3186-9858-C942-BD55-150CABE94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3014D42-8CD7-354A-A668-B730AB8A3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ADEADE-AB91-474D-83A3-F08F2385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80359B-CE5B-8044-AAE6-10CBB8C1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B9C0084-6DF8-CE4B-B637-A26193CB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24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6E34BB9-9862-0946-B267-3B9F902C3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7CB54F-7389-1F48-B42A-60A1D6834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7C34E6-B3A7-C344-82AC-37FC1A380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6B29-4658-E44F-86E3-8C078CB2B38E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A3A223-4AEA-FE41-B419-F11453DD6B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9FF096-15EC-074C-B88E-4D86AF079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8DCB5-1B8A-3E46-823F-5F5B3DAE4C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957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3F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>
            <a:extLst>
              <a:ext uri="{FF2B5EF4-FFF2-40B4-BE49-F238E27FC236}">
                <a16:creationId xmlns:a16="http://schemas.microsoft.com/office/drawing/2014/main" id="{212ECF80-BA53-044D-A8F4-A2EC3D2C6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000" y="3618545"/>
            <a:ext cx="9393381" cy="200444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200" spc="0" dirty="0" err="1"/>
              <a:t>Łukasz</a:t>
            </a:r>
            <a:r>
              <a:rPr lang="en-GB" sz="2200" spc="0" dirty="0"/>
              <a:t> </a:t>
            </a:r>
            <a:r>
              <a:rPr lang="en-GB" sz="2200" spc="0" dirty="0" err="1"/>
              <a:t>Żelechowski</a:t>
            </a:r>
            <a:r>
              <a:rPr lang="en-GB" sz="2200" spc="0" dirty="0"/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200" spc="0" dirty="0"/>
              <a:t>University of Warsaw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200" spc="0" dirty="0"/>
              <a:t>Faculty of Law and Administration</a:t>
            </a:r>
          </a:p>
          <a:p>
            <a:pPr algn="l"/>
            <a:endParaRPr lang="en-GB" dirty="0"/>
          </a:p>
        </p:txBody>
      </p:sp>
      <p:sp>
        <p:nvSpPr>
          <p:cNvPr id="8" name="Tytuł 7">
            <a:extLst>
              <a:ext uri="{FF2B5EF4-FFF2-40B4-BE49-F238E27FC236}">
                <a16:creationId xmlns:a16="http://schemas.microsoft.com/office/drawing/2014/main" id="{112CD705-3587-1443-BE16-1ED28B84F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000" y="1444111"/>
            <a:ext cx="10101261" cy="1695202"/>
          </a:xfrm>
        </p:spPr>
        <p:txBody>
          <a:bodyPr>
            <a:normAutofit fontScale="90000"/>
          </a:bodyPr>
          <a:lstStyle/>
          <a:p>
            <a:pPr algn="l"/>
            <a:br>
              <a:rPr lang="en-GB" sz="4400" dirty="0"/>
            </a:br>
            <a:r>
              <a:rPr lang="en-GB" sz="2400" dirty="0">
                <a:solidFill>
                  <a:srgbClr val="C00000"/>
                </a:solidFill>
              </a:rPr>
              <a:t>TRADEMARK LAW INSTITUTE </a:t>
            </a:r>
            <a:br>
              <a:rPr lang="en-GB" sz="2400" dirty="0">
                <a:solidFill>
                  <a:srgbClr val="C00000"/>
                </a:solidFill>
              </a:rPr>
            </a:br>
            <a:r>
              <a:rPr lang="en-GB" sz="2400" dirty="0">
                <a:solidFill>
                  <a:srgbClr val="C00000"/>
                </a:solidFill>
              </a:rPr>
              <a:t>Conference ‘Exhaustion in Trade Mark Law’ </a:t>
            </a:r>
            <a:br>
              <a:rPr lang="en-GB" sz="2400" dirty="0">
                <a:solidFill>
                  <a:srgbClr val="C00000"/>
                </a:solidFill>
              </a:rPr>
            </a:br>
            <a:r>
              <a:rPr lang="en-GB" sz="2400" dirty="0">
                <a:solidFill>
                  <a:srgbClr val="C00000"/>
                </a:solidFill>
              </a:rPr>
              <a:t>September 15-16 2023, Erasmus University Rotterdam</a:t>
            </a:r>
            <a:br>
              <a:rPr lang="en-GB" sz="2400" dirty="0">
                <a:solidFill>
                  <a:srgbClr val="C00000"/>
                </a:solidFill>
              </a:rPr>
            </a:br>
            <a:br>
              <a:rPr lang="en-GB" sz="2400" dirty="0">
                <a:solidFill>
                  <a:srgbClr val="C00000"/>
                </a:solidFill>
              </a:rPr>
            </a:br>
            <a:r>
              <a:rPr lang="en-GB" sz="4700" dirty="0">
                <a:solidFill>
                  <a:srgbClr val="C00000"/>
                </a:solidFill>
              </a:rPr>
              <a:t>Legal qualification of </a:t>
            </a:r>
            <a:r>
              <a:rPr lang="en-GB" sz="4700" dirty="0" err="1">
                <a:solidFill>
                  <a:srgbClr val="C00000"/>
                </a:solidFill>
              </a:rPr>
              <a:t>debranding</a:t>
            </a:r>
            <a:endParaRPr lang="pl-PL" sz="47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8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310ACE9-1774-2A4F-A03C-633F79F0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229" y="1894122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0047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146682-E0CF-F548-8862-97B7B736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81067"/>
            <a:ext cx="10515600" cy="83502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Examples of national codifications of </a:t>
            </a:r>
            <a:r>
              <a:rPr lang="en-GB" dirty="0" err="1"/>
              <a:t>debranding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6121D5-5F26-8344-8D79-47C916FFA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869"/>
            <a:ext cx="10515599" cy="4934753"/>
          </a:xfrm>
        </p:spPr>
        <p:txBody>
          <a:bodyPr>
            <a:normAutofit/>
          </a:bodyPr>
          <a:lstStyle/>
          <a:p>
            <a:pPr algn="just"/>
            <a:r>
              <a:rPr lang="en-GB" dirty="0">
                <a:solidFill>
                  <a:srgbClr val="C00000"/>
                </a:solidFill>
              </a:rPr>
              <a:t>Art. 20(3) Italian </a:t>
            </a:r>
            <a:r>
              <a:rPr lang="en-GB" dirty="0" err="1">
                <a:solidFill>
                  <a:srgbClr val="C00000"/>
                </a:solidFill>
              </a:rPr>
              <a:t>Codice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della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proprietà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industriale</a:t>
            </a:r>
            <a:r>
              <a:rPr lang="en-GB" dirty="0">
                <a:solidFill>
                  <a:srgbClr val="C00000"/>
                </a:solidFill>
              </a:rPr>
              <a:t>:</a:t>
            </a:r>
            <a:r>
              <a:rPr lang="en-GB" dirty="0"/>
              <a:t> Il </a:t>
            </a:r>
            <a:r>
              <a:rPr lang="en-GB" dirty="0" err="1"/>
              <a:t>commerciante</a:t>
            </a:r>
            <a:r>
              <a:rPr lang="en-GB" dirty="0"/>
              <a:t> </a:t>
            </a:r>
            <a:r>
              <a:rPr lang="en-GB" dirty="0" err="1"/>
              <a:t>puo</a:t>
            </a:r>
            <a:r>
              <a:rPr lang="en-GB" dirty="0"/>
              <a:t>' </a:t>
            </a:r>
            <a:r>
              <a:rPr lang="en-GB" dirty="0" err="1"/>
              <a:t>apporre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proprio</a:t>
            </a:r>
            <a:r>
              <a:rPr lang="en-GB" dirty="0"/>
              <a:t> </a:t>
            </a:r>
            <a:r>
              <a:rPr lang="en-GB" dirty="0" err="1"/>
              <a:t>marchio</a:t>
            </a:r>
            <a:r>
              <a:rPr lang="en-GB" dirty="0"/>
              <a:t> </a:t>
            </a:r>
            <a:r>
              <a:rPr lang="en-GB" dirty="0" err="1"/>
              <a:t>alle</a:t>
            </a:r>
            <a:r>
              <a:rPr lang="en-GB" dirty="0"/>
              <a:t>  merci 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mette</a:t>
            </a:r>
            <a:r>
              <a:rPr lang="en-GB" dirty="0"/>
              <a:t> in </a:t>
            </a:r>
            <a:r>
              <a:rPr lang="en-GB" dirty="0" err="1"/>
              <a:t>vendita</a:t>
            </a:r>
            <a:r>
              <a:rPr lang="en-GB" dirty="0"/>
              <a:t>, ma </a:t>
            </a:r>
            <a:r>
              <a:rPr lang="en-GB" b="1" dirty="0"/>
              <a:t>non </a:t>
            </a:r>
            <a:r>
              <a:rPr lang="en-GB" b="1" dirty="0" err="1"/>
              <a:t>puo</a:t>
            </a:r>
            <a:r>
              <a:rPr lang="en-GB" b="1" dirty="0"/>
              <a:t>' </a:t>
            </a:r>
            <a:r>
              <a:rPr lang="en-GB" b="1" dirty="0" err="1"/>
              <a:t>sopprimere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marchio</a:t>
            </a:r>
            <a:r>
              <a:rPr lang="en-GB" dirty="0"/>
              <a:t> del </a:t>
            </a:r>
            <a:r>
              <a:rPr lang="en-GB" dirty="0" err="1"/>
              <a:t>produttore</a:t>
            </a:r>
            <a:r>
              <a:rPr lang="en-GB" dirty="0"/>
              <a:t>  o del </a:t>
            </a:r>
            <a:r>
              <a:rPr lang="en-GB" dirty="0" err="1"/>
              <a:t>commerciante</a:t>
            </a:r>
            <a:r>
              <a:rPr lang="en-GB" dirty="0"/>
              <a:t> da cui </a:t>
            </a:r>
            <a:r>
              <a:rPr lang="en-GB" dirty="0" err="1"/>
              <a:t>abbia</a:t>
            </a:r>
            <a:r>
              <a:rPr lang="en-GB" dirty="0"/>
              <a:t> </a:t>
            </a:r>
            <a:r>
              <a:rPr lang="en-GB" dirty="0" err="1"/>
              <a:t>ricevuto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prodotti</a:t>
            </a:r>
            <a:r>
              <a:rPr lang="en-GB" dirty="0"/>
              <a:t> o le merci. 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en-US" dirty="0">
                <a:solidFill>
                  <a:srgbClr val="C00000"/>
                </a:solidFill>
              </a:rPr>
              <a:t>Art. L713-3-1 French Code de la </a:t>
            </a:r>
            <a:r>
              <a:rPr lang="en-US" dirty="0" err="1">
                <a:solidFill>
                  <a:srgbClr val="C00000"/>
                </a:solidFill>
              </a:rPr>
              <a:t>propriété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intellectuelle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notamment</a:t>
            </a:r>
            <a:r>
              <a:rPr lang="en-US" dirty="0"/>
              <a:t> </a:t>
            </a:r>
            <a:r>
              <a:rPr lang="en-US" dirty="0" err="1"/>
              <a:t>interdits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application des articles L. 713-2 et L. 713-3, les </a:t>
            </a:r>
            <a:r>
              <a:rPr lang="en-US" dirty="0" err="1"/>
              <a:t>actes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usages </a:t>
            </a:r>
            <a:r>
              <a:rPr lang="en-US" dirty="0" err="1"/>
              <a:t>suivants</a:t>
            </a:r>
            <a:r>
              <a:rPr lang="en-US" dirty="0"/>
              <a:t> : (…)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	7° La </a:t>
            </a:r>
            <a:r>
              <a:rPr lang="en-US" b="1" dirty="0"/>
              <a:t>suppression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la modification </a:t>
            </a:r>
            <a:r>
              <a:rPr lang="en-US" dirty="0" err="1"/>
              <a:t>d'une</a:t>
            </a:r>
            <a:r>
              <a:rPr lang="en-US" dirty="0"/>
              <a:t> marque 	</a:t>
            </a:r>
            <a:r>
              <a:rPr lang="en-US" dirty="0" err="1"/>
              <a:t>régulièrement</a:t>
            </a:r>
            <a:r>
              <a:rPr lang="en-US" dirty="0"/>
              <a:t> </a:t>
            </a:r>
            <a:r>
              <a:rPr lang="en-US" dirty="0" err="1"/>
              <a:t>apposée</a:t>
            </a:r>
            <a:r>
              <a:rPr lang="en-US" dirty="0"/>
              <a:t>.</a:t>
            </a:r>
            <a:endParaRPr lang="pl-PL" dirty="0"/>
          </a:p>
          <a:p>
            <a:pPr algn="just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782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DCCECC-4004-E349-8A78-180469FC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588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On the side of justification for </a:t>
            </a:r>
            <a:r>
              <a:rPr lang="en-GB" dirty="0" err="1"/>
              <a:t>debranding</a:t>
            </a:r>
            <a:r>
              <a:rPr lang="en-GB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9235A-9353-C84E-843B-0A4B56F70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282698"/>
            <a:ext cx="10201276" cy="534387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Interference with the essential function (</a:t>
            </a:r>
            <a:r>
              <a:rPr lang="en-GB" sz="2400" i="1" dirty="0"/>
              <a:t>Portakabin</a:t>
            </a:r>
            <a:r>
              <a:rPr lang="en-GB" sz="2400" dirty="0"/>
              <a:t>, C 558/08, para. 86, </a:t>
            </a:r>
            <a:r>
              <a:rPr lang="en-GB" sz="2400" i="1" dirty="0"/>
              <a:t>Mitsubishi</a:t>
            </a:r>
            <a:r>
              <a:rPr lang="en-GB" sz="2400" dirty="0"/>
              <a:t>, C-129/17, para. 43), but also with accessory functions (</a:t>
            </a:r>
            <a:r>
              <a:rPr lang="en-GB" sz="2400" i="1" dirty="0"/>
              <a:t>Mitsubishi</a:t>
            </a:r>
            <a:r>
              <a:rPr lang="en-GB" sz="2400" dirty="0"/>
              <a:t>, para. 46)</a:t>
            </a:r>
            <a:r>
              <a:rPr lang="pl-PL" sz="2400" dirty="0"/>
              <a:t>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The essential origin function implies an integration of the product and the sign, whereas this integration is said to be affected by </a:t>
            </a:r>
            <a:r>
              <a:rPr lang="en-GB" sz="2400" dirty="0" err="1"/>
              <a:t>debranding</a:t>
            </a:r>
            <a:endParaRPr lang="en-GB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In the context of exhaustion</a:t>
            </a:r>
            <a:endParaRPr lang="pl-PL" sz="2400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Further commercialisation of a product does not extend to the TM owner’s right to affix a sign, or</a:t>
            </a:r>
            <a:endParaRPr lang="pl-PL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Removal of a sign constitutes legitimate reasons to oppose further commercialisation of goods (Portakabin, para 93, second intent) </a:t>
            </a:r>
            <a:endParaRPr lang="pl-PL" dirty="0"/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>
                <a:solidFill>
                  <a:srgbClr val="C00000"/>
                </a:solidFill>
              </a:rPr>
              <a:t>Would it be  a </a:t>
            </a:r>
            <a:r>
              <a:rPr lang="en-GB" b="1" dirty="0">
                <a:solidFill>
                  <a:srgbClr val="C00000"/>
                </a:solidFill>
              </a:rPr>
              <a:t>change of the condition of the goods</a:t>
            </a:r>
            <a:r>
              <a:rPr lang="en-GB" dirty="0">
                <a:solidFill>
                  <a:srgbClr val="C00000"/>
                </a:solidFill>
              </a:rPr>
              <a:t>? (conclusion from </a:t>
            </a:r>
            <a:r>
              <a:rPr lang="en-GB" i="1" dirty="0">
                <a:solidFill>
                  <a:srgbClr val="C00000"/>
                </a:solidFill>
              </a:rPr>
              <a:t>Viking Gas</a:t>
            </a:r>
            <a:r>
              <a:rPr lang="en-GB" dirty="0">
                <a:solidFill>
                  <a:srgbClr val="C00000"/>
                </a:solidFill>
              </a:rPr>
              <a:t>, C-46/10, para. 41 – visibility of both marks “seems to rule out that labelling from altering the condition of the bottles by masking their origin”)</a:t>
            </a:r>
            <a:endParaRPr lang="pl-PL" dirty="0">
              <a:solidFill>
                <a:srgbClr val="C00000"/>
              </a:solidFill>
            </a:endParaRPr>
          </a:p>
          <a:p>
            <a:pPr algn="just">
              <a:lnSpc>
                <a:spcPct val="100000"/>
              </a:lnSpc>
            </a:pPr>
            <a:endParaRPr lang="en-GB" sz="2000" dirty="0">
              <a:solidFill>
                <a:srgbClr val="C00000"/>
              </a:solidFill>
            </a:endParaRPr>
          </a:p>
          <a:p>
            <a:pPr marL="457200" lvl="1" indent="0" algn="just">
              <a:lnSpc>
                <a:spcPct val="100000"/>
              </a:lnSpc>
              <a:spcBef>
                <a:spcPts val="1800"/>
              </a:spcBef>
              <a:buNone/>
            </a:pPr>
            <a:endParaRPr lang="pl-PL" altLang="pl-PL" sz="2700" dirty="0"/>
          </a:p>
          <a:p>
            <a:pPr marL="457200" lvl="1" indent="0">
              <a:buNone/>
            </a:pP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88363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7E0CA8-C686-EA4F-9431-4015510A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964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Actionable TM use as a starting point</a:t>
            </a:r>
            <a:r>
              <a:rPr lang="pl-PL" sz="4000" dirty="0"/>
              <a:t>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72BE7D0-71EC-F048-96B0-FEF897272A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/>
              <a:t>Sequential assessment: </a:t>
            </a:r>
            <a:endParaRPr lang="pl-PL" dirty="0"/>
          </a:p>
          <a:p>
            <a:pPr algn="just"/>
            <a:r>
              <a:rPr lang="en-GB" dirty="0"/>
              <a:t>First: Is there use in the course of trade + in relation to </a:t>
            </a:r>
            <a:r>
              <a:rPr lang="en-GB" dirty="0" err="1"/>
              <a:t>Gs</a:t>
            </a:r>
            <a:r>
              <a:rPr lang="en-GB" dirty="0"/>
              <a:t>/</a:t>
            </a:r>
            <a:r>
              <a:rPr lang="en-GB" dirty="0" err="1"/>
              <a:t>Ss</a:t>
            </a:r>
            <a:r>
              <a:rPr lang="en-GB" dirty="0"/>
              <a:t>?</a:t>
            </a:r>
            <a:endParaRPr lang="pl-PL" dirty="0"/>
          </a:p>
          <a:p>
            <a:pPr algn="just"/>
            <a:r>
              <a:rPr lang="en-GB" dirty="0"/>
              <a:t>Second: is there an interference with protected TM functions within the infringement criteria</a:t>
            </a:r>
          </a:p>
          <a:p>
            <a:pPr marL="0" indent="0">
              <a:buNone/>
            </a:pPr>
            <a:endParaRPr lang="en-GB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</a:rPr>
              <a:t>AG Campos Sánchez-</a:t>
            </a:r>
            <a:r>
              <a:rPr lang="en-GB" sz="2400" dirty="0" err="1">
                <a:solidFill>
                  <a:srgbClr val="C00000"/>
                </a:solidFill>
              </a:rPr>
              <a:t>Bordona</a:t>
            </a:r>
            <a:r>
              <a:rPr lang="en-GB" sz="2400" dirty="0">
                <a:solidFill>
                  <a:srgbClr val="C00000"/>
                </a:solidFill>
              </a:rPr>
              <a:t>, </a:t>
            </a:r>
            <a:r>
              <a:rPr lang="en-GB" sz="2400" i="1" dirty="0">
                <a:solidFill>
                  <a:srgbClr val="C00000"/>
                </a:solidFill>
              </a:rPr>
              <a:t>Mitsubishi</a:t>
            </a:r>
            <a:r>
              <a:rPr lang="en-GB" sz="2400" dirty="0">
                <a:solidFill>
                  <a:srgbClr val="C00000"/>
                </a:solidFill>
              </a:rPr>
              <a:t>, (notably, para. 69)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C00000"/>
                </a:solidFill>
              </a:rPr>
              <a:t>Apparently favoured by AG </a:t>
            </a:r>
            <a:r>
              <a:rPr lang="en-GB" sz="2400" dirty="0" err="1">
                <a:solidFill>
                  <a:srgbClr val="C00000"/>
                </a:solidFill>
              </a:rPr>
              <a:t>Szpunar’s</a:t>
            </a:r>
            <a:r>
              <a:rPr lang="en-GB" sz="2400" dirty="0">
                <a:solidFill>
                  <a:srgbClr val="C00000"/>
                </a:solidFill>
              </a:rPr>
              <a:t> opinion in </a:t>
            </a:r>
            <a:r>
              <a:rPr lang="en-GB" sz="2400" i="1" dirty="0">
                <a:solidFill>
                  <a:srgbClr val="C00000"/>
                </a:solidFill>
              </a:rPr>
              <a:t>Christian Louboutin </a:t>
            </a:r>
            <a:r>
              <a:rPr lang="en-GB" sz="2400" dirty="0">
                <a:solidFill>
                  <a:srgbClr val="C00000"/>
                </a:solidFill>
              </a:rPr>
              <a:t>C‑148/21 and C‑184/21 (para. 66). </a:t>
            </a:r>
            <a:endParaRPr lang="pl-PL" sz="2400" dirty="0">
              <a:solidFill>
                <a:srgbClr val="C00000"/>
              </a:solidFill>
            </a:endParaRPr>
          </a:p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28CC372-9B33-244F-AA1F-0A4B6B4068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err="1"/>
              <a:t>Merged</a:t>
            </a:r>
            <a:r>
              <a:rPr lang="pl-PL" dirty="0"/>
              <a:t> </a:t>
            </a:r>
            <a:r>
              <a:rPr lang="pl-PL" dirty="0" err="1"/>
              <a:t>assessment</a:t>
            </a:r>
            <a:r>
              <a:rPr lang="pl-PL" dirty="0"/>
              <a:t> </a:t>
            </a:r>
          </a:p>
          <a:p>
            <a:pPr algn="just"/>
            <a:r>
              <a:rPr lang="en-GB" i="1" dirty="0"/>
              <a:t>UDV North America</a:t>
            </a:r>
            <a:r>
              <a:rPr lang="en-GB" dirty="0"/>
              <a:t>, C-62/08, para. 42 </a:t>
            </a:r>
            <a:r>
              <a:rPr lang="en-GB" i="1" dirty="0"/>
              <a:t>in fine</a:t>
            </a:r>
            <a:r>
              <a:rPr lang="en-GB" dirty="0"/>
              <a:t>: </a:t>
            </a:r>
          </a:p>
          <a:p>
            <a:pPr marL="0" indent="0" algn="just">
              <a:buNone/>
            </a:pPr>
            <a:r>
              <a:rPr lang="en-GB" dirty="0"/>
              <a:t>“the third party </a:t>
            </a:r>
            <a:r>
              <a:rPr lang="en-GB" dirty="0">
                <a:solidFill>
                  <a:srgbClr val="C00000"/>
                </a:solidFill>
              </a:rPr>
              <a:t>uses that sign as a trade mark</a:t>
            </a:r>
            <a:r>
              <a:rPr lang="en-GB" dirty="0"/>
              <a:t>, </a:t>
            </a:r>
            <a:r>
              <a:rPr lang="en-GB" b="1" dirty="0"/>
              <a:t>that is to say</a:t>
            </a:r>
            <a:r>
              <a:rPr lang="en-GB" dirty="0"/>
              <a:t> </a:t>
            </a:r>
            <a:r>
              <a:rPr lang="en-GB" b="1" dirty="0"/>
              <a:t>that</a:t>
            </a:r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the use of that sign by the third party must affect or be capable of affecting the functions </a:t>
            </a:r>
            <a:r>
              <a:rPr lang="en-GB" dirty="0"/>
              <a:t>of the trade mark, in particular its essential function of guaranteeing to consumers the origin of the goods or services”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962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5EF5A2F-321C-0E4D-8389-D215DEDE4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How the act of </a:t>
            </a:r>
            <a:r>
              <a:rPr lang="en-GB" sz="4000" dirty="0" err="1"/>
              <a:t>debranding</a:t>
            </a:r>
            <a:r>
              <a:rPr lang="en-GB" sz="4000" dirty="0"/>
              <a:t> should be qualified in the context of actionable TM use?</a:t>
            </a:r>
            <a:r>
              <a:rPr lang="pl-PL" sz="4000" dirty="0"/>
              <a:t>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3B45ECC-BC5D-8446-B437-E59171786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579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Following “merged” assessment: the question is whether </a:t>
            </a:r>
            <a:r>
              <a:rPr lang="en-GB" dirty="0" err="1"/>
              <a:t>debranding</a:t>
            </a:r>
            <a:r>
              <a:rPr lang="en-GB" dirty="0"/>
              <a:t> </a:t>
            </a:r>
            <a:r>
              <a:rPr lang="en-GB" b="1" dirty="0"/>
              <a:t>from the very beginning </a:t>
            </a:r>
            <a:r>
              <a:rPr lang="en-GB" dirty="0"/>
              <a:t>indeed involves an interference with TM functions</a:t>
            </a:r>
            <a:r>
              <a:rPr lang="pl-PL" dirty="0"/>
              <a:t> </a:t>
            </a:r>
            <a:endParaRPr lang="en-GB" dirty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Following “sequential” assessment: the question is whether </a:t>
            </a:r>
            <a:r>
              <a:rPr lang="en-GB" dirty="0" err="1"/>
              <a:t>debranding</a:t>
            </a:r>
            <a:r>
              <a:rPr lang="en-GB" dirty="0"/>
              <a:t> fits into the “use in the course of trade” + “in relation to </a:t>
            </a:r>
            <a:r>
              <a:rPr lang="en-GB" dirty="0" err="1"/>
              <a:t>Gs</a:t>
            </a:r>
            <a:r>
              <a:rPr lang="en-GB" dirty="0"/>
              <a:t> and </a:t>
            </a:r>
            <a:r>
              <a:rPr lang="en-GB" dirty="0" err="1"/>
              <a:t>Ss</a:t>
            </a:r>
            <a:r>
              <a:rPr lang="en-GB" dirty="0"/>
              <a:t>” prior to the function analysis </a:t>
            </a:r>
            <a:endParaRPr lang="pl-PL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Can the </a:t>
            </a:r>
            <a:r>
              <a:rPr lang="en-GB" b="1" dirty="0"/>
              <a:t>sole active physical conduct </a:t>
            </a:r>
            <a:r>
              <a:rPr lang="en-GB" dirty="0"/>
              <a:t>of removing a sign and affixing one’s own translate </a:t>
            </a:r>
            <a:r>
              <a:rPr lang="en-GB" i="1" dirty="0"/>
              <a:t>per se</a:t>
            </a:r>
            <a:r>
              <a:rPr lang="en-GB" dirty="0"/>
              <a:t> into use in the legal meaning within TM law</a:t>
            </a:r>
            <a:endParaRPr lang="pl-PL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CJ,</a:t>
            </a:r>
            <a:r>
              <a:rPr lang="en-GB" i="1" dirty="0"/>
              <a:t> Mitsubishi</a:t>
            </a:r>
            <a:r>
              <a:rPr lang="en-GB" dirty="0"/>
              <a:t> - Yes, there is use taking place in the exercise of “commercial activity for economic advantage” (</a:t>
            </a:r>
            <a:r>
              <a:rPr lang="en-GB" i="1" dirty="0"/>
              <a:t>Mitsubishi</a:t>
            </a:r>
            <a:r>
              <a:rPr lang="en-GB" dirty="0"/>
              <a:t>, para. 48; function analysis was, however undertaken earlier in the judgment – paras. 43-46)</a:t>
            </a:r>
            <a:endParaRPr lang="pl-PL" dirty="0"/>
          </a:p>
          <a:p>
            <a:endParaRPr lang="en-GB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907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81FCD0-9CA5-EE4F-A10E-B4524DA5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What about “use in one’s </a:t>
            </a:r>
            <a:br>
              <a:rPr lang="en-GB" sz="4000" dirty="0"/>
            </a:br>
            <a:r>
              <a:rPr lang="en-GB" sz="4000" dirty="0"/>
              <a:t>own commercial communication”? 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608195-F053-0F46-AD71-94AC2583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203"/>
            <a:ext cx="10515600" cy="3954286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Can the criterion of “use in one’s own commercial communication” be applicable to determine the commercial context of activity in the case of </a:t>
            </a:r>
            <a:r>
              <a:rPr lang="en-GB" dirty="0" err="1"/>
              <a:t>debranding</a:t>
            </a:r>
            <a:r>
              <a:rPr lang="en-GB" dirty="0"/>
              <a:t>? </a:t>
            </a:r>
            <a:endParaRPr lang="pl-PL" dirty="0"/>
          </a:p>
          <a:p>
            <a:pPr algn="just"/>
            <a:r>
              <a:rPr lang="en-GB" dirty="0"/>
              <a:t>CJ denies compliance with this criterion in the main proceedings in </a:t>
            </a:r>
            <a:r>
              <a:rPr lang="en-GB" i="1" dirty="0"/>
              <a:t>Mitsubishi</a:t>
            </a:r>
            <a:r>
              <a:rPr lang="en-GB" dirty="0"/>
              <a:t>, but considers this irrelevant for the assessment (para. 41)</a:t>
            </a:r>
            <a:endParaRPr lang="pl-PL" dirty="0"/>
          </a:p>
          <a:p>
            <a:pPr algn="just"/>
            <a:r>
              <a:rPr lang="en-GB" dirty="0"/>
              <a:t>If this criterion is applicable - it is the perception of the relevant public that counts (</a:t>
            </a:r>
            <a:r>
              <a:rPr lang="en-GB" i="1" dirty="0"/>
              <a:t>Louboutin</a:t>
            </a:r>
            <a:r>
              <a:rPr lang="en-GB" dirty="0"/>
              <a:t>, para. 39): </a:t>
            </a:r>
          </a:p>
          <a:p>
            <a:pPr algn="just"/>
            <a:r>
              <a:rPr lang="en-GB" dirty="0">
                <a:solidFill>
                  <a:srgbClr val="C00000"/>
                </a:solidFill>
              </a:rPr>
              <a:t>Can the relevant public be in a position to perceive a removed mark?</a:t>
            </a:r>
            <a:r>
              <a:rPr lang="en-GB" dirty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76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1E2753-767A-4E49-8DA6-822D4DD5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956" y="1393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“Use in one’s own commercial communication” - comparisons with copyright law</a:t>
            </a:r>
            <a:r>
              <a:rPr lang="pl-PL" sz="3600" dirty="0"/>
              <a:t> 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C06A26DE-006F-9A42-80A9-1F9A15A408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11824" y="1703186"/>
            <a:ext cx="4114842" cy="2224885"/>
          </a:xfrm>
          <a:prstGeom prst="rect">
            <a:avLst/>
          </a:prstGeom>
        </p:spPr>
      </p:pic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F20858EC-17A4-8347-80F2-9B9AA51190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58755" y="1531433"/>
            <a:ext cx="2833512" cy="3107092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8718C272-70FD-AA40-BDB8-6F1143399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956" y="4752623"/>
            <a:ext cx="10429316" cy="158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3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5418A25A-BE8D-A243-800E-07BBE52E1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33" y="534459"/>
            <a:ext cx="10515600" cy="1325563"/>
          </a:xfrm>
        </p:spPr>
        <p:txBody>
          <a:bodyPr/>
          <a:lstStyle/>
          <a:p>
            <a:r>
              <a:rPr lang="en-GB" dirty="0" err="1"/>
              <a:t>Debranding</a:t>
            </a:r>
            <a:r>
              <a:rPr lang="en-GB" dirty="0"/>
              <a:t> and different status of the goods 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A406CF9-AD2D-9442-ADC6-177896DE1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33" y="2311047"/>
            <a:ext cx="10515600" cy="289313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GB" dirty="0"/>
              <a:t>Should </a:t>
            </a:r>
            <a:r>
              <a:rPr lang="en-GB" dirty="0" err="1"/>
              <a:t>debranding</a:t>
            </a:r>
            <a:r>
              <a:rPr lang="en-GB" dirty="0"/>
              <a:t> be treated differently depending on the scenario (exhausted goods, goods under a customs warehousing procedure)? </a:t>
            </a:r>
            <a:endParaRPr lang="pl-PL" dirty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GB" dirty="0"/>
              <a:t>Dubious, because regardless of whether if we acknowledge or reject </a:t>
            </a:r>
            <a:r>
              <a:rPr lang="en-GB" dirty="0" err="1"/>
              <a:t>debranding</a:t>
            </a:r>
            <a:r>
              <a:rPr lang="en-GB" dirty="0"/>
              <a:t> as actionable TM use – the nature of the use remains the same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59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79B80-C892-3844-B67E-E7CE9877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262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Relevance of the appearance of the product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340BAC-F6D0-FD4D-9F6C-51B9958FF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01073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i="1" dirty="0"/>
              <a:t>Mitsubishi</a:t>
            </a:r>
            <a:r>
              <a:rPr lang="en-GB" dirty="0"/>
              <a:t>, para. 45 – accentuation of harm to the origin function,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C00000"/>
                </a:solidFill>
              </a:rPr>
              <a:t>But, if the product is capable of indicating origin despite </a:t>
            </a:r>
            <a:r>
              <a:rPr lang="en-GB" dirty="0" err="1">
                <a:solidFill>
                  <a:srgbClr val="C00000"/>
                </a:solidFill>
              </a:rPr>
              <a:t>debranding</a:t>
            </a:r>
            <a:r>
              <a:rPr lang="en-GB" dirty="0">
                <a:solidFill>
                  <a:srgbClr val="C00000"/>
                </a:solidFill>
              </a:rPr>
              <a:t>, maybe it is a TM on its own (registered or unregistered) separate from the removed mark</a:t>
            </a:r>
            <a:endParaRPr lang="pl-PL" dirty="0">
              <a:solidFill>
                <a:srgbClr val="C00000"/>
              </a:solidFill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Room for unfair competition law (AG Campos Sánchez-</a:t>
            </a:r>
            <a:r>
              <a:rPr lang="en-GB" dirty="0" err="1"/>
              <a:t>Bordona</a:t>
            </a:r>
            <a:r>
              <a:rPr lang="en-GB" dirty="0"/>
              <a:t>, Mitsubishi, paras. 90 et seq.)? – possible protection under UC law harmonized in the UCPD against misleading practices based on the appearance of the product 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Beyond misleading practices?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Dubious under UCPD (Rec. 14 UPCD)</a:t>
            </a:r>
            <a:endParaRPr lang="pl-PL" dirty="0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Depends on national non-harmonized UC law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730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864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 TRADEMARK LAW INSTITUTE  Conference ‘Exhaustion in Trade Mark Law’  September 15-16 2023, Erasmus University Rotterdam  Legal qualification of debranding</vt:lpstr>
      <vt:lpstr>Examples of national codifications of debranding</vt:lpstr>
      <vt:lpstr>On the side of justification for debranding </vt:lpstr>
      <vt:lpstr>Actionable TM use as a starting point </vt:lpstr>
      <vt:lpstr>How the act of debranding should be qualified in the context of actionable TM use? </vt:lpstr>
      <vt:lpstr>What about “use in one’s  own commercial communication”? </vt:lpstr>
      <vt:lpstr>“Use in one’s own commercial communication” - comparisons with copyright law </vt:lpstr>
      <vt:lpstr>Debranding and different status of the goods </vt:lpstr>
      <vt:lpstr>Relevance of the appearance of the product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Circularity of Honest Practices Analysis in CJEU Case Law</dc:title>
  <dc:creator>Łukasz Żelechowski</dc:creator>
  <cp:lastModifiedBy>Vrendenbarg, C.J.S. (Charlotte)</cp:lastModifiedBy>
  <cp:revision>317</cp:revision>
  <dcterms:created xsi:type="dcterms:W3CDTF">2022-11-26T10:13:50Z</dcterms:created>
  <dcterms:modified xsi:type="dcterms:W3CDTF">2023-11-21T11:15:06Z</dcterms:modified>
</cp:coreProperties>
</file>