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3" r:id="rId5"/>
    <p:sldId id="264" r:id="rId6"/>
    <p:sldId id="261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00" y="1498602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4672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11/20/2023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7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11/20/2023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2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11/20/2023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63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1656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11/20/2023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211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11/20/2023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16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3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11/20/2023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11/20/2023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36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11/20/2023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124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3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9201" y="620690"/>
            <a:ext cx="8146472" cy="2658220"/>
          </a:xfrm>
        </p:spPr>
        <p:txBody>
          <a:bodyPr>
            <a:normAutofit/>
          </a:bodyPr>
          <a:lstStyle/>
          <a:p>
            <a:r>
              <a:rPr lang="en-US" b="1" dirty="0"/>
              <a:t>DIGITAL EXHAUSTION OF TRADE MARK RIGHTS IN THE METAVERSE</a:t>
            </a:r>
            <a:br>
              <a:rPr lang="en-US" b="1" dirty="0"/>
            </a:br>
            <a:r>
              <a:rPr lang="en-US" sz="2200" b="1" dirty="0"/>
              <a:t>TLC,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 CESAR RAMIREZ-MONTES</a:t>
            </a:r>
          </a:p>
          <a:p>
            <a:r>
              <a:rPr lang="en-US" dirty="0"/>
              <a:t>LAW SCHOOL, LEEDS UNIVERSITY</a:t>
            </a:r>
          </a:p>
        </p:txBody>
      </p:sp>
    </p:spTree>
    <p:extLst>
      <p:ext uri="{BB962C8B-B14F-4D97-AF65-F5344CB8AC3E}">
        <p14:creationId xmlns:p14="http://schemas.microsoft.com/office/powerpoint/2010/main" val="397686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1.BACKGROUND: INFRIGEMENT CLAIMS IN THE METAVERSE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5440" y="1700808"/>
            <a:ext cx="10157354" cy="4470400"/>
          </a:xfrm>
        </p:spPr>
        <p:txBody>
          <a:bodyPr/>
          <a:lstStyle/>
          <a:p>
            <a:r>
              <a:rPr lang="en-GB" sz="2800" b="1" i="1" dirty="0"/>
              <a:t>Nike </a:t>
            </a:r>
            <a:r>
              <a:rPr lang="en-GB" sz="2800" b="1" i="1" dirty="0" err="1"/>
              <a:t>Inc</a:t>
            </a:r>
            <a:r>
              <a:rPr lang="en-GB" sz="2800" b="1" i="1" dirty="0"/>
              <a:t> v </a:t>
            </a:r>
            <a:r>
              <a:rPr lang="en-GB" sz="2800" b="1" i="1" dirty="0" err="1"/>
              <a:t>StockX</a:t>
            </a:r>
            <a:r>
              <a:rPr lang="en-GB" sz="2800" b="1" dirty="0"/>
              <a:t> </a:t>
            </a:r>
            <a:r>
              <a:rPr lang="en-GB" sz="2800" dirty="0"/>
              <a:t>(SDNY, 2022)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7" y="2420889"/>
            <a:ext cx="4104456" cy="2723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492897"/>
            <a:ext cx="4067423" cy="273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1.BACKGROUND: INFRIGEMENT CLAIMS IN THE METAVERSE (3)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5440" y="1700808"/>
            <a:ext cx="10157354" cy="4470400"/>
          </a:xfrm>
        </p:spPr>
        <p:txBody>
          <a:bodyPr/>
          <a:lstStyle/>
          <a:p>
            <a:r>
              <a:rPr lang="en-GB" sz="2800" b="1" i="1" dirty="0"/>
              <a:t>Hermès v </a:t>
            </a:r>
            <a:r>
              <a:rPr lang="en-GB" sz="2800" b="1" i="1" dirty="0" err="1"/>
              <a:t>Rothchild</a:t>
            </a:r>
            <a:r>
              <a:rPr lang="en-GB" sz="2800" b="1" i="1" dirty="0"/>
              <a:t> </a:t>
            </a:r>
            <a:r>
              <a:rPr lang="en-GB" sz="2800" dirty="0"/>
              <a:t>(SDNY, 2022)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Examples of Mason Rothschild's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492896"/>
            <a:ext cx="5332730" cy="340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2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Yuga Labs v </a:t>
            </a:r>
            <a:r>
              <a:rPr lang="en-GB" b="1" i="1" dirty="0" err="1"/>
              <a:t>Ripps</a:t>
            </a:r>
            <a:r>
              <a:rPr lang="en-GB" b="1" i="1" dirty="0"/>
              <a:t> </a:t>
            </a:r>
            <a:r>
              <a:rPr lang="en-GB" dirty="0"/>
              <a:t>(2023)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5440" y="1700808"/>
            <a:ext cx="10157354" cy="44704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2" name="AutoShape 2" descr="Surprise! Another 512(f) Claim Fails-Bored Ape Yacht Club v. Ripps -  Technology &amp; Marketing Law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Surprise! Another 512(f) Claim Fails-Bored Ape Yacht Club v. Ripps -  Technology &amp; Marketing Law Blo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s://blog.ericgoldman.org/wp-content/uploads/2023/04/bayc-300x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700808"/>
            <a:ext cx="6513079" cy="41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087582"/>
          </a:xfrm>
        </p:spPr>
        <p:txBody>
          <a:bodyPr/>
          <a:lstStyle/>
          <a:p>
            <a:r>
              <a:rPr lang="en-GB" b="1" i="1" dirty="0"/>
              <a:t>2. Nike </a:t>
            </a:r>
            <a:r>
              <a:rPr lang="en-GB" b="1" i="1" dirty="0" err="1"/>
              <a:t>Inc</a:t>
            </a:r>
            <a:r>
              <a:rPr lang="en-GB" b="1" i="1" dirty="0"/>
              <a:t> v </a:t>
            </a:r>
            <a:r>
              <a:rPr lang="en-GB" b="1" i="1" dirty="0" err="1"/>
              <a:t>StockX</a:t>
            </a:r>
            <a:r>
              <a:rPr lang="en-GB" b="1" dirty="0"/>
              <a:t> </a:t>
            </a:r>
            <a:r>
              <a:rPr lang="en-GB" dirty="0"/>
              <a:t>(SDNY, 2022)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5440" y="1080655"/>
            <a:ext cx="10157354" cy="509055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06" y="2032001"/>
            <a:ext cx="4690607" cy="3112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112295"/>
            <a:ext cx="4632889" cy="31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985982"/>
          </a:xfrm>
        </p:spPr>
        <p:txBody>
          <a:bodyPr/>
          <a:lstStyle/>
          <a:p>
            <a:r>
              <a:rPr lang="en-GB" b="1" i="1" dirty="0"/>
              <a:t>2. Nike </a:t>
            </a:r>
            <a:r>
              <a:rPr lang="en-GB" b="1" i="1" dirty="0" err="1"/>
              <a:t>Inc</a:t>
            </a:r>
            <a:r>
              <a:rPr lang="en-GB" b="1" i="1" dirty="0"/>
              <a:t> v </a:t>
            </a:r>
            <a:r>
              <a:rPr lang="en-GB" b="1" i="1" dirty="0" err="1"/>
              <a:t>StockX</a:t>
            </a:r>
            <a:r>
              <a:rPr lang="en-GB" b="1" dirty="0"/>
              <a:t> </a:t>
            </a:r>
            <a:r>
              <a:rPr lang="en-GB" dirty="0"/>
              <a:t>(SDNY, 2022)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5440" y="1700808"/>
            <a:ext cx="10157354" cy="44704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330620"/>
            <a:ext cx="6426283" cy="5020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51" y="2499465"/>
            <a:ext cx="859316" cy="11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600" y="267855"/>
            <a:ext cx="10160000" cy="840510"/>
          </a:xfrm>
        </p:spPr>
        <p:txBody>
          <a:bodyPr/>
          <a:lstStyle/>
          <a:p>
            <a:r>
              <a:rPr lang="en-GB" b="1" i="1" dirty="0"/>
              <a:t>Nike </a:t>
            </a:r>
            <a:r>
              <a:rPr lang="en-GB" b="1" i="1" dirty="0" err="1"/>
              <a:t>Inc</a:t>
            </a:r>
            <a:r>
              <a:rPr lang="en-GB" b="1" i="1" dirty="0"/>
              <a:t> v </a:t>
            </a:r>
            <a:r>
              <a:rPr lang="en-GB" b="1" i="1" dirty="0" err="1"/>
              <a:t>StockX</a:t>
            </a:r>
            <a:r>
              <a:rPr lang="en-GB" b="1" dirty="0"/>
              <a:t> </a:t>
            </a:r>
            <a:r>
              <a:rPr lang="en-GB" dirty="0"/>
              <a:t>(SDNY, 2022)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55440" y="1108365"/>
            <a:ext cx="10157354" cy="5062843"/>
          </a:xfrm>
        </p:spPr>
        <p:txBody>
          <a:bodyPr/>
          <a:lstStyle/>
          <a:p>
            <a:r>
              <a:rPr lang="en-GB" sz="2800" i="1" dirty="0"/>
              <a:t>The manner</a:t>
            </a:r>
            <a:r>
              <a:rPr lang="en-GB" sz="2800" dirty="0"/>
              <a:t> </a:t>
            </a:r>
            <a:r>
              <a:rPr lang="en-GB" sz="2800" dirty="0" err="1"/>
              <a:t>StockX</a:t>
            </a:r>
            <a:r>
              <a:rPr lang="en-GB" sz="2800" dirty="0"/>
              <a:t> presents its Vault NFTs.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707" y="2152073"/>
            <a:ext cx="4763984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785" y="2047686"/>
            <a:ext cx="4930862" cy="1616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7785" y="3664463"/>
            <a:ext cx="4965009" cy="16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76200"/>
            <a:ext cx="11462327" cy="755073"/>
          </a:xfrm>
        </p:spPr>
        <p:txBody>
          <a:bodyPr/>
          <a:lstStyle/>
          <a:p>
            <a:r>
              <a:rPr lang="en-GB" b="1" dirty="0"/>
              <a:t>Nike v </a:t>
            </a:r>
            <a:r>
              <a:rPr lang="en-GB" b="1" dirty="0" err="1"/>
              <a:t>StockX</a:t>
            </a:r>
            <a:r>
              <a:rPr lang="en-GB" b="1" dirty="0"/>
              <a:t> raises several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55" y="831273"/>
            <a:ext cx="11425381" cy="5846617"/>
          </a:xfrm>
        </p:spPr>
        <p:txBody>
          <a:bodyPr/>
          <a:lstStyle/>
          <a:p>
            <a:pPr algn="just"/>
            <a:r>
              <a:rPr lang="en-GB" sz="2600" dirty="0"/>
              <a:t>Is an NFT merely a digital receipt or claim ticket, or is it actually a good in its own right with value apart from the physical shoes?</a:t>
            </a:r>
          </a:p>
          <a:p>
            <a:pPr algn="just"/>
            <a:r>
              <a:rPr lang="en-GB" sz="2600" dirty="0"/>
              <a:t>Is the Vault NFT merely a way for the platform-reseller to use the reputation and prestige of a well-established brand to launch a new product, or is it actually a brand owner’s attempt to interfere with an innovative and efficient method to trade in current culture within a lawful secondary market for the sale of the owner’s branded goods?</a:t>
            </a:r>
          </a:p>
          <a:p>
            <a:pPr algn="just"/>
            <a:r>
              <a:rPr lang="en-GB" sz="2600" dirty="0"/>
              <a:t>Are these uses of trade marks in connection with NFTs non-infringing because they are descriptive fair/nominative uses?</a:t>
            </a:r>
          </a:p>
          <a:p>
            <a:pPr algn="just"/>
            <a:r>
              <a:rPr lang="en-GB" sz="2600" dirty="0"/>
              <a:t>Might the exhaustion doctrine provide the secondary market operator with a complete defence, or are there legitimate reasons for not displaying exhaustion?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60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Books 16x9</vt:lpstr>
      <vt:lpstr>DIGITAL EXHAUSTION OF TRADE MARK RIGHTS IN THE METAVERSE TLC, 2023</vt:lpstr>
      <vt:lpstr>1.BACKGROUND: INFRIGEMENT CLAIMS IN THE METAVERSE</vt:lpstr>
      <vt:lpstr>1.BACKGROUND: INFRIGEMENT CLAIMS IN THE METAVERSE (3)</vt:lpstr>
      <vt:lpstr>Yuga Labs v Ripps (2023)</vt:lpstr>
      <vt:lpstr>2. Nike Inc v StockX (SDNY, 2022)</vt:lpstr>
      <vt:lpstr>2. Nike Inc v StockX (SDNY, 2022)</vt:lpstr>
      <vt:lpstr>Nike Inc v StockX (SDNY, 2022)</vt:lpstr>
      <vt:lpstr>Nike v StockX raises several questions: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Cesar-Joel Ramirez-Montes</dc:creator>
  <cp:lastModifiedBy>Vrendenbarg, C.J.S. (Charlotte)</cp:lastModifiedBy>
  <cp:revision>9</cp:revision>
  <dcterms:created xsi:type="dcterms:W3CDTF">2023-09-16T04:16:53Z</dcterms:created>
  <dcterms:modified xsi:type="dcterms:W3CDTF">2023-11-20T15:12:14Z</dcterms:modified>
</cp:coreProperties>
</file>