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89" r:id="rId3"/>
    <p:sldId id="278" r:id="rId4"/>
    <p:sldId id="279" r:id="rId5"/>
    <p:sldId id="280" r:id="rId6"/>
    <p:sldId id="283" r:id="rId7"/>
    <p:sldId id="287" r:id="rId8"/>
    <p:sldId id="284" r:id="rId9"/>
    <p:sldId id="285" r:id="rId10"/>
    <p:sldId id="28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F0EE7A-1415-3C43-A330-EF4CB4C31412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0D24A875-1229-9745-B763-D3D1A3089C04}">
      <dgm:prSet phldrT="[Teks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GB" noProof="0" dirty="0">
              <a:solidFill>
                <a:schemeClr val="tx1"/>
              </a:solidFill>
            </a:rPr>
            <a:t>Infringement criteria</a:t>
          </a:r>
        </a:p>
      </dgm:t>
    </dgm:pt>
    <dgm:pt modelId="{0E50258E-28B2-9A4F-8C32-FA02ADBC0718}" type="parTrans" cxnId="{36B9C624-D01C-284F-A2C1-299ECF34A4E3}">
      <dgm:prSet/>
      <dgm:spPr/>
      <dgm:t>
        <a:bodyPr/>
        <a:lstStyle/>
        <a:p>
          <a:endParaRPr lang="pl-PL"/>
        </a:p>
      </dgm:t>
    </dgm:pt>
    <dgm:pt modelId="{3E70B3C9-691E-044B-83E6-D35118372676}" type="sibTrans" cxnId="{36B9C624-D01C-284F-A2C1-299ECF34A4E3}">
      <dgm:prSet/>
      <dgm:spPr/>
      <dgm:t>
        <a:bodyPr/>
        <a:lstStyle/>
        <a:p>
          <a:endParaRPr lang="pl-PL"/>
        </a:p>
      </dgm:t>
    </dgm:pt>
    <dgm:pt modelId="{2CB5E009-BEF4-C045-B6C0-9C1B8A347E34}">
      <dgm:prSet phldrT="[Teks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GB" noProof="0" dirty="0">
              <a:solidFill>
                <a:schemeClr val="tx1"/>
              </a:solidFill>
            </a:rPr>
            <a:t>Limitations</a:t>
          </a:r>
        </a:p>
      </dgm:t>
    </dgm:pt>
    <dgm:pt modelId="{D4C6BD11-D60D-C94C-BE7D-1A602F81DF38}" type="parTrans" cxnId="{137CB026-5291-3F46-80E2-2399F57946F3}">
      <dgm:prSet/>
      <dgm:spPr/>
      <dgm:t>
        <a:bodyPr/>
        <a:lstStyle/>
        <a:p>
          <a:endParaRPr lang="pl-PL"/>
        </a:p>
      </dgm:t>
    </dgm:pt>
    <dgm:pt modelId="{18D82764-9413-DD42-ABD3-AEBD07252A50}" type="sibTrans" cxnId="{137CB026-5291-3F46-80E2-2399F57946F3}">
      <dgm:prSet/>
      <dgm:spPr/>
      <dgm:t>
        <a:bodyPr/>
        <a:lstStyle/>
        <a:p>
          <a:endParaRPr lang="pl-PL"/>
        </a:p>
      </dgm:t>
    </dgm:pt>
    <dgm:pt modelId="{9DCA682B-A96B-2C44-AB3D-D320A295FD31}">
      <dgm:prSet phldrT="[Teks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GB" noProof="0" dirty="0">
              <a:solidFill>
                <a:schemeClr val="tx1"/>
              </a:solidFill>
            </a:rPr>
            <a:t>Honest practices</a:t>
          </a:r>
        </a:p>
      </dgm:t>
    </dgm:pt>
    <dgm:pt modelId="{FF391681-B690-C14D-B467-D5D25B1C8FC8}" type="parTrans" cxnId="{57283E95-FCA3-BD4E-99B2-1F3446AE3516}">
      <dgm:prSet/>
      <dgm:spPr/>
      <dgm:t>
        <a:bodyPr/>
        <a:lstStyle/>
        <a:p>
          <a:endParaRPr lang="pl-PL"/>
        </a:p>
      </dgm:t>
    </dgm:pt>
    <dgm:pt modelId="{ADB859E7-128D-C541-BF11-949AF7777CFC}" type="sibTrans" cxnId="{57283E95-FCA3-BD4E-99B2-1F3446AE3516}">
      <dgm:prSet/>
      <dgm:spPr/>
      <dgm:t>
        <a:bodyPr/>
        <a:lstStyle/>
        <a:p>
          <a:endParaRPr lang="pl-PL"/>
        </a:p>
      </dgm:t>
    </dgm:pt>
    <dgm:pt modelId="{739DFFA0-18DB-D147-99A8-EDB995BBE40E}" type="pres">
      <dgm:prSet presAssocID="{42F0EE7A-1415-3C43-A330-EF4CB4C31412}" presName="linearFlow" presStyleCnt="0">
        <dgm:presLayoutVars>
          <dgm:resizeHandles val="exact"/>
        </dgm:presLayoutVars>
      </dgm:prSet>
      <dgm:spPr/>
    </dgm:pt>
    <dgm:pt modelId="{23D115E5-D10C-BD40-A92E-3AE2ADA2B7F2}" type="pres">
      <dgm:prSet presAssocID="{0D24A875-1229-9745-B763-D3D1A3089C04}" presName="node" presStyleLbl="node1" presStyleIdx="0" presStyleCnt="3" custLinFactNeighborX="63941">
        <dgm:presLayoutVars>
          <dgm:bulletEnabled val="1"/>
        </dgm:presLayoutVars>
      </dgm:prSet>
      <dgm:spPr/>
    </dgm:pt>
    <dgm:pt modelId="{32A2DA39-12C6-2845-8285-CC72294083B4}" type="pres">
      <dgm:prSet presAssocID="{3E70B3C9-691E-044B-83E6-D35118372676}" presName="sibTrans" presStyleLbl="sibTrans2D1" presStyleIdx="0" presStyleCnt="2"/>
      <dgm:spPr/>
    </dgm:pt>
    <dgm:pt modelId="{79136D43-C4D0-F142-A8B3-22702FD6BD38}" type="pres">
      <dgm:prSet presAssocID="{3E70B3C9-691E-044B-83E6-D35118372676}" presName="connectorText" presStyleLbl="sibTrans2D1" presStyleIdx="0" presStyleCnt="2"/>
      <dgm:spPr/>
    </dgm:pt>
    <dgm:pt modelId="{87B92F5D-2F0C-3446-A359-41F6E1544BD6}" type="pres">
      <dgm:prSet presAssocID="{2CB5E009-BEF4-C045-B6C0-9C1B8A347E34}" presName="node" presStyleLbl="node1" presStyleIdx="1" presStyleCnt="3" custLinFactNeighborX="66165" custLinFactNeighborY="-14221">
        <dgm:presLayoutVars>
          <dgm:bulletEnabled val="1"/>
        </dgm:presLayoutVars>
      </dgm:prSet>
      <dgm:spPr/>
    </dgm:pt>
    <dgm:pt modelId="{D1E964F3-F7F3-B245-91A7-CBD6C1445CBA}" type="pres">
      <dgm:prSet presAssocID="{18D82764-9413-DD42-ABD3-AEBD07252A50}" presName="sibTrans" presStyleLbl="sibTrans2D1" presStyleIdx="1" presStyleCnt="2"/>
      <dgm:spPr/>
    </dgm:pt>
    <dgm:pt modelId="{0D1E458A-0AFC-0B43-A2BD-5ABA0C4F83CC}" type="pres">
      <dgm:prSet presAssocID="{18D82764-9413-DD42-ABD3-AEBD07252A50}" presName="connectorText" presStyleLbl="sibTrans2D1" presStyleIdx="1" presStyleCnt="2"/>
      <dgm:spPr/>
    </dgm:pt>
    <dgm:pt modelId="{B098D6AF-493C-3249-8AE5-88E7B567D0CF}" type="pres">
      <dgm:prSet presAssocID="{9DCA682B-A96B-2C44-AB3D-D320A295FD31}" presName="node" presStyleLbl="node1" presStyleIdx="2" presStyleCnt="3" custLinFactNeighborX="66165" custLinFactNeighborY="-28622">
        <dgm:presLayoutVars>
          <dgm:bulletEnabled val="1"/>
        </dgm:presLayoutVars>
      </dgm:prSet>
      <dgm:spPr/>
    </dgm:pt>
  </dgm:ptLst>
  <dgm:cxnLst>
    <dgm:cxn modelId="{A09BFA1E-4ECC-9440-8F80-9320361E1C25}" type="presOf" srcId="{18D82764-9413-DD42-ABD3-AEBD07252A50}" destId="{0D1E458A-0AFC-0B43-A2BD-5ABA0C4F83CC}" srcOrd="1" destOrd="0" presId="urn:microsoft.com/office/officeart/2005/8/layout/process2"/>
    <dgm:cxn modelId="{36B9C624-D01C-284F-A2C1-299ECF34A4E3}" srcId="{42F0EE7A-1415-3C43-A330-EF4CB4C31412}" destId="{0D24A875-1229-9745-B763-D3D1A3089C04}" srcOrd="0" destOrd="0" parTransId="{0E50258E-28B2-9A4F-8C32-FA02ADBC0718}" sibTransId="{3E70B3C9-691E-044B-83E6-D35118372676}"/>
    <dgm:cxn modelId="{137CB026-5291-3F46-80E2-2399F57946F3}" srcId="{42F0EE7A-1415-3C43-A330-EF4CB4C31412}" destId="{2CB5E009-BEF4-C045-B6C0-9C1B8A347E34}" srcOrd="1" destOrd="0" parTransId="{D4C6BD11-D60D-C94C-BE7D-1A602F81DF38}" sibTransId="{18D82764-9413-DD42-ABD3-AEBD07252A50}"/>
    <dgm:cxn modelId="{0C65C165-09E3-294A-86BD-0EE42191F7D9}" type="presOf" srcId="{9DCA682B-A96B-2C44-AB3D-D320A295FD31}" destId="{B098D6AF-493C-3249-8AE5-88E7B567D0CF}" srcOrd="0" destOrd="0" presId="urn:microsoft.com/office/officeart/2005/8/layout/process2"/>
    <dgm:cxn modelId="{6EF9D469-ED15-A64B-AAB5-5A17ADBB6712}" type="presOf" srcId="{0D24A875-1229-9745-B763-D3D1A3089C04}" destId="{23D115E5-D10C-BD40-A92E-3AE2ADA2B7F2}" srcOrd="0" destOrd="0" presId="urn:microsoft.com/office/officeart/2005/8/layout/process2"/>
    <dgm:cxn modelId="{45604894-7E67-814D-8F1C-D126C85F7B54}" type="presOf" srcId="{2CB5E009-BEF4-C045-B6C0-9C1B8A347E34}" destId="{87B92F5D-2F0C-3446-A359-41F6E1544BD6}" srcOrd="0" destOrd="0" presId="urn:microsoft.com/office/officeart/2005/8/layout/process2"/>
    <dgm:cxn modelId="{57283E95-FCA3-BD4E-99B2-1F3446AE3516}" srcId="{42F0EE7A-1415-3C43-A330-EF4CB4C31412}" destId="{9DCA682B-A96B-2C44-AB3D-D320A295FD31}" srcOrd="2" destOrd="0" parTransId="{FF391681-B690-C14D-B467-D5D25B1C8FC8}" sibTransId="{ADB859E7-128D-C541-BF11-949AF7777CFC}"/>
    <dgm:cxn modelId="{B1B46BA4-C20A-B540-9E55-5AC0D05322BC}" type="presOf" srcId="{18D82764-9413-DD42-ABD3-AEBD07252A50}" destId="{D1E964F3-F7F3-B245-91A7-CBD6C1445CBA}" srcOrd="0" destOrd="0" presId="urn:microsoft.com/office/officeart/2005/8/layout/process2"/>
    <dgm:cxn modelId="{4ECE3BCD-624D-934A-9DEF-52038B781DD2}" type="presOf" srcId="{42F0EE7A-1415-3C43-A330-EF4CB4C31412}" destId="{739DFFA0-18DB-D147-99A8-EDB995BBE40E}" srcOrd="0" destOrd="0" presId="urn:microsoft.com/office/officeart/2005/8/layout/process2"/>
    <dgm:cxn modelId="{B62DA3E7-6B81-8643-A259-F37394A70B13}" type="presOf" srcId="{3E70B3C9-691E-044B-83E6-D35118372676}" destId="{79136D43-C4D0-F142-A8B3-22702FD6BD38}" srcOrd="1" destOrd="0" presId="urn:microsoft.com/office/officeart/2005/8/layout/process2"/>
    <dgm:cxn modelId="{CE5160F0-2372-E048-9E94-B21913E75883}" type="presOf" srcId="{3E70B3C9-691E-044B-83E6-D35118372676}" destId="{32A2DA39-12C6-2845-8285-CC72294083B4}" srcOrd="0" destOrd="0" presId="urn:microsoft.com/office/officeart/2005/8/layout/process2"/>
    <dgm:cxn modelId="{1C8BC26F-B050-7A40-ABD0-0540AE925E0D}" type="presParOf" srcId="{739DFFA0-18DB-D147-99A8-EDB995BBE40E}" destId="{23D115E5-D10C-BD40-A92E-3AE2ADA2B7F2}" srcOrd="0" destOrd="0" presId="urn:microsoft.com/office/officeart/2005/8/layout/process2"/>
    <dgm:cxn modelId="{07EE5318-A24A-C248-97F3-DA78C6B8A45A}" type="presParOf" srcId="{739DFFA0-18DB-D147-99A8-EDB995BBE40E}" destId="{32A2DA39-12C6-2845-8285-CC72294083B4}" srcOrd="1" destOrd="0" presId="urn:microsoft.com/office/officeart/2005/8/layout/process2"/>
    <dgm:cxn modelId="{28331010-15E0-8448-BFE7-725AC417682D}" type="presParOf" srcId="{32A2DA39-12C6-2845-8285-CC72294083B4}" destId="{79136D43-C4D0-F142-A8B3-22702FD6BD38}" srcOrd="0" destOrd="0" presId="urn:microsoft.com/office/officeart/2005/8/layout/process2"/>
    <dgm:cxn modelId="{53DD2FAC-2B8F-D44D-BA78-00B670B569A6}" type="presParOf" srcId="{739DFFA0-18DB-D147-99A8-EDB995BBE40E}" destId="{87B92F5D-2F0C-3446-A359-41F6E1544BD6}" srcOrd="2" destOrd="0" presId="urn:microsoft.com/office/officeart/2005/8/layout/process2"/>
    <dgm:cxn modelId="{97D19CD6-50EF-E74C-9A81-5CAB328CEA5F}" type="presParOf" srcId="{739DFFA0-18DB-D147-99A8-EDB995BBE40E}" destId="{D1E964F3-F7F3-B245-91A7-CBD6C1445CBA}" srcOrd="3" destOrd="0" presId="urn:microsoft.com/office/officeart/2005/8/layout/process2"/>
    <dgm:cxn modelId="{EA4C3126-96D6-B242-AB28-6773B3D0D9B9}" type="presParOf" srcId="{D1E964F3-F7F3-B245-91A7-CBD6C1445CBA}" destId="{0D1E458A-0AFC-0B43-A2BD-5ABA0C4F83CC}" srcOrd="0" destOrd="0" presId="urn:microsoft.com/office/officeart/2005/8/layout/process2"/>
    <dgm:cxn modelId="{B2ADBBF0-E427-2F4E-8E44-D3A5BC0562B9}" type="presParOf" srcId="{739DFFA0-18DB-D147-99A8-EDB995BBE40E}" destId="{B098D6AF-493C-3249-8AE5-88E7B567D0C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115E5-D10C-BD40-A92E-3AE2ADA2B7F2}">
      <dsp:nvSpPr>
        <dsp:cNvPr id="0" name=""/>
        <dsp:cNvSpPr/>
      </dsp:nvSpPr>
      <dsp:spPr>
        <a:xfrm>
          <a:off x="3148945" y="0"/>
          <a:ext cx="2342831" cy="1301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noProof="0" dirty="0">
              <a:solidFill>
                <a:schemeClr val="tx1"/>
              </a:solidFill>
            </a:rPr>
            <a:t>Infringement criteria</a:t>
          </a:r>
        </a:p>
      </dsp:txBody>
      <dsp:txXfrm>
        <a:off x="3187067" y="38122"/>
        <a:ext cx="2266587" cy="1225328"/>
      </dsp:txXfrm>
    </dsp:sp>
    <dsp:sp modelId="{32A2DA39-12C6-2845-8285-CC72294083B4}">
      <dsp:nvSpPr>
        <dsp:cNvPr id="0" name=""/>
        <dsp:cNvSpPr/>
      </dsp:nvSpPr>
      <dsp:spPr>
        <a:xfrm rot="5303713">
          <a:off x="4136991" y="1287838"/>
          <a:ext cx="418842" cy="58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 rot="-5400000">
        <a:off x="4168940" y="1371295"/>
        <a:ext cx="351425" cy="293189"/>
      </dsp:txXfrm>
    </dsp:sp>
    <dsp:sp modelId="{87B92F5D-2F0C-3446-A359-41F6E1544BD6}">
      <dsp:nvSpPr>
        <dsp:cNvPr id="0" name=""/>
        <dsp:cNvSpPr/>
      </dsp:nvSpPr>
      <dsp:spPr>
        <a:xfrm>
          <a:off x="3201049" y="1859811"/>
          <a:ext cx="2342831" cy="1301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noProof="0" dirty="0">
              <a:solidFill>
                <a:schemeClr val="tx1"/>
              </a:solidFill>
            </a:rPr>
            <a:t>Limitations</a:t>
          </a:r>
        </a:p>
      </dsp:txBody>
      <dsp:txXfrm>
        <a:off x="3239171" y="1897933"/>
        <a:ext cx="2266587" cy="1225328"/>
      </dsp:txXfrm>
    </dsp:sp>
    <dsp:sp modelId="{D1E964F3-F7F3-B245-91A7-CBD6C1445CBA}">
      <dsp:nvSpPr>
        <dsp:cNvPr id="0" name=""/>
        <dsp:cNvSpPr/>
      </dsp:nvSpPr>
      <dsp:spPr>
        <a:xfrm rot="5400000">
          <a:off x="4163565" y="3147063"/>
          <a:ext cx="417800" cy="58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 rot="-5400000">
        <a:off x="4196753" y="3231016"/>
        <a:ext cx="351425" cy="292460"/>
      </dsp:txXfrm>
    </dsp:sp>
    <dsp:sp modelId="{B098D6AF-493C-3249-8AE5-88E7B567D0CF}">
      <dsp:nvSpPr>
        <dsp:cNvPr id="0" name=""/>
        <dsp:cNvSpPr/>
      </dsp:nvSpPr>
      <dsp:spPr>
        <a:xfrm>
          <a:off x="3201049" y="3718450"/>
          <a:ext cx="2342831" cy="1301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noProof="0" dirty="0">
              <a:solidFill>
                <a:schemeClr val="tx1"/>
              </a:solidFill>
            </a:rPr>
            <a:t>Honest practices</a:t>
          </a:r>
        </a:p>
      </dsp:txBody>
      <dsp:txXfrm>
        <a:off x="3239171" y="3756572"/>
        <a:ext cx="2266587" cy="1225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167D73-5684-6244-8C09-33711E967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57538B8-FC05-F045-B05A-5E908CBF9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A6AE1E-AFE1-F840-B934-9E1660BE4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CC1EC1-97E6-7047-ADD9-79B037A6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4DB174-69D9-EB49-BDB7-1C2C6BAAF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02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532A2D-7918-DC49-96D3-C6963FC1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D3D861-2EAC-9744-8CEC-5B8E2556B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E5C393-75AA-7F43-8437-B14A5E25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44B409-2D2E-D34C-8833-686A72D0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B98BBC-612C-8C43-B8CA-1B63CB31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20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74E8090-3F2C-A346-871B-89DB6CE50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A3D3046-2405-F745-8747-B15B3424A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FB7D41-6134-D244-AB3A-980598ED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00D547-A4A1-AA4C-A5F7-A193F151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A4B33E-DAF1-F946-90EE-E404A0F3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04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LASYCZNE (ecru)">
    <p:bg>
      <p:bgPr>
        <a:solidFill>
          <a:srgbClr val="1A3F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rgbClr val="F0E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35FE4EA-556B-314E-B3FB-875E27135C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88832"/>
            <a:ext cx="9144000" cy="31511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 spc="83" baseline="0">
                <a:solidFill>
                  <a:srgbClr val="162D5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dirty="0"/>
              <a:t>PODTYTUŁ</a:t>
            </a:r>
            <a:endParaRPr lang="en-GB" dirty="0"/>
          </a:p>
        </p:txBody>
      </p:sp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009650"/>
            <a:ext cx="9144001" cy="24193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rgbClr val="162D54"/>
                </a:solidFill>
              </a:defRPr>
            </a:lvl1pPr>
          </a:lstStyle>
          <a:p>
            <a:r>
              <a:rPr lang="pl-PL" dirty="0"/>
              <a:t>Tytuł prezentacji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34B4AF-1AC4-FC47-AA8C-7E18E8947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86" t="26798" r="73926" b="26380"/>
          <a:stretch/>
        </p:blipFill>
        <p:spPr>
          <a:xfrm>
            <a:off x="5489400" y="5037993"/>
            <a:ext cx="1213200" cy="107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1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9DF840-A02E-C542-99BE-DD274287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B9D1A2-7AB9-254B-B26D-FBA5A6A4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3A65CB-AF76-7049-96B5-391850AEA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4BB8B4-BF07-FA4A-A9D5-C1271CC5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5DD764-9710-504F-B343-7F11759C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9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2C508-5187-7648-9CEF-7D89157B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63CD39-5F42-3448-9ED6-BD8C48EB7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64A3DB-BB7D-0846-9AC8-B2CD56C78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0CC534-BAE4-1948-8BC9-CB1DCBF95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7B6050-E35E-104F-A33E-0E2D907F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87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8CDB67-F29B-9A4B-A5E6-07426587C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5AE952-73C3-604B-8205-5145F9ACA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1D0D5B-61F1-D647-B045-9A00FF625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5910E5-B5BC-0543-99EB-A9AB0BA6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BF8F93-8D5A-0947-BDAF-5EBEE365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FD99A51-F063-C545-83D1-64A3B3670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43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2882B2-7784-7D49-8CDB-D43614610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9A0CBF-5EEE-7749-ADDE-CA4114812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495608-804D-2946-8BBF-8AE2B9C66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2CAC7C8-E851-0C49-89A1-62A4D232E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1A38A7C-0C1C-EB47-98E9-55A5BF233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CBAF56-B712-5343-B281-7B012769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42E889B-2FE9-A34D-BF92-5065FED2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43B3092-1057-684D-9457-C4FD4C74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15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8C4192-FDDA-6245-9BD8-A25176C2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4AE9FEC-55A7-1F45-A41D-BCE52D31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216548-C5F6-B24D-A659-760C64AB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7AB6FE-FCB6-FE47-8EDB-44B6180C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62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5FA2064-E1CF-4949-B141-3EB95C3F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4D990C4-760C-F446-99C8-C488D1722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CDAF80-88EE-7C4B-BD07-11B9019F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63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FE527-21B9-0443-82C4-5194C69B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93394A-C927-1B4E-82ED-76B47710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7EC4400-E1E5-C444-8DD0-75D0272E4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71A65C-1D6C-1A43-8CEE-44B65125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0C7D7DC-A936-E24F-8941-9E7E4297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9F13217-59C5-B14F-8C57-B74C4EF29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67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95F34-E5AE-EC4B-A05F-5609EBDE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AFF3186-9858-C942-BD55-150CABE94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3014D42-8CD7-354A-A668-B730AB8A3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ADEADE-AB91-474D-83A3-F08F2385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80359B-CE5B-8044-AAE6-10CBB8C1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9C0084-6DF8-CE4B-B637-A26193CB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24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6E34BB9-9862-0946-B267-3B9F902C3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7CB54F-7389-1F48-B42A-60A1D6834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7C34E6-B3A7-C344-82AC-37FC1A380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6B29-4658-E44F-86E3-8C078CB2B38E}" type="datetimeFigureOut">
              <a:rPr lang="pl-PL" smtClean="0"/>
              <a:t>09.01.2023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A3A223-4AEA-FE41-B419-F11453DD6B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9FF096-15EC-074C-B88E-4D86AF079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8DCB5-1B8A-3E46-823F-5F5B3DAE4C6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957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3F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>
            <a:extLst>
              <a:ext uri="{FF2B5EF4-FFF2-40B4-BE49-F238E27FC236}">
                <a16:creationId xmlns:a16="http://schemas.microsoft.com/office/drawing/2014/main" id="{212ECF80-BA53-044D-A8F4-A2EC3D2C6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7288" y="4042291"/>
            <a:ext cx="9393381" cy="200444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200" spc="0" dirty="0" err="1"/>
              <a:t>Łukasz</a:t>
            </a:r>
            <a:r>
              <a:rPr lang="en-GB" sz="2200" spc="0" dirty="0"/>
              <a:t> </a:t>
            </a:r>
            <a:r>
              <a:rPr lang="en-GB" sz="2200" spc="0" dirty="0" err="1"/>
              <a:t>Żelechowski</a:t>
            </a:r>
            <a:r>
              <a:rPr lang="en-GB" sz="2200" spc="0" dirty="0"/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200" spc="0" dirty="0"/>
              <a:t>University of Warsaw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200" spc="0" dirty="0"/>
              <a:t>Faculty of Law and Administration</a:t>
            </a:r>
          </a:p>
          <a:p>
            <a:pPr algn="l"/>
            <a:endParaRPr lang="en-GB" dirty="0"/>
          </a:p>
        </p:txBody>
      </p:sp>
      <p:sp>
        <p:nvSpPr>
          <p:cNvPr id="8" name="Tytuł 7">
            <a:extLst>
              <a:ext uri="{FF2B5EF4-FFF2-40B4-BE49-F238E27FC236}">
                <a16:creationId xmlns:a16="http://schemas.microsoft.com/office/drawing/2014/main" id="{112CD705-3587-1443-BE16-1ED28B84F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288" y="1812101"/>
            <a:ext cx="10101261" cy="1695202"/>
          </a:xfrm>
        </p:spPr>
        <p:txBody>
          <a:bodyPr>
            <a:normAutofit fontScale="90000"/>
          </a:bodyPr>
          <a:lstStyle/>
          <a:p>
            <a:pPr algn="l"/>
            <a:br>
              <a:rPr lang="en-GB" sz="4400" dirty="0"/>
            </a:br>
            <a:r>
              <a:rPr lang="en-GB" sz="2400" dirty="0">
                <a:solidFill>
                  <a:srgbClr val="C00000"/>
                </a:solidFill>
              </a:rPr>
              <a:t>TRADEMARK LAW INSTITUTE </a:t>
            </a:r>
            <a:br>
              <a:rPr lang="en-GB" sz="2400" dirty="0">
                <a:solidFill>
                  <a:srgbClr val="C00000"/>
                </a:solidFill>
              </a:rPr>
            </a:br>
            <a:r>
              <a:rPr lang="en-GB" sz="2400" dirty="0">
                <a:solidFill>
                  <a:srgbClr val="C00000"/>
                </a:solidFill>
              </a:rPr>
              <a:t>Conference ‘Referential, Descriptive and Other Fair Use of Trademarks’ </a:t>
            </a:r>
            <a:br>
              <a:rPr lang="en-GB" sz="2400" dirty="0">
                <a:solidFill>
                  <a:srgbClr val="C00000"/>
                </a:solidFill>
              </a:rPr>
            </a:br>
            <a:r>
              <a:rPr lang="en-GB" sz="2400" dirty="0">
                <a:solidFill>
                  <a:srgbClr val="C00000"/>
                </a:solidFill>
              </a:rPr>
              <a:t>December 1-2, 2022, Institute for Information Law (</a:t>
            </a:r>
            <a:r>
              <a:rPr lang="en-GB" sz="2400" dirty="0" err="1">
                <a:solidFill>
                  <a:srgbClr val="C00000"/>
                </a:solidFill>
              </a:rPr>
              <a:t>IViR</a:t>
            </a:r>
            <a:r>
              <a:rPr lang="en-GB" sz="2400" dirty="0">
                <a:solidFill>
                  <a:srgbClr val="C00000"/>
                </a:solidFill>
              </a:rPr>
              <a:t>), Amsterdam Law School</a:t>
            </a:r>
            <a:br>
              <a:rPr lang="en-GB" sz="2400" dirty="0">
                <a:solidFill>
                  <a:srgbClr val="C00000"/>
                </a:solidFill>
              </a:rPr>
            </a:br>
            <a:br>
              <a:rPr lang="en-GB" sz="2400" dirty="0">
                <a:solidFill>
                  <a:srgbClr val="C00000"/>
                </a:solidFill>
              </a:rPr>
            </a:br>
            <a:r>
              <a:rPr lang="en-GB" sz="4400" dirty="0">
                <a:solidFill>
                  <a:srgbClr val="C00000"/>
                </a:solidFill>
              </a:rPr>
              <a:t>Circularity of Honest Practices Analysis </a:t>
            </a:r>
            <a:br>
              <a:rPr lang="en-GB" sz="4400" dirty="0">
                <a:solidFill>
                  <a:srgbClr val="C00000"/>
                </a:solidFill>
              </a:rPr>
            </a:br>
            <a:r>
              <a:rPr lang="en-GB" sz="4400" dirty="0">
                <a:solidFill>
                  <a:srgbClr val="C00000"/>
                </a:solidFill>
              </a:rPr>
              <a:t>in CJEU Case Law</a:t>
            </a:r>
            <a:endParaRPr lang="pl-PL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8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310ACE9-1774-2A4F-A03C-633F79F0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229" y="1894122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0047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74F2FE-316D-4645-924D-EDBCF8B46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General (I)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F4CC31-FBD9-1144-96B7-F86EEC76D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842760" cy="4351338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b="1" dirty="0">
                <a:solidFill>
                  <a:srgbClr val="C00000"/>
                </a:solidFill>
              </a:rPr>
              <a:t>Circularity</a:t>
            </a:r>
            <a:r>
              <a:rPr lang="en-GB" dirty="0"/>
              <a:t>: Interpreting “honest practices” in a manner that leads to the repetition of the infringement criteria</a:t>
            </a:r>
          </a:p>
          <a:p>
            <a:pPr>
              <a:spcAft>
                <a:spcPts val="1000"/>
              </a:spcAft>
            </a:pPr>
            <a:r>
              <a:rPr lang="en-GB" b="1" dirty="0">
                <a:solidFill>
                  <a:srgbClr val="C00000"/>
                </a:solidFill>
              </a:rPr>
              <a:t>Result</a:t>
            </a:r>
            <a:r>
              <a:rPr lang="en-GB" dirty="0"/>
              <a:t>: Elimination of the standalone role of the catalogue of Ls of exclusive TM rights</a:t>
            </a:r>
          </a:p>
          <a:p>
            <a:pPr>
              <a:spcAft>
                <a:spcPts val="1000"/>
              </a:spcAft>
            </a:pPr>
            <a:r>
              <a:rPr lang="en-GB" b="1" dirty="0">
                <a:solidFill>
                  <a:srgbClr val="C00000"/>
                </a:solidFill>
              </a:rPr>
              <a:t>Goal:</a:t>
            </a:r>
            <a:r>
              <a:rPr lang="en-GB" dirty="0"/>
              <a:t> Interpreting “honest practices” clause in a way that leaves room for applying it differently than infringement criteria</a:t>
            </a:r>
          </a:p>
          <a:p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7BB45FD9-FABE-8840-BFA5-FAA0FBE50F2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3422846"/>
              </p:ext>
            </p:extLst>
          </p:nvPr>
        </p:nvGraphicFramePr>
        <p:xfrm>
          <a:off x="6172200" y="970671"/>
          <a:ext cx="5644662" cy="520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Wygięta strzałka 5">
            <a:extLst>
              <a:ext uri="{FF2B5EF4-FFF2-40B4-BE49-F238E27FC236}">
                <a16:creationId xmlns:a16="http://schemas.microsoft.com/office/drawing/2014/main" id="{D3895226-FE81-9B46-A029-403CC6C4B1B4}"/>
              </a:ext>
            </a:extLst>
          </p:cNvPr>
          <p:cNvSpPr/>
          <p:nvPr/>
        </p:nvSpPr>
        <p:spPr>
          <a:xfrm>
            <a:off x="8762414" y="1419872"/>
            <a:ext cx="464233" cy="412279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856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9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146682-E0CF-F548-8862-97B7B736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8178"/>
            <a:ext cx="10515600" cy="835025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General (II)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6121D5-5F26-8344-8D79-47C916FFA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3203"/>
            <a:ext cx="10515599" cy="56578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/>
              <a:t>Circularity in the light of the case law of the CJEU that “borrows” the MCAD criteria</a:t>
            </a:r>
            <a:r>
              <a:rPr lang="en-GB" sz="3200" b="1" dirty="0">
                <a:solidFill>
                  <a:srgbClr val="C00000"/>
                </a:solidFill>
              </a:rPr>
              <a:t> → </a:t>
            </a:r>
            <a:r>
              <a:rPr lang="en-GB" sz="3200" dirty="0"/>
              <a:t>a lack of compliance with “honest practices” </a:t>
            </a:r>
            <a:r>
              <a:rPr lang="en-GB" sz="3200" u="sng" dirty="0"/>
              <a:t>notably</a:t>
            </a:r>
            <a:r>
              <a:rPr lang="en-GB" sz="3200" dirty="0"/>
              <a:t> when: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dirty="0">
                <a:solidFill>
                  <a:srgbClr val="C00000"/>
                </a:solidFill>
              </a:rPr>
              <a:t>✘ there is an impression of a commercial link between the third party and the TM proprietor</a:t>
            </a:r>
            <a:r>
              <a:rPr lang="en-GB" sz="2600" dirty="0">
                <a:solidFill>
                  <a:srgbClr val="C00000"/>
                </a:solidFill>
                <a:effectLst/>
              </a:rPr>
              <a:t> 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dirty="0">
                <a:solidFill>
                  <a:srgbClr val="C00000"/>
                </a:solidFill>
              </a:rPr>
              <a:t>✘ the use affects the value of the TM taking unfair advantage of its distinctive character or repute </a:t>
            </a:r>
            <a:r>
              <a:rPr lang="en-GB" sz="2600" i="1" dirty="0">
                <a:solidFill>
                  <a:srgbClr val="C00000"/>
                </a:solidFill>
              </a:rPr>
              <a:t>(Gillette, </a:t>
            </a:r>
            <a:r>
              <a:rPr lang="en-GB" sz="2600" dirty="0">
                <a:solidFill>
                  <a:srgbClr val="C00000"/>
                </a:solidFill>
              </a:rPr>
              <a:t>42, 43)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GB" sz="3200" dirty="0"/>
              <a:t>Averted codification of circularity in the EU TM law reform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dirty="0">
                <a:solidFill>
                  <a:srgbClr val="C00000"/>
                </a:solidFill>
              </a:rPr>
              <a:t>✘ 	Reiteration of the above factors with the detriment to the distinctive character or repute added (cf. Art. 14 (2) of the TMD proposal) 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GB" sz="3200" dirty="0"/>
              <a:t>However – the use in comparative advertising in a manner that is contrary to the MCAD is an instance of infringing use (Art. 10(3)(f) TMD) </a:t>
            </a:r>
            <a:r>
              <a:rPr lang="en-GB" sz="3200" b="1" dirty="0">
                <a:solidFill>
                  <a:srgbClr val="C00000"/>
                </a:solidFill>
              </a:rPr>
              <a:t>→</a:t>
            </a:r>
            <a:r>
              <a:rPr lang="en-GB" sz="3200" dirty="0"/>
              <a:t> room for circularity </a:t>
            </a:r>
          </a:p>
        </p:txBody>
      </p:sp>
    </p:spTree>
    <p:extLst>
      <p:ext uri="{BB962C8B-B14F-4D97-AF65-F5344CB8AC3E}">
        <p14:creationId xmlns:p14="http://schemas.microsoft.com/office/powerpoint/2010/main" val="37782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DCCECC-4004-E349-8A78-180469FC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588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Interests at stake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9235A-9353-C84E-843B-0A4B56F70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282699"/>
            <a:ext cx="10201276" cy="517806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n-GB" sz="3100" dirty="0"/>
              <a:t>CJEU – “honest practices” as an expression of the duty to act fairly in relation to the legitimate interests of the TM proprietor </a:t>
            </a:r>
          </a:p>
          <a:p>
            <a:pPr marL="2520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i="1" dirty="0">
                <a:solidFill>
                  <a:srgbClr val="C00000"/>
                </a:solidFill>
              </a:rPr>
              <a:t>BMW</a:t>
            </a:r>
            <a:r>
              <a:rPr lang="en-GB" sz="2000" dirty="0">
                <a:solidFill>
                  <a:srgbClr val="C00000"/>
                </a:solidFill>
              </a:rPr>
              <a:t> (C-63/97 para. 61), </a:t>
            </a:r>
            <a:r>
              <a:rPr lang="en-GB" sz="2000" i="1" dirty="0" err="1">
                <a:solidFill>
                  <a:srgbClr val="C00000"/>
                </a:solidFill>
              </a:rPr>
              <a:t>Gerolsteiner</a:t>
            </a:r>
            <a:r>
              <a:rPr lang="en-GB" sz="2000" dirty="0">
                <a:solidFill>
                  <a:srgbClr val="C00000"/>
                </a:solidFill>
              </a:rPr>
              <a:t> (C-100/02 para. 24), </a:t>
            </a:r>
            <a:r>
              <a:rPr lang="en-GB" sz="2000" i="1" dirty="0">
                <a:solidFill>
                  <a:srgbClr val="C00000"/>
                </a:solidFill>
              </a:rPr>
              <a:t>Anheuser-Busch</a:t>
            </a:r>
            <a:r>
              <a:rPr lang="en-GB" sz="2000" dirty="0">
                <a:solidFill>
                  <a:srgbClr val="C00000"/>
                </a:solidFill>
              </a:rPr>
              <a:t> (C-245/02 para. 82); </a:t>
            </a:r>
            <a:r>
              <a:rPr lang="en-GB" sz="2000" i="1" dirty="0">
                <a:solidFill>
                  <a:srgbClr val="C00000"/>
                </a:solidFill>
              </a:rPr>
              <a:t>Gillette</a:t>
            </a:r>
            <a:r>
              <a:rPr lang="en-GB" sz="2000" dirty="0">
                <a:solidFill>
                  <a:srgbClr val="C00000"/>
                </a:solidFill>
              </a:rPr>
              <a:t> (C-228/03, para, 41), </a:t>
            </a:r>
            <a:r>
              <a:rPr lang="en-GB" sz="2000" i="1" dirty="0">
                <a:solidFill>
                  <a:srgbClr val="C00000"/>
                </a:solidFill>
              </a:rPr>
              <a:t>Céline</a:t>
            </a:r>
            <a:r>
              <a:rPr lang="en-GB" sz="2000" dirty="0">
                <a:solidFill>
                  <a:srgbClr val="C00000"/>
                </a:solidFill>
              </a:rPr>
              <a:t> (C-17/06 para. 33); </a:t>
            </a:r>
            <a:r>
              <a:rPr lang="en-GB" sz="2000" i="1" dirty="0">
                <a:solidFill>
                  <a:srgbClr val="C00000"/>
                </a:solidFill>
              </a:rPr>
              <a:t>Portakabin</a:t>
            </a:r>
            <a:r>
              <a:rPr lang="en-GB" sz="2000" dirty="0">
                <a:solidFill>
                  <a:srgbClr val="C00000"/>
                </a:solidFill>
              </a:rPr>
              <a:t> (C-558/08 para. 67)</a:t>
            </a:r>
          </a:p>
          <a:p>
            <a:pPr marL="457200" lvl="1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en-GB" sz="2700" dirty="0"/>
              <a:t>✘ 	Relying </a:t>
            </a:r>
            <a:r>
              <a:rPr lang="en-GB" sz="2700" i="1" dirty="0"/>
              <a:t>mutatis mutandis</a:t>
            </a:r>
            <a:r>
              <a:rPr lang="en-GB" sz="2700" dirty="0"/>
              <a:t> on the criterion of “legitimate reasons” 	of the TM proprietor in provisions on exhaustion (Art. 15(2) TMD)</a:t>
            </a:r>
          </a:p>
          <a:p>
            <a:pPr marL="946800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i="1" dirty="0">
                <a:solidFill>
                  <a:srgbClr val="C00000"/>
                </a:solidFill>
              </a:rPr>
              <a:t>BMW</a:t>
            </a:r>
            <a:r>
              <a:rPr lang="en-GB" sz="2000" dirty="0">
                <a:solidFill>
                  <a:srgbClr val="C00000"/>
                </a:solidFill>
              </a:rPr>
              <a:t> (para. 61 and 63 in conjunction with paras. 51-54)</a:t>
            </a:r>
            <a:endParaRPr lang="pl-PL" dirty="0"/>
          </a:p>
          <a:p>
            <a:pPr algn="just">
              <a:lnSpc>
                <a:spcPct val="100000"/>
              </a:lnSpc>
              <a:spcBef>
                <a:spcPts val="1600"/>
              </a:spcBef>
            </a:pPr>
            <a:r>
              <a:rPr lang="en-GB" sz="3100" dirty="0"/>
              <a:t>Need for a flexible balancing of all competing interests</a:t>
            </a:r>
          </a:p>
          <a:p>
            <a:pPr marL="457200" lvl="1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en-GB" sz="2700" dirty="0"/>
              <a:t>✘ 	Art. 17 TRIPS: </a:t>
            </a:r>
            <a:r>
              <a:rPr lang="en-US" altLang="pl-PL" sz="2700" i="1" dirty="0"/>
              <a:t>Members may provide </a:t>
            </a:r>
            <a:r>
              <a:rPr lang="en-US" altLang="pl-PL" sz="2700" i="1" u="sng" dirty="0"/>
              <a:t>limited exceptions</a:t>
            </a:r>
            <a:r>
              <a:rPr lang="en-US" altLang="pl-PL" sz="2700" i="1" dirty="0"/>
              <a:t> to the rights 	conferred by a trademark, such as fair use of descriptive 	terms, 	provided that </a:t>
            </a:r>
            <a:r>
              <a:rPr lang="en-US" altLang="pl-PL" sz="2700" i="1" u="sng" dirty="0"/>
              <a:t>such exceptions take account of the legitimate interests </a:t>
            </a:r>
            <a:r>
              <a:rPr lang="en-US" altLang="pl-PL" sz="2700" i="1" dirty="0"/>
              <a:t>	</a:t>
            </a:r>
            <a:r>
              <a:rPr lang="en-US" altLang="pl-PL" sz="2700" i="1" u="sng" dirty="0"/>
              <a:t>of the owner of the trademark</a:t>
            </a:r>
            <a:r>
              <a:rPr lang="en-US" altLang="pl-PL" sz="2700" i="1" dirty="0"/>
              <a:t> and of </a:t>
            </a:r>
            <a:r>
              <a:rPr lang="en-US" altLang="pl-PL" sz="2700" i="1" u="sng" dirty="0"/>
              <a:t>third parties</a:t>
            </a:r>
            <a:endParaRPr lang="pl-PL" altLang="pl-PL" sz="2700" dirty="0"/>
          </a:p>
          <a:p>
            <a:pPr marL="457200" lvl="1" indent="0">
              <a:buNone/>
            </a:pP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88363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363913-CFB7-2F4D-A14D-82AD3D96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362" y="306438"/>
            <a:ext cx="11158537" cy="935038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Adopting UC law approach?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A02DF6-71EA-DA44-84AA-E8A76F4CE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628" y="1241476"/>
            <a:ext cx="10658006" cy="525779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/>
              <a:t>Openness of the concept of “honest practices”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/>
              <a:t>Flexible balancing at the final stage of establishing an infringement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/>
              <a:t>Reference to fundamental rights (Rec. 27 TMD and Rec. 21 EUTMR) – a formal justification for a shift in case law towards considering all interests involved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C00000"/>
                </a:solidFill>
              </a:rPr>
              <a:t>Reliance on the definition of an unfair commercial practice in Art. 5(2) UCPD – too much focus on consumer interests ?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200" dirty="0">
                <a:solidFill>
                  <a:srgbClr val="C00000"/>
                </a:solidFill>
              </a:rPr>
              <a:t>✘ 	AG Bot, </a:t>
            </a:r>
            <a:r>
              <a:rPr lang="en-GB" sz="2200" i="1" dirty="0">
                <a:solidFill>
                  <a:srgbClr val="C00000"/>
                </a:solidFill>
              </a:rPr>
              <a:t>Nintendo</a:t>
            </a:r>
            <a:r>
              <a:rPr lang="en-GB" sz="2200" dirty="0">
                <a:solidFill>
                  <a:srgbClr val="C00000"/>
                </a:solidFill>
              </a:rPr>
              <a:t> (C‑24/16 and C‑25/16 para. 82) with regard to defining “fair 	trade practice” in Art. 20(1)(c) CDR; the CJ preferred the TM law perspective (paras. 	79-80) - duty to act fairly in relation to the legitimate interests of the TM owner</a:t>
            </a:r>
            <a:r>
              <a:rPr lang="en-GB" dirty="0">
                <a:solidFill>
                  <a:srgbClr val="C00000"/>
                </a:solidFill>
              </a:rPr>
              <a:t> </a:t>
            </a:r>
            <a:endParaRPr lang="en-GB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180FB8-1887-5148-B628-36593F30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84318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Impression of a commercial connection - CJEU 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B51A9D-835B-8A40-998B-EB751F39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5206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GB" sz="3000" dirty="0"/>
              <a:t>Danger of circularity of “honest practices” with infringement criteria concerning the origin function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200" dirty="0">
                <a:solidFill>
                  <a:srgbClr val="C00000"/>
                </a:solidFill>
              </a:rPr>
              <a:t>✘ </a:t>
            </a:r>
            <a:r>
              <a:rPr lang="en-GB" sz="2200" i="1" dirty="0">
                <a:solidFill>
                  <a:srgbClr val="C00000"/>
                </a:solidFill>
              </a:rPr>
              <a:t>Portakabin</a:t>
            </a:r>
            <a:r>
              <a:rPr lang="en-GB" sz="2200" dirty="0">
                <a:solidFill>
                  <a:srgbClr val="C00000"/>
                </a:solidFill>
              </a:rPr>
              <a:t> (para. 68-69), with the “door slightly open” to avoid circularity (para. 71)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000" dirty="0"/>
              <a:t>Taking into account the state of awareness of the alleged infringer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200" dirty="0">
                <a:solidFill>
                  <a:srgbClr val="C00000"/>
                </a:solidFill>
              </a:rPr>
              <a:t>✘ </a:t>
            </a:r>
            <a:r>
              <a:rPr lang="en-GB" sz="2200" i="1" dirty="0">
                <a:solidFill>
                  <a:srgbClr val="C00000"/>
                </a:solidFill>
              </a:rPr>
              <a:t>Anheuser-Busch</a:t>
            </a:r>
            <a:r>
              <a:rPr lang="en-GB" sz="2200" dirty="0">
                <a:solidFill>
                  <a:srgbClr val="C00000"/>
                </a:solidFill>
              </a:rPr>
              <a:t> (para. 83), </a:t>
            </a:r>
            <a:r>
              <a:rPr lang="en-GB" sz="2200" i="1" dirty="0">
                <a:solidFill>
                  <a:srgbClr val="C00000"/>
                </a:solidFill>
              </a:rPr>
              <a:t>Céline</a:t>
            </a:r>
            <a:r>
              <a:rPr lang="en-GB" sz="2200" dirty="0">
                <a:solidFill>
                  <a:srgbClr val="C00000"/>
                </a:solidFill>
              </a:rPr>
              <a:t> (para. 34); </a:t>
            </a:r>
            <a:r>
              <a:rPr lang="en-GB" sz="2200" i="1" dirty="0">
                <a:solidFill>
                  <a:srgbClr val="C00000"/>
                </a:solidFill>
              </a:rPr>
              <a:t>Portakabin</a:t>
            </a:r>
            <a:r>
              <a:rPr lang="en-GB" sz="2200" dirty="0">
                <a:solidFill>
                  <a:srgbClr val="C00000"/>
                </a:solidFill>
              </a:rPr>
              <a:t> (para. 67)</a:t>
            </a:r>
            <a:endParaRPr lang="en-GB" sz="2200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000" u="sng" dirty="0"/>
              <a:t>Preventing circularity: </a:t>
            </a:r>
            <a:r>
              <a:rPr lang="en-GB" sz="3000" dirty="0"/>
              <a:t>compliance with “honest practices” is not excluded merely because a likelihood of confusion as a requirement for infringement has been established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200" dirty="0">
                <a:solidFill>
                  <a:srgbClr val="C00000"/>
                </a:solidFill>
              </a:rPr>
              <a:t>✘ </a:t>
            </a:r>
            <a:r>
              <a:rPr lang="en-GB" sz="2200" i="1" dirty="0" err="1">
                <a:solidFill>
                  <a:srgbClr val="C00000"/>
                </a:solidFill>
              </a:rPr>
              <a:t>Gerolsteiner</a:t>
            </a:r>
            <a:r>
              <a:rPr lang="en-GB" sz="2200" dirty="0">
                <a:solidFill>
                  <a:srgbClr val="C00000"/>
                </a:solidFill>
              </a:rPr>
              <a:t> (C-100/02, para. 25)</a:t>
            </a:r>
            <a:endParaRPr lang="en-GB" sz="2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24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C3A65B-F1A1-5A4C-BEED-F371D927A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450"/>
            <a:ext cx="10515600" cy="83408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Impression of a commercial connection – avoiding circularity?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718881-229F-6348-8637-AC30DCAC2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5423" y="1195754"/>
            <a:ext cx="2461846" cy="49518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dirty="0">
                <a:solidFill>
                  <a:srgbClr val="C00000"/>
                </a:solidFill>
              </a:rPr>
              <a:t>INFRINGEMENT CRITERIA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GB" b="1" dirty="0"/>
              <a:t>Abstract</a:t>
            </a:r>
            <a:r>
              <a:rPr lang="en-GB" dirty="0"/>
              <a:t> assessment of LoC “as a rule”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endParaRPr lang="pl-PL" noProof="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noProof="0" dirty="0"/>
          </a:p>
          <a:p>
            <a:endParaRPr lang="en-GB" b="1" dirty="0"/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F796450-A471-9B49-90ED-95C759B05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21502" y="1195754"/>
            <a:ext cx="8132298" cy="55004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rgbClr val="C00000"/>
                </a:solidFill>
              </a:rPr>
              <a:t>HONEST PRACTICES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Factual </a:t>
            </a:r>
            <a:r>
              <a:rPr lang="en-US" dirty="0">
                <a:solidFill>
                  <a:schemeClr val="tx1"/>
                </a:solidFill>
              </a:rPr>
              <a:t>assessment, akin to assessments under UC law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i="1" dirty="0"/>
              <a:t>Gillette </a:t>
            </a:r>
            <a:r>
              <a:rPr lang="en-GB" dirty="0"/>
              <a:t>(para. 46)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dirty="0"/>
              <a:t>Overall presentation of the product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dirty="0">
                <a:solidFill>
                  <a:srgbClr val="C00000"/>
                </a:solidFill>
              </a:rPr>
              <a:t>✘</a:t>
            </a:r>
            <a:r>
              <a:rPr lang="en-GB" i="1" dirty="0" err="1">
                <a:solidFill>
                  <a:srgbClr val="C00000"/>
                </a:solidFill>
              </a:rPr>
              <a:t>Gerolsteiner</a:t>
            </a:r>
            <a:r>
              <a:rPr lang="en-GB" dirty="0">
                <a:solidFill>
                  <a:srgbClr val="C00000"/>
                </a:solidFill>
              </a:rPr>
              <a:t> (para. 26) – shape and labelling of the bottle 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dirty="0">
                <a:solidFill>
                  <a:srgbClr val="C00000"/>
                </a:solidFill>
              </a:rPr>
              <a:t>✘Relevance of Art. 6(1) UCPD?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Circumstances in which a distinction is made between the TM and the sign used by the third party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dirty="0"/>
              <a:t>Efforts of the third party to provide a proper distance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GB" dirty="0">
                <a:solidFill>
                  <a:srgbClr val="C00000"/>
                </a:solidFill>
              </a:rPr>
              <a:t>✘Relevance for the own name limitation? </a:t>
            </a:r>
          </a:p>
          <a:p>
            <a:pPr marL="457200" lvl="1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dirty="0">
                <a:solidFill>
                  <a:srgbClr val="C00000"/>
                </a:solidFill>
              </a:rPr>
              <a:t>✘Spare parts – mutatis mutandis </a:t>
            </a:r>
            <a:r>
              <a:rPr lang="en-GB" i="1" dirty="0">
                <a:solidFill>
                  <a:srgbClr val="C00000"/>
                </a:solidFill>
              </a:rPr>
              <a:t>Acacia</a:t>
            </a:r>
            <a:r>
              <a:rPr lang="en-GB" dirty="0">
                <a:solidFill>
                  <a:srgbClr val="C00000"/>
                </a:solidFill>
              </a:rPr>
              <a:t> (C‑397/16 and C‑435/16, para. 86, concerning the repair clause in design law): clear and visible clarifying indications? </a:t>
            </a:r>
            <a:r>
              <a:rPr lang="en-GB" u="sng" dirty="0">
                <a:solidFill>
                  <a:srgbClr val="C00000"/>
                </a:solidFill>
              </a:rPr>
              <a:t>C-334/22, </a:t>
            </a:r>
            <a:r>
              <a:rPr lang="en-GB" i="1" u="sng" dirty="0">
                <a:solidFill>
                  <a:srgbClr val="C00000"/>
                </a:solidFill>
              </a:rPr>
              <a:t>Audi</a:t>
            </a:r>
            <a:r>
              <a:rPr lang="en-GB" u="sng" dirty="0">
                <a:solidFill>
                  <a:srgbClr val="C00000"/>
                </a:solidFill>
              </a:rPr>
              <a:t> (pending)</a:t>
            </a:r>
          </a:p>
        </p:txBody>
      </p:sp>
      <p:sp>
        <p:nvSpPr>
          <p:cNvPr id="6" name="Strzałka w prawo 5">
            <a:extLst>
              <a:ext uri="{FF2B5EF4-FFF2-40B4-BE49-F238E27FC236}">
                <a16:creationId xmlns:a16="http://schemas.microsoft.com/office/drawing/2014/main" id="{10495206-75D7-3F49-B4C3-3B3000976249}"/>
              </a:ext>
            </a:extLst>
          </p:cNvPr>
          <p:cNvSpPr/>
          <p:nvPr/>
        </p:nvSpPr>
        <p:spPr>
          <a:xfrm>
            <a:off x="2757269" y="1347039"/>
            <a:ext cx="2338465" cy="224852"/>
          </a:xfrm>
          <a:prstGeom prst="rightArrow">
            <a:avLst/>
          </a:prstGeom>
          <a:solidFill>
            <a:srgbClr val="C00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058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3D4DDC-5464-464A-A4E6-CD5374E1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Taking unfair advantage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A68F20-59A5-8047-B16C-1D5AF5DDB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285" y="1273629"/>
            <a:ext cx="10013429" cy="515530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Use affecting the value of the trade mark by taking unfair advantage of its distinctive character or repute (Art. 4(f) MCAD)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600" dirty="0">
                <a:solidFill>
                  <a:srgbClr val="C00000"/>
                </a:solidFill>
              </a:rPr>
              <a:t>✘  	</a:t>
            </a:r>
            <a:r>
              <a:rPr lang="en-US" sz="2600" i="1" dirty="0">
                <a:solidFill>
                  <a:srgbClr val="C00000"/>
                </a:solidFill>
              </a:rPr>
              <a:t>BMW</a:t>
            </a:r>
            <a:r>
              <a:rPr lang="en-US" sz="2600" dirty="0">
                <a:solidFill>
                  <a:srgbClr val="C00000"/>
                </a:solidFill>
              </a:rPr>
              <a:t> (para. 52), </a:t>
            </a:r>
            <a:r>
              <a:rPr lang="en-US" sz="2600" i="1" dirty="0">
                <a:solidFill>
                  <a:srgbClr val="C00000"/>
                </a:solidFill>
              </a:rPr>
              <a:t>Gillette</a:t>
            </a:r>
            <a:r>
              <a:rPr lang="en-US" sz="2600" dirty="0">
                <a:solidFill>
                  <a:srgbClr val="C00000"/>
                </a:solidFill>
              </a:rPr>
              <a:t> (para 43)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3000" dirty="0"/>
              <a:t>Particular difficulty in differentiating between conditions for a free-riding type of infringement and non-compliance with honest practices </a:t>
            </a:r>
            <a:r>
              <a:rPr lang="en-US" sz="3000" b="1" dirty="0"/>
              <a:t>→</a:t>
            </a:r>
            <a:r>
              <a:rPr lang="en-US" sz="3000" dirty="0"/>
              <a:t> </a:t>
            </a:r>
            <a:r>
              <a:rPr lang="en-US" sz="3000" u="sng" dirty="0"/>
              <a:t>high risk of circularity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3000" dirty="0"/>
              <a:t>Other types of extended protection (blurring, </a:t>
            </a:r>
            <a:r>
              <a:rPr lang="en-US" sz="3000" dirty="0" err="1"/>
              <a:t>tarnishment</a:t>
            </a:r>
            <a:r>
              <a:rPr lang="en-US" sz="3000" dirty="0"/>
              <a:t>) also likely to count, which exacerbates circularity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600" dirty="0">
                <a:solidFill>
                  <a:srgbClr val="C00000"/>
                </a:solidFill>
              </a:rPr>
              <a:t>✘	</a:t>
            </a:r>
            <a:r>
              <a:rPr lang="en-US" sz="2600" dirty="0">
                <a:solidFill>
                  <a:srgbClr val="C00000"/>
                </a:solidFill>
              </a:rPr>
              <a:t>Cf. Art. 14 (2) of the TMD proposal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3100" dirty="0"/>
              <a:t>Possible mitigating factor: </a:t>
            </a:r>
            <a:r>
              <a:rPr lang="en-US" sz="3100" b="1" dirty="0"/>
              <a:t>“due cause” </a:t>
            </a:r>
            <a:r>
              <a:rPr lang="en-US" sz="3100" dirty="0"/>
              <a:t>used to balance interests without proceeding to the Ls and “honest practices”</a:t>
            </a:r>
          </a:p>
        </p:txBody>
      </p:sp>
    </p:spTree>
    <p:extLst>
      <p:ext uri="{BB962C8B-B14F-4D97-AF65-F5344CB8AC3E}">
        <p14:creationId xmlns:p14="http://schemas.microsoft.com/office/powerpoint/2010/main" val="44050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23226D-E4B7-BC49-ABBA-64C87025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Other factors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749014-7851-A044-8D73-B1B82D202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282"/>
            <a:ext cx="10515600" cy="5447195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/>
              <a:t>Use discrediting or denigrating a TM (</a:t>
            </a:r>
            <a:r>
              <a:rPr lang="en-GB" sz="3200" i="1" dirty="0"/>
              <a:t>Gillette</a:t>
            </a:r>
            <a:r>
              <a:rPr lang="en-GB" sz="3200" dirty="0"/>
              <a:t>, para. 44) </a:t>
            </a: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GB" sz="2600" dirty="0">
                <a:solidFill>
                  <a:srgbClr val="C00000"/>
                </a:solidFill>
              </a:rPr>
              <a:t>✘	Some possible overlap with establishing the detriment to the repute 	(</a:t>
            </a:r>
            <a:r>
              <a:rPr lang="en-GB" sz="2600">
                <a:solidFill>
                  <a:srgbClr val="C00000"/>
                </a:solidFill>
              </a:rPr>
              <a:t>extended protection</a:t>
            </a:r>
            <a:r>
              <a:rPr lang="en-GB" sz="2600" dirty="0">
                <a:solidFill>
                  <a:srgbClr val="C00000"/>
                </a:solidFill>
              </a:rPr>
              <a:t>) or to goodwill functions in the case of double 	identity (functions theory)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/>
              <a:t>Presenting a product as an imitation or replica (</a:t>
            </a:r>
            <a:r>
              <a:rPr lang="en-GB" sz="3200" i="1" dirty="0"/>
              <a:t>Gillette</a:t>
            </a:r>
            <a:r>
              <a:rPr lang="en-GB" sz="3200" dirty="0"/>
              <a:t>, para. 45)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dirty="0">
                <a:solidFill>
                  <a:srgbClr val="C00000"/>
                </a:solidFill>
              </a:rPr>
              <a:t>✘ 	Introduction into TM law of a criterion relating to the characteristics of 	the product itself, and not its connection with the mark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dirty="0">
                <a:solidFill>
                  <a:srgbClr val="C00000"/>
                </a:solidFill>
              </a:rPr>
              <a:t>✘ 	</a:t>
            </a:r>
            <a:r>
              <a:rPr lang="en-GB" sz="2600" dirty="0">
                <a:solidFill>
                  <a:srgbClr val="C00000"/>
                </a:solidFill>
                <a:effectLst/>
              </a:rPr>
              <a:t>Could Rec. 14 UPCD have relevance for interpreting “honest practices” 	with regard to the imitation/replica factor?: </a:t>
            </a:r>
            <a:r>
              <a:rPr lang="en-GB" sz="2600" dirty="0">
                <a:effectLst/>
              </a:rPr>
              <a:t>”It is not the intention of this 	Directive to reduce consumer choice by prohibiting the promotion of 	products which look similar to other products </a:t>
            </a:r>
            <a:r>
              <a:rPr lang="en-GB" sz="2600" b="1" dirty="0">
                <a:effectLst/>
              </a:rPr>
              <a:t>unless this similarity 	confuses consumers as to the commercial origin of the product and is 	therefore misleading”</a:t>
            </a:r>
            <a:endParaRPr lang="pl-PL" sz="2600" b="1" i="1" dirty="0"/>
          </a:p>
          <a:p>
            <a:pPr lvl="1" algn="just"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235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6043</TotalTime>
  <Words>1122</Words>
  <Application>Microsoft Office PowerPoint</Application>
  <PresentationFormat>Breedbeeld</PresentationFormat>
  <Paragraphs>69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 TRADEMARK LAW INSTITUTE  Conference ‘Referential, Descriptive and Other Fair Use of Trademarks’  December 1-2, 2022, Institute for Information Law (IViR), Amsterdam Law School  Circularity of Honest Practices Analysis  in CJEU Case Law</vt:lpstr>
      <vt:lpstr>General (I)</vt:lpstr>
      <vt:lpstr>General (II)</vt:lpstr>
      <vt:lpstr>Interests at stake</vt:lpstr>
      <vt:lpstr>Adopting UC law approach? </vt:lpstr>
      <vt:lpstr>Impression of a commercial connection - CJEU </vt:lpstr>
      <vt:lpstr>Impression of a commercial connection – avoiding circularity?</vt:lpstr>
      <vt:lpstr>Taking unfair advantage</vt:lpstr>
      <vt:lpstr>Other factors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Circularity of Honest Practices Analysis in CJEU Case Law</dc:title>
  <dc:creator>Łukasz Żelechowski</dc:creator>
  <cp:lastModifiedBy>Charlotte</cp:lastModifiedBy>
  <cp:revision>275</cp:revision>
  <dcterms:created xsi:type="dcterms:W3CDTF">2022-11-26T10:13:50Z</dcterms:created>
  <dcterms:modified xsi:type="dcterms:W3CDTF">2023-01-09T18:30:25Z</dcterms:modified>
</cp:coreProperties>
</file>