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3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3" r:id="rId4"/>
    <p:sldId id="258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DDE1"/>
    <a:srgbClr val="CBD3D9"/>
    <a:srgbClr val="006283"/>
    <a:srgbClr val="BBDA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3134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DC60981-3369-4A1F-BF31-D898B2250F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6BC43B-206E-4D77-9C58-971A5BEEE2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D275A-763A-4A4F-98D8-328599127DA5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C56ACD-D99D-4EBE-A9CC-4E1818F87FB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51809E-2582-415F-AD1B-3A43A7C196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BA39BC-5CEB-47F2-BE10-8616A725FA7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658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9F5BF-EDE1-4C1A-9D3D-7BEA7EA12168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367CC-F8CD-4A89-962D-28EC59302DF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40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367CC-F8CD-4A89-962D-28EC59302DF9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75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TO 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4F5E4-24FA-44F6-82A3-F58F27AB54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457ECC-A694-4A81-B22F-7E76407215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B66A2D-C53D-4D60-9509-E6C8536CB165}" type="slidenum">
              <a:rPr lang="en-US" smtClean="0"/>
              <a:t>‹nr.›</a:t>
            </a:fld>
            <a:endParaRPr lang="en-US" dirty="0"/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BE20D343-9E92-48C7-8C7A-AE4D1A7DA7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104" y="522778"/>
            <a:ext cx="2504210" cy="877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>
            <a:extLst>
              <a:ext uri="{FF2B5EF4-FFF2-40B4-BE49-F238E27FC236}">
                <a16:creationId xmlns:a16="http://schemas.microsoft.com/office/drawing/2014/main" id="{7D4F38B0-9CE1-421E-A36E-41C997E28D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361114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5">
            <a:extLst>
              <a:ext uri="{FF2B5EF4-FFF2-40B4-BE49-F238E27FC236}">
                <a16:creationId xmlns:a16="http://schemas.microsoft.com/office/drawing/2014/main" id="{B5793470-6D0F-45FE-B422-005F67F56ED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361114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5A11AF50-A9A6-4744-88A0-10FAAD2569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67550" y="3669653"/>
            <a:ext cx="5444490" cy="1117335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Date Placeholder 2">
            <a:extLst>
              <a:ext uri="{FF2B5EF4-FFF2-40B4-BE49-F238E27FC236}">
                <a16:creationId xmlns:a16="http://schemas.microsoft.com/office/drawing/2014/main" id="{295C1191-EB5B-444A-8306-F91A1464EFD5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9448800" y="5136885"/>
            <a:ext cx="226290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E716EB51-90DB-4D34-B1B1-9B22F415EF1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67550" y="2717573"/>
            <a:ext cx="7881500" cy="711427"/>
          </a:xfrm>
        </p:spPr>
        <p:txBody>
          <a:bodyPr/>
          <a:lstStyle>
            <a:lvl1pPr marL="0" indent="0" algn="l">
              <a:buNone/>
              <a:defRPr sz="3600">
                <a:solidFill>
                  <a:schemeClr val="tx1"/>
                </a:solidFill>
              </a:defRPr>
            </a:lvl1pPr>
            <a:lvl2pPr marL="342900" indent="0" algn="l">
              <a:buNone/>
              <a:defRPr sz="2800">
                <a:solidFill>
                  <a:schemeClr val="tx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title styles</a:t>
            </a:r>
          </a:p>
        </p:txBody>
      </p:sp>
    </p:spTree>
    <p:extLst>
      <p:ext uri="{BB962C8B-B14F-4D97-AF65-F5344CB8AC3E}">
        <p14:creationId xmlns:p14="http://schemas.microsoft.com/office/powerpoint/2010/main" val="3351452403"/>
      </p:ext>
    </p:extLst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WTO - Picture 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69AB02-6EEA-4A8B-B7AE-3346503553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819900" y="0"/>
            <a:ext cx="5372100" cy="68580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638C62E1-5452-4B98-A784-DE88E3F189CD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00"/>
          <a:stretch/>
        </p:blipFill>
        <p:spPr bwMode="auto">
          <a:xfrm>
            <a:off x="0" y="3571332"/>
            <a:ext cx="2681838" cy="3286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52AD66-5B68-4949-8142-59B8F286F2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40919" y="1490932"/>
            <a:ext cx="4978400" cy="79363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enter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D92E29-D328-43C0-8863-3364B166A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40919" y="2565347"/>
            <a:ext cx="4978400" cy="3510219"/>
          </a:xfrm>
        </p:spPr>
        <p:txBody>
          <a:bodyPr/>
          <a:lstStyle>
            <a:lvl1pPr marL="0" indent="0">
              <a:buNone/>
              <a:defRPr sz="2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9DAB92-369C-42CE-82B4-63FAFAE4CC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04519" y="6356351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D4E600-5746-4606-94AC-DABF6517CC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378210" y="6356351"/>
            <a:ext cx="751303" cy="365125"/>
          </a:xfrm>
        </p:spPr>
        <p:txBody>
          <a:bodyPr/>
          <a:lstStyle/>
          <a:p>
            <a:fld id="{BBB66A2D-C53D-4D60-9509-E6C8536CB165}" type="slidenum">
              <a:rPr lang="en-US" smtClean="0"/>
              <a:t>‹nr.›</a:t>
            </a:fld>
            <a:endParaRPr lang="en-US"/>
          </a:p>
        </p:txBody>
      </p:sp>
      <p:pic>
        <p:nvPicPr>
          <p:cNvPr id="10" name="Picture 3" descr="C:\Users\Leszek Jędraszczak\Desktop\Untitled-3.png">
            <a:extLst>
              <a:ext uri="{FF2B5EF4-FFF2-40B4-BE49-F238E27FC236}">
                <a16:creationId xmlns:a16="http://schemas.microsoft.com/office/drawing/2014/main" id="{39BFF66D-2F59-430C-8FFD-C7E0C314D61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9183" y="550931"/>
            <a:ext cx="2308926" cy="681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407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WTO 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62F95E40-0FFD-4EC5-BD10-7F480531C828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00"/>
          <a:stretch/>
        </p:blipFill>
        <p:spPr bwMode="auto">
          <a:xfrm>
            <a:off x="0" y="3571332"/>
            <a:ext cx="2681838" cy="3286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0DA2C7-4A91-4A93-9E41-CC825A11C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5EFA0F-B100-434C-AF20-01A936F61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3DE682-68FC-42A1-8381-681D3267C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6A2D-C53D-4D60-9509-E6C8536CB165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153E3DBD-8437-44DC-8B88-F79B498B9EBE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1046920" y="1690688"/>
            <a:ext cx="10082593" cy="4430712"/>
          </a:xfrm>
        </p:spPr>
        <p:txBody>
          <a:bodyPr>
            <a:normAutofit/>
          </a:bodyPr>
          <a:lstStyle>
            <a:lvl1pPr marL="0" indent="0" algn="ctr">
              <a:buNone/>
              <a:defRPr sz="165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00B3A9DB-E486-419F-BDDB-0044E1D371B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104" y="522778"/>
            <a:ext cx="2504210" cy="877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8033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WTO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A0716A97-AA1A-42FF-AE03-07357DA12C9B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00"/>
          <a:stretch/>
        </p:blipFill>
        <p:spPr bwMode="auto">
          <a:xfrm>
            <a:off x="0" y="3571332"/>
            <a:ext cx="2681838" cy="3286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5FF6F89-BE4B-461C-8FB4-0CE43A6E2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19B8343D-3F6F-4122-A570-F17339DE2917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1046920" y="1690688"/>
            <a:ext cx="10082593" cy="449421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65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F9BFA4-339B-412A-8FA7-B6974248944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C4406D9-2373-4B70-A3A5-E923E11DE4A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BB66A2D-C53D-4D60-9509-E6C8536CB165}" type="slidenum">
              <a:rPr lang="en-US" smtClean="0"/>
              <a:t>‹nr.›</a:t>
            </a:fld>
            <a:endParaRPr lang="en-US"/>
          </a:p>
        </p:txBody>
      </p:sp>
      <p:pic>
        <p:nvPicPr>
          <p:cNvPr id="10" name="Picture 4">
            <a:extLst>
              <a:ext uri="{FF2B5EF4-FFF2-40B4-BE49-F238E27FC236}">
                <a16:creationId xmlns:a16="http://schemas.microsoft.com/office/drawing/2014/main" id="{8552F687-3BDB-49F3-87CF-726F4A2014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104" y="522778"/>
            <a:ext cx="2504210" cy="877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4744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WTO Smart 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B3FAF58A-7679-4EA5-998B-03F51C79E16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00"/>
          <a:stretch/>
        </p:blipFill>
        <p:spPr bwMode="auto">
          <a:xfrm>
            <a:off x="0" y="3571332"/>
            <a:ext cx="2681838" cy="3286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D3E8385-490D-40A2-83DF-658A8CBC3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martArt Placeholder 10">
            <a:extLst>
              <a:ext uri="{FF2B5EF4-FFF2-40B4-BE49-F238E27FC236}">
                <a16:creationId xmlns:a16="http://schemas.microsoft.com/office/drawing/2014/main" id="{88377F98-91EE-4F89-94B9-74043A6FC0A5}"/>
              </a:ext>
            </a:extLst>
          </p:cNvPr>
          <p:cNvSpPr>
            <a:spLocks noGrp="1"/>
          </p:cNvSpPr>
          <p:nvPr>
            <p:ph type="dgm" sz="quarter" idx="13" hasCustomPrompt="1"/>
          </p:nvPr>
        </p:nvSpPr>
        <p:spPr>
          <a:xfrm>
            <a:off x="838200" y="1690688"/>
            <a:ext cx="10515600" cy="4279900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650"/>
            </a:lvl1pPr>
          </a:lstStyle>
          <a:p>
            <a:r>
              <a:rPr lang="en-GB" dirty="0"/>
              <a:t>Smart Art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BDAD7C-8FA9-4338-A216-6CF6CBD84B1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B21B7B-E665-4A84-95C9-A1424C8EF43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BB66A2D-C53D-4D60-9509-E6C8536CB165}" type="slidenum">
              <a:rPr lang="en-US" smtClean="0"/>
              <a:t>‹nr.›</a:t>
            </a:fld>
            <a:endParaRPr lang="en-US"/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0DAB6ABC-A9DF-4E7E-A0F4-642607A63A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104" y="522778"/>
            <a:ext cx="2504210" cy="877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8866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WTO Medi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82F17D3F-9E4D-4D9E-B802-31FD0DAC4EBB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00"/>
          <a:stretch/>
        </p:blipFill>
        <p:spPr bwMode="auto">
          <a:xfrm>
            <a:off x="0" y="3571332"/>
            <a:ext cx="2681838" cy="3286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A52990-E72D-472E-9525-9AE2B7556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Media Placeholder 6">
            <a:extLst>
              <a:ext uri="{FF2B5EF4-FFF2-40B4-BE49-F238E27FC236}">
                <a16:creationId xmlns:a16="http://schemas.microsoft.com/office/drawing/2014/main" id="{E26C9E0B-1782-4CE9-AA97-A9B0DAA33AA6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838200" y="1690688"/>
            <a:ext cx="10515600" cy="4500562"/>
          </a:xfrm>
        </p:spPr>
        <p:txBody>
          <a:bodyPr>
            <a:normAutofit/>
          </a:bodyPr>
          <a:lstStyle>
            <a:lvl1pPr marL="0" indent="0" algn="ctr">
              <a:buNone/>
              <a:defRPr sz="1650"/>
            </a:lvl1pPr>
          </a:lstStyle>
          <a:p>
            <a:r>
              <a:rPr lang="en-GB" dirty="0"/>
              <a:t>Media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7ECFA-9420-420E-B4D3-BC81AA7AB0D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2EB2294-776B-43CF-B52F-2DA8D339532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BB66A2D-C53D-4D60-9509-E6C8536CB165}" type="slidenum">
              <a:rPr lang="en-US" smtClean="0"/>
              <a:t>‹nr.›</a:t>
            </a:fld>
            <a:endParaRPr lang="en-US"/>
          </a:p>
        </p:txBody>
      </p:sp>
      <p:pic>
        <p:nvPicPr>
          <p:cNvPr id="10" name="Picture 4">
            <a:extLst>
              <a:ext uri="{FF2B5EF4-FFF2-40B4-BE49-F238E27FC236}">
                <a16:creationId xmlns:a16="http://schemas.microsoft.com/office/drawing/2014/main" id="{81411B6C-AE79-4E87-9032-AF871CB969D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104" y="522778"/>
            <a:ext cx="2504210" cy="877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7332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TO 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9146E56A-C0ED-4FE8-B3FF-35B875F960A4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rot="5400000">
            <a:off x="302931" y="-302931"/>
            <a:ext cx="2565528" cy="31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Vertical Title 1">
            <a:extLst>
              <a:ext uri="{FF2B5EF4-FFF2-40B4-BE49-F238E27FC236}">
                <a16:creationId xmlns:a16="http://schemas.microsoft.com/office/drawing/2014/main" id="{B5FDF238-B985-409D-9F6A-36796C4468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82100" y="571499"/>
            <a:ext cx="15240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>
            <a:extLst>
              <a:ext uri="{FF2B5EF4-FFF2-40B4-BE49-F238E27FC236}">
                <a16:creationId xmlns:a16="http://schemas.microsoft.com/office/drawing/2014/main" id="{F9A56717-9B1D-4949-B8F0-CF74899E47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6800" y="574673"/>
            <a:ext cx="7906247" cy="58086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Footer Placeholder 6">
            <a:extLst>
              <a:ext uri="{FF2B5EF4-FFF2-40B4-BE49-F238E27FC236}">
                <a16:creationId xmlns:a16="http://schemas.microsoft.com/office/drawing/2014/main" id="{CE687E1B-A0B6-4C01-8958-86A44D3128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 rot="5400000">
            <a:off x="-1182107" y="3523672"/>
            <a:ext cx="306907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Slide Number Placeholder 7">
            <a:extLst>
              <a:ext uri="{FF2B5EF4-FFF2-40B4-BE49-F238E27FC236}">
                <a16:creationId xmlns:a16="http://schemas.microsoft.com/office/drawing/2014/main" id="{6FEAEE48-A0F8-430C-9252-6BCB6671A0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 rot="5400000">
            <a:off x="-165875" y="5682471"/>
            <a:ext cx="1036607" cy="365125"/>
          </a:xfrm>
        </p:spPr>
        <p:txBody>
          <a:bodyPr/>
          <a:lstStyle/>
          <a:p>
            <a:fld id="{BBB66A2D-C53D-4D60-9509-E6C8536CB165}" type="slidenum">
              <a:rPr lang="en-US" smtClean="0"/>
              <a:t>‹nr.›</a:t>
            </a:fld>
            <a:endParaRPr lang="en-US" dirty="0"/>
          </a:p>
        </p:txBody>
      </p:sp>
      <p:pic>
        <p:nvPicPr>
          <p:cNvPr id="14" name="Picture 4">
            <a:extLst>
              <a:ext uri="{FF2B5EF4-FFF2-40B4-BE49-F238E27FC236}">
                <a16:creationId xmlns:a16="http://schemas.microsoft.com/office/drawing/2014/main" id="{F43AACAC-A9E0-47A3-9EE4-B29C5874321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101694" y="4802124"/>
            <a:ext cx="2504210" cy="877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4981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TO Contact det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E674C321-3DA5-490E-8B8D-D996538C0B58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6" t="2086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F1D3BB-56B0-4E18-B775-A767251AEF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B00C9C-2B31-44AF-9CC0-303B8A4593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B66A2D-C53D-4D60-9509-E6C8536CB165}" type="slidenum">
              <a:rPr lang="en-US" smtClean="0"/>
              <a:t>‹nr.›</a:t>
            </a:fld>
            <a:endParaRPr lang="en-US"/>
          </a:p>
        </p:txBody>
      </p:sp>
      <p:pic>
        <p:nvPicPr>
          <p:cNvPr id="9" name="Picture 3" descr="C:\Users\Leszek Jędraszczak\Desktop\Untitled-3.png">
            <a:extLst>
              <a:ext uri="{FF2B5EF4-FFF2-40B4-BE49-F238E27FC236}">
                <a16:creationId xmlns:a16="http://schemas.microsoft.com/office/drawing/2014/main" id="{6E2320F3-3D64-42BE-80D3-72CE35E0CA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9183" y="550931"/>
            <a:ext cx="2308926" cy="681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F42FA4CD-24FD-4144-8519-6481826BB98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98651" y="2700669"/>
            <a:ext cx="7219507" cy="1435395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342900" indent="0" algn="ctr">
              <a:buNone/>
              <a:defRPr sz="280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94570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TO - 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>
            <a:extLst>
              <a:ext uri="{FF2B5EF4-FFF2-40B4-BE49-F238E27FC236}">
                <a16:creationId xmlns:a16="http://schemas.microsoft.com/office/drawing/2014/main" id="{7F9A739B-2B2F-46BE-A2B2-52F6C3D902BB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" t="699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2E05A6-8CA5-49AB-8455-AB307EC6B2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AC5027-F559-4708-AED5-6AC091222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B66A2D-C53D-4D60-9509-E6C8536CB16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D781902-0CDA-4F62-9B2C-E743B70E7FD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146852" y="1968800"/>
            <a:ext cx="8648574" cy="3996064"/>
          </a:xfrm>
        </p:spPr>
        <p:txBody>
          <a:bodyPr/>
          <a:lstStyle>
            <a:lvl1pPr marL="514350" indent="-514350"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800100" indent="-457200">
              <a:buFont typeface="+mj-lt"/>
              <a:buAutoNum type="arabicPeriod"/>
              <a:defRPr>
                <a:solidFill>
                  <a:schemeClr val="bg1"/>
                </a:solidFill>
              </a:defRPr>
            </a:lvl2pPr>
            <a:lvl3pPr marL="1143000" indent="-457200">
              <a:buFont typeface="+mj-lt"/>
              <a:buAutoNum type="arabicPeriod"/>
              <a:defRPr>
                <a:solidFill>
                  <a:schemeClr val="bg1"/>
                </a:solidFill>
              </a:defRPr>
            </a:lvl3pPr>
            <a:lvl4pPr marL="1371600" indent="-342900">
              <a:buFont typeface="+mj-lt"/>
              <a:buAutoNum type="arabicPeriod"/>
              <a:defRPr>
                <a:solidFill>
                  <a:schemeClr val="bg1"/>
                </a:solidFill>
              </a:defRPr>
            </a:lvl4pPr>
            <a:lvl5pPr marL="1714500" indent="-342900">
              <a:buFont typeface="+mj-lt"/>
              <a:buAutoNum type="arabicPeriod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F8A3A11-BAE2-4152-AA79-D62E43F16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46852" y="891498"/>
            <a:ext cx="7167269" cy="105274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8" name="Picture 3" descr="C:\Users\Leszek Jędraszczak\Desktop\Untitled-3.png">
            <a:extLst>
              <a:ext uri="{FF2B5EF4-FFF2-40B4-BE49-F238E27FC236}">
                <a16:creationId xmlns:a16="http://schemas.microsoft.com/office/drawing/2014/main" id="{BD63A535-FBE8-419A-8631-18A44D1AC6E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9183" y="550931"/>
            <a:ext cx="2308926" cy="681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9931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TO - Chapt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>
            <a:extLst>
              <a:ext uri="{FF2B5EF4-FFF2-40B4-BE49-F238E27FC236}">
                <a16:creationId xmlns:a16="http://schemas.microsoft.com/office/drawing/2014/main" id="{8765D3B5-9B6C-420D-9349-796897718570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16"/>
          <a:stretch/>
        </p:blipFill>
        <p:spPr bwMode="auto">
          <a:xfrm>
            <a:off x="0" y="-33240"/>
            <a:ext cx="12269972" cy="689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2E05A6-8CA5-49AB-8455-AB307EC6B2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AC5027-F559-4708-AED5-6AC091222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B66A2D-C53D-4D60-9509-E6C8536CB165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F577BF9-20F0-42DF-BFFF-E642297319D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98651" y="2700669"/>
            <a:ext cx="7219507" cy="1435395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342900" indent="0" algn="ctr">
              <a:buNone/>
              <a:defRPr sz="280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8" name="Picture 3" descr="C:\Users\Leszek Jędraszczak\Desktop\Untitled-3.png">
            <a:extLst>
              <a:ext uri="{FF2B5EF4-FFF2-40B4-BE49-F238E27FC236}">
                <a16:creationId xmlns:a16="http://schemas.microsoft.com/office/drawing/2014/main" id="{039A34EA-95E2-43CA-A236-F8BB7AB58D4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9183" y="550931"/>
            <a:ext cx="2308926" cy="681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129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TO - Chapter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>
            <a:extLst>
              <a:ext uri="{FF2B5EF4-FFF2-40B4-BE49-F238E27FC236}">
                <a16:creationId xmlns:a16="http://schemas.microsoft.com/office/drawing/2014/main" id="{F825F6C0-D73D-4E0A-B9D8-EF260D7C4D34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0" t="1390"/>
          <a:stretch/>
        </p:blipFill>
        <p:spPr bwMode="auto">
          <a:xfrm>
            <a:off x="0" y="0"/>
            <a:ext cx="1219199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2E05A6-8CA5-49AB-8455-AB307EC6B2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AC5027-F559-4708-AED5-6AC091222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B66A2D-C53D-4D60-9509-E6C8536CB165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8A27F8A-F16E-4822-991E-0EF0AFADC14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98651" y="2700669"/>
            <a:ext cx="7219507" cy="1435395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342900" indent="0" algn="ctr">
              <a:buNone/>
              <a:defRPr sz="280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10" name="Picture 3" descr="C:\Users\Leszek Jędraszczak\Desktop\Untitled-3.png">
            <a:extLst>
              <a:ext uri="{FF2B5EF4-FFF2-40B4-BE49-F238E27FC236}">
                <a16:creationId xmlns:a16="http://schemas.microsoft.com/office/drawing/2014/main" id="{FFBE4D93-32CE-45A1-A38F-8AAA4CA1146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9183" y="550931"/>
            <a:ext cx="2308926" cy="681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9330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TO - Chapter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BA0CDA09-F1A7-48DA-BE88-64D4406CFE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12306486" cy="692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2E05A6-8CA5-49AB-8455-AB307EC6B2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AC5027-F559-4708-AED5-6AC091222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B66A2D-C53D-4D60-9509-E6C8536CB165}" type="slidenum">
              <a:rPr lang="en-US" smtClean="0"/>
              <a:t>‹nr.›</a:t>
            </a:fld>
            <a:endParaRPr lang="en-US"/>
          </a:p>
        </p:txBody>
      </p:sp>
      <p:pic>
        <p:nvPicPr>
          <p:cNvPr id="9" name="Picture 3" descr="C:\Users\Leszek Jędraszczak\Desktop\Untitled-3.png">
            <a:extLst>
              <a:ext uri="{FF2B5EF4-FFF2-40B4-BE49-F238E27FC236}">
                <a16:creationId xmlns:a16="http://schemas.microsoft.com/office/drawing/2014/main" id="{F2132EA4-02DE-4F55-80D3-B2BECDCD96F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9183" y="550931"/>
            <a:ext cx="2308926" cy="681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AC81689B-8AEA-49F0-BB93-647FF0A39EF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98651" y="2700669"/>
            <a:ext cx="7219507" cy="1435395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342900" indent="0" algn="ctr">
              <a:buNone/>
              <a:defRPr sz="280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2713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TO - 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EF91E-B18C-4B57-8F25-76765BD1C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F4590-6AA7-403D-89E9-3B0C8AA61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A8D9B78-2B1A-4B78-B2E4-B5CE62EB17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4EC4553-B205-435C-AA18-6D4BFB1758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B66A2D-C53D-4D60-9509-E6C8536CB1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718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WTO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3E42B-DB4F-4927-A35D-84F3695D4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B7176-1A10-499E-8FD2-A5995DC639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76584D-48E6-4843-9C2F-A11AB41891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B66A2D-C53D-4D60-9509-E6C8536CB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78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TO - Title +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6E624-B5D9-4C54-A640-B84E9B5FB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484A4-01C9-424C-B441-7C94C2C577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6920" y="1825625"/>
            <a:ext cx="497287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D62320-C56D-4CBE-A72F-A2D7C626FA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97287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974AC3-942B-45D1-9178-1D5419530F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A8176A-A33F-458C-8125-1A8A657233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B66A2D-C53D-4D60-9509-E6C8536CB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68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WTO - Picture 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2AD66-5B68-4949-8142-59B8F286F2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1595766"/>
            <a:ext cx="4978400" cy="793630"/>
          </a:xfrm>
        </p:spPr>
        <p:txBody>
          <a:bodyPr anchor="b">
            <a:normAutofit/>
          </a:bodyPr>
          <a:lstStyle>
            <a:lvl1pPr>
              <a:defRPr sz="3300"/>
            </a:lvl1pPr>
          </a:lstStyle>
          <a:p>
            <a:r>
              <a:rPr lang="en-US" dirty="0"/>
              <a:t>Click to enter title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69AB02-6EEA-4A8B-B7AE-3346503553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5372100" cy="68580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D92E29-D328-43C0-8863-3364B166A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0" y="2617764"/>
            <a:ext cx="4978400" cy="3510219"/>
          </a:xfrm>
        </p:spPr>
        <p:txBody>
          <a:bodyPr/>
          <a:lstStyle>
            <a:lvl1pPr marL="0" indent="0">
              <a:buNone/>
              <a:defRPr sz="2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9DAB92-369C-42CE-82B4-63FAFAE4CC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096000" y="6356351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D4E600-5746-4606-94AC-DABF6517CC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378210" y="6356351"/>
            <a:ext cx="751303" cy="365125"/>
          </a:xfrm>
        </p:spPr>
        <p:txBody>
          <a:bodyPr/>
          <a:lstStyle/>
          <a:p>
            <a:fld id="{BBB66A2D-C53D-4D60-9509-E6C8536CB165}" type="slidenum">
              <a:rPr lang="en-US" smtClean="0"/>
              <a:t>‹nr.›</a:t>
            </a:fld>
            <a:endParaRPr lang="en-US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3B21A021-CD42-4855-A796-7730C9E8C34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104" y="522778"/>
            <a:ext cx="2504210" cy="877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638C62E1-5452-4B98-A784-DE88E3F189CD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00"/>
          <a:stretch/>
        </p:blipFill>
        <p:spPr bwMode="auto">
          <a:xfrm>
            <a:off x="0" y="3571332"/>
            <a:ext cx="2681838" cy="3286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287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>
            <a:extLst>
              <a:ext uri="{FF2B5EF4-FFF2-40B4-BE49-F238E27FC236}">
                <a16:creationId xmlns:a16="http://schemas.microsoft.com/office/drawing/2014/main" id="{503EDE0F-905B-4848-B15C-68278497BB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104" y="522778"/>
            <a:ext cx="2504210" cy="877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8DC821E8-5B39-4AA2-89CE-708A3809ED20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3686610"/>
            <a:ext cx="2565528" cy="31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D0377C43-028B-43D7-92D1-C829B74676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3686610"/>
            <a:ext cx="2565528" cy="31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997B03-2E4B-47EB-AB67-8D0D945F9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921" y="365128"/>
            <a:ext cx="8216349" cy="10527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381198-102F-4908-AE9C-3A8AA24B5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6922" y="1497947"/>
            <a:ext cx="10306878" cy="4679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A4613-C007-4AAD-AFF2-4EA7D735AD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80513-2E47-49C2-BBD1-9EA887A217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92906" y="6356351"/>
            <a:ext cx="10366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BB66A2D-C53D-4D60-9509-E6C8536CB1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hr" descr=" ">
            <a:extLst>
              <a:ext uri="{FF2B5EF4-FFF2-40B4-BE49-F238E27FC236}">
                <a16:creationId xmlns:a16="http://schemas.microsoft.com/office/drawing/2014/main" id="{3A6F3DF7-3DDA-421F-A64C-1737F1AEC2C7}"/>
              </a:ext>
            </a:extLst>
          </p:cNvPr>
          <p:cNvSpPr txBox="1"/>
          <p:nvPr userDrawn="1"/>
        </p:nvSpPr>
        <p:spPr>
          <a:xfrm>
            <a:off x="0" y="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4612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65" r:id="rId2"/>
    <p:sldLayoutId id="2147483666" r:id="rId3"/>
    <p:sldLayoutId id="2147483667" r:id="rId4"/>
    <p:sldLayoutId id="2147483668" r:id="rId5"/>
    <p:sldLayoutId id="2147483699" r:id="rId6"/>
    <p:sldLayoutId id="2147483701" r:id="rId7"/>
    <p:sldLayoutId id="2147483700" r:id="rId8"/>
    <p:sldLayoutId id="2147483703" r:id="rId9"/>
    <p:sldLayoutId id="2147483711" r:id="rId10"/>
    <p:sldLayoutId id="2147483706" r:id="rId11"/>
    <p:sldLayoutId id="2147483705" r:id="rId12"/>
    <p:sldLayoutId id="2147483707" r:id="rId13"/>
    <p:sldLayoutId id="2147483708" r:id="rId14"/>
    <p:sldLayoutId id="2147483714" r:id="rId15"/>
    <p:sldLayoutId id="2147483669" r:id="rId16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kern="1200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22501F7-CC98-4B3A-9C7A-4C30069B3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20055" y="2148316"/>
            <a:ext cx="7597123" cy="2070758"/>
          </a:xfrm>
        </p:spPr>
        <p:txBody>
          <a:bodyPr>
            <a:normAutofit/>
          </a:bodyPr>
          <a:lstStyle/>
          <a:p>
            <a:r>
              <a:rPr lang="en-US" sz="3200" dirty="0"/>
              <a:t>Prior Trademarks and later Geographical Indications </a:t>
            </a:r>
          </a:p>
          <a:p>
            <a:endParaRPr lang="en-US" sz="3200" dirty="0"/>
          </a:p>
          <a:p>
            <a:r>
              <a:rPr lang="en-US" sz="3200" dirty="0"/>
              <a:t>Quo </a:t>
            </a:r>
            <a:r>
              <a:rPr lang="en-US" sz="3200" dirty="0" err="1"/>
              <a:t>vadis</a:t>
            </a:r>
            <a:r>
              <a:rPr lang="en-US" sz="3200" dirty="0"/>
              <a:t> coexistence?</a:t>
            </a:r>
          </a:p>
        </p:txBody>
      </p:sp>
    </p:spTree>
    <p:extLst>
      <p:ext uri="{BB962C8B-B14F-4D97-AF65-F5344CB8AC3E}">
        <p14:creationId xmlns:p14="http://schemas.microsoft.com/office/powerpoint/2010/main" val="746942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6AA39-4ABE-4DB0-B725-D542B847B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Coexistence under WTO jurisprudence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FE541-AFBD-467B-A25B-F1BB449B0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106" y="1497946"/>
            <a:ext cx="10551694" cy="499492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GB" sz="3400" dirty="0"/>
              <a:t>Art. 14(3) Regulation 2081/92 (now Art. 6(4) Regulation 1151/2012)</a:t>
            </a:r>
          </a:p>
          <a:p>
            <a:pPr marL="0" indent="0" algn="just">
              <a:buNone/>
            </a:pPr>
            <a:endParaRPr lang="en-GB" sz="2400" i="1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en-GB" i="1" dirty="0"/>
              <a:t>A designation of origin or a geographical indication shall not be registered where, </a:t>
            </a:r>
            <a:r>
              <a:rPr lang="en-GB" i="1" dirty="0">
                <a:solidFill>
                  <a:srgbClr val="FF0000"/>
                </a:solidFill>
              </a:rPr>
              <a:t>in the light of a trademark’s reputation and renown </a:t>
            </a:r>
            <a:r>
              <a:rPr lang="en-GB" i="1" dirty="0"/>
              <a:t>and the length of time it has been used, registration is liable </a:t>
            </a:r>
            <a:r>
              <a:rPr lang="en-GB" i="1" dirty="0">
                <a:solidFill>
                  <a:srgbClr val="FF0000"/>
                </a:solidFill>
              </a:rPr>
              <a:t>to mislead </a:t>
            </a:r>
            <a:r>
              <a:rPr lang="en-GB" i="1" dirty="0"/>
              <a:t>the consumer </a:t>
            </a:r>
            <a:r>
              <a:rPr lang="en-GB" i="1" dirty="0">
                <a:solidFill>
                  <a:srgbClr val="FF0000"/>
                </a:solidFill>
              </a:rPr>
              <a:t>as to the true identity of the product.</a:t>
            </a:r>
          </a:p>
          <a:p>
            <a:pPr marL="0" indent="0" algn="just">
              <a:buNone/>
            </a:pPr>
            <a:endParaRPr lang="en-GB" sz="2400" i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GB" sz="3400" dirty="0"/>
              <a:t>Art. 17 TRIPS: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GB" dirty="0"/>
              <a:t>Members may provide limited exceptions to the rights conferred by a trademark, </a:t>
            </a:r>
            <a:r>
              <a:rPr lang="en-GB" dirty="0">
                <a:solidFill>
                  <a:srgbClr val="FF0000"/>
                </a:solidFill>
              </a:rPr>
              <a:t>such as fair use of descriptive terms</a:t>
            </a:r>
            <a:r>
              <a:rPr lang="en-GB" dirty="0"/>
              <a:t>, provided … </a:t>
            </a:r>
          </a:p>
          <a:p>
            <a:pPr marL="0" indent="0" algn="just">
              <a:buNone/>
            </a:pPr>
            <a:endParaRPr lang="en-GB" sz="3200" i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GB" sz="3200" dirty="0"/>
              <a:t>		- role of prior trademark’s reputation </a:t>
            </a:r>
          </a:p>
          <a:p>
            <a:pPr marL="0" indent="0" algn="just">
              <a:buNone/>
            </a:pPr>
            <a:r>
              <a:rPr lang="en-GB" sz="3200" dirty="0"/>
              <a:t>		- </a:t>
            </a:r>
            <a:r>
              <a:rPr lang="en-GB" sz="3200" i="1" dirty="0"/>
              <a:t>misleading</a:t>
            </a:r>
            <a:r>
              <a:rPr lang="en-GB" sz="3200" dirty="0"/>
              <a:t> standard vis-à-vis </a:t>
            </a:r>
            <a:r>
              <a:rPr lang="en-GB" sz="3200" i="1" dirty="0"/>
              <a:t>likelihood of confusion</a:t>
            </a:r>
          </a:p>
          <a:p>
            <a:pPr marL="0" indent="0" algn="just">
              <a:buNone/>
            </a:pPr>
            <a:r>
              <a:rPr lang="en-GB" sz="3200" dirty="0"/>
              <a:t>		- concept of ‘</a:t>
            </a:r>
            <a:r>
              <a:rPr lang="en-GB" sz="3200" i="1" dirty="0"/>
              <a:t>true identity</a:t>
            </a:r>
            <a:r>
              <a:rPr lang="en-GB" sz="3200" dirty="0"/>
              <a:t>’ vs ‘</a:t>
            </a:r>
            <a:r>
              <a:rPr lang="en-GB" sz="3200" i="1" dirty="0"/>
              <a:t>true origin</a:t>
            </a:r>
            <a:r>
              <a:rPr lang="en-GB" sz="3200" dirty="0"/>
              <a:t>’</a:t>
            </a:r>
          </a:p>
          <a:p>
            <a:pPr marL="0" indent="0" algn="just">
              <a:buNone/>
            </a:pPr>
            <a:r>
              <a:rPr lang="en-GB" sz="3200" dirty="0"/>
              <a:t>		- use of later GI as ‘descriptive use’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952D3D-5BE8-4844-AEDE-7EF0E58C2B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B66A2D-C53D-4D60-9509-E6C8536CB1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88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7C00D-6BEA-49F6-A244-451BAF1D8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Lisbon Agreement (Geneva Act)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CBAC3-7E56-41EB-956F-DB605F00C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3178" y="1497947"/>
            <a:ext cx="9380621" cy="46790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Article 13 – Safeguard of Other Rights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400" dirty="0"/>
              <a:t>(1) [</a:t>
            </a:r>
            <a:r>
              <a:rPr lang="en-GB" sz="2400" i="1" dirty="0"/>
              <a:t>Prior Trademark Rights</a:t>
            </a:r>
            <a:r>
              <a:rPr lang="en-GB" sz="2400" dirty="0"/>
              <a:t>] The provisions of this Act shall not prejudice a prior trademark right applied for or registered in good faith, or acquired through use in good faith, in a Contracting Party. </a:t>
            </a:r>
            <a:r>
              <a:rPr lang="en-GB" sz="2400" dirty="0">
                <a:solidFill>
                  <a:srgbClr val="FF0000"/>
                </a:solidFill>
              </a:rPr>
              <a:t>Where the law of a Contracting Party provides a limited exception to the rights conferred by a trademark to the effect that such a prior trademark in certain circumstances may not entitle its owner to prevent a registered appellation of origin or geographical indication from being granted protection or used in that Contracting Party</a:t>
            </a:r>
            <a:r>
              <a:rPr lang="en-GB" sz="2400" dirty="0"/>
              <a:t>, protection of the registered AO or GI shall not limit the rights conferred by that trademark in any other way.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D140F2-E194-4E37-B8EC-929C3D88B3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B66A2D-C53D-4D60-9509-E6C8536CB1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394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CA8EA-D82F-45CC-846B-360042639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Momentum in bilateral agreements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05E19-67F9-41C3-879D-B55C7C4AC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EU - Mercosur</a:t>
            </a:r>
          </a:p>
          <a:p>
            <a:pPr marL="0" indent="0" algn="just">
              <a:buNone/>
            </a:pPr>
            <a:r>
              <a:rPr lang="en-GB" sz="2400" dirty="0"/>
              <a:t>Art X.26 </a:t>
            </a:r>
          </a:p>
          <a:p>
            <a:pPr marL="457200" indent="-457200" algn="just">
              <a:buAutoNum type="arabicPeriod"/>
            </a:pPr>
            <a:r>
              <a:rPr lang="en-GB" sz="2400" dirty="0"/>
              <a:t>Each party shall provide for limited exceptions to the rights conferred by a trademark such as the fair use of descriptive terms, </a:t>
            </a:r>
            <a:r>
              <a:rPr lang="en-GB" sz="2400" dirty="0">
                <a:solidFill>
                  <a:srgbClr val="FF0000"/>
                </a:solidFill>
              </a:rPr>
              <a:t>including in the case of geographical indications</a:t>
            </a:r>
            <a:r>
              <a:rPr lang="en-GB" sz="2400" dirty="0"/>
              <a:t>, …, provided such exceptions take account of …</a:t>
            </a:r>
          </a:p>
          <a:p>
            <a:pPr marL="457200" indent="-457200" algn="just">
              <a:buAutoNum type="arabicPeriod"/>
            </a:pPr>
            <a:r>
              <a:rPr lang="en-GB" sz="2400" dirty="0"/>
              <a:t>The trademark shall not entitle the owner to prohibit a third party from using:</a:t>
            </a:r>
          </a:p>
          <a:p>
            <a:pPr marL="342900" lvl="1" indent="0" algn="just">
              <a:buNone/>
            </a:pPr>
            <a:r>
              <a:rPr lang="en-GB" sz="2000" dirty="0"/>
              <a:t>	(b)  indications concerning the … geographical origin … or other characteristics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8E21C-56BD-448A-9BFE-72F9388371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B66A2D-C53D-4D60-9509-E6C8536CB1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064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CA8EA-D82F-45CC-846B-360042639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Momentum in bilateral agreements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05E19-67F9-41C3-879D-B55C7C4AC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EU - Mercosur</a:t>
            </a:r>
          </a:p>
          <a:p>
            <a:pPr marL="0" indent="0" algn="just">
              <a:buNone/>
            </a:pPr>
            <a:r>
              <a:rPr lang="en-GB" sz="2400" dirty="0"/>
              <a:t>Art X.35 </a:t>
            </a:r>
          </a:p>
          <a:p>
            <a:pPr marL="457200" indent="-457200" algn="just">
              <a:buAutoNum type="arabicPeriod" startAt="3"/>
            </a:pPr>
            <a:r>
              <a:rPr lang="en-GB" sz="2400" dirty="0"/>
              <a:t>Regarding the relationship between trademarks and geographical indications, the Parties agree the following:</a:t>
            </a:r>
          </a:p>
          <a:p>
            <a:pPr marL="0" indent="0" algn="just">
              <a:buNone/>
            </a:pPr>
            <a:r>
              <a:rPr lang="en-GB" sz="2400" dirty="0"/>
              <a:t>	(d) Without prejudice to 3(e), the Parties </a:t>
            </a:r>
            <a:r>
              <a:rPr lang="en-GB" sz="2400" dirty="0">
                <a:solidFill>
                  <a:srgbClr val="FF0000"/>
                </a:solidFill>
              </a:rPr>
              <a:t>shall protect the 	geographical 	indications referred to in Annex II also where a prior 	trademark exists</a:t>
            </a:r>
            <a:r>
              <a:rPr lang="en-GB" sz="2400" dirty="0"/>
              <a:t>. …</a:t>
            </a:r>
          </a:p>
          <a:p>
            <a:pPr marL="0" indent="0" algn="just">
              <a:buNone/>
            </a:pPr>
            <a:endParaRPr lang="en-GB" sz="2400" dirty="0"/>
          </a:p>
          <a:p>
            <a:pPr marL="0" indent="0" algn="just">
              <a:buNone/>
            </a:pPr>
            <a:r>
              <a:rPr lang="en-GB" sz="2400" dirty="0"/>
              <a:t>	(e) The Parties shall not be obliged to protect a geographical 	indication </a:t>
            </a:r>
            <a:r>
              <a:rPr lang="en-GB" sz="2400" dirty="0">
                <a:solidFill>
                  <a:srgbClr val="FF0000"/>
                </a:solidFill>
              </a:rPr>
              <a:t>in the light of a famous, reputed or well-known trademark</a:t>
            </a:r>
            <a:r>
              <a:rPr lang="en-GB" sz="2400" dirty="0"/>
              <a:t>, 	where the protection is liable to mislead the consumer as to the true 	identity of the product.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8E21C-56BD-448A-9BFE-72F9388371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B66A2D-C53D-4D60-9509-E6C8536CB1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355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CA8EA-D82F-45CC-846B-360042639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Momentum in bilateral agreements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05E19-67F9-41C3-879D-B55C7C4AC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3368" y="1497947"/>
            <a:ext cx="10070432" cy="46790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EU – China GI Agreement 2020</a:t>
            </a:r>
          </a:p>
          <a:p>
            <a:pPr marL="0" indent="0" algn="just">
              <a:buNone/>
            </a:pPr>
            <a:r>
              <a:rPr lang="en-GB" sz="2400" dirty="0"/>
              <a:t>Art. 6 </a:t>
            </a:r>
          </a:p>
          <a:p>
            <a:pPr marL="457200" indent="-457200" algn="just">
              <a:buAutoNum type="arabicPeriod" startAt="3"/>
            </a:pPr>
            <a:r>
              <a:rPr lang="en-GB" sz="2400" dirty="0"/>
              <a:t>Nothing in this Agreement shall oblige a Party to protect a geographical indication of the other Party under this agreement where, </a:t>
            </a:r>
            <a:r>
              <a:rPr lang="en-GB" sz="2400" dirty="0">
                <a:solidFill>
                  <a:srgbClr val="FF0000"/>
                </a:solidFill>
              </a:rPr>
              <a:t>in the light of a reputed or well-known trademark</a:t>
            </a:r>
            <a:r>
              <a:rPr lang="en-GB" sz="2400" dirty="0"/>
              <a:t>, the protection is liable to mislead the consumer as to the true identity of the product.</a:t>
            </a:r>
          </a:p>
          <a:p>
            <a:pPr marL="457200" indent="-457200" algn="just">
              <a:buAutoNum type="arabicPeriod" startAt="3"/>
            </a:pPr>
            <a:endParaRPr lang="en-GB" sz="2400" dirty="0"/>
          </a:p>
          <a:p>
            <a:pPr marL="0" indent="0" algn="just">
              <a:buNone/>
            </a:pPr>
            <a:r>
              <a:rPr lang="en-GB" sz="2400" dirty="0"/>
              <a:t>	- “in the light of” vs “due to the existence of”</a:t>
            </a:r>
          </a:p>
          <a:p>
            <a:pPr marL="0" indent="0" algn="just">
              <a:buNone/>
            </a:pPr>
            <a:r>
              <a:rPr lang="en-GB" sz="2400" dirty="0"/>
              <a:t>	- “as to the true identity” vs “as to the true place of origin” of the 	 	   product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8E21C-56BD-448A-9BFE-72F9388371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B66A2D-C53D-4D60-9509-E6C8536CB1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418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7C00D-6BEA-49F6-A244-451BAF1D8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CBAC3-7E56-41EB-956F-DB605F00C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D140F2-E194-4E37-B8EC-929C3D88B3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B66A2D-C53D-4D60-9509-E6C8536CB1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64959"/>
      </p:ext>
    </p:extLst>
  </p:cSld>
  <p:clrMapOvr>
    <a:masterClrMapping/>
  </p:clrMapOvr>
</p:sld>
</file>

<file path=ppt/theme/theme1.xml><?xml version="1.0" encoding="utf-8"?>
<a:theme xmlns:a="http://schemas.openxmlformats.org/drawingml/2006/main" name="WTO Theme">
  <a:themeElements>
    <a:clrScheme name="WTO 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63D35"/>
      </a:accent1>
      <a:accent2>
        <a:srgbClr val="302C8C"/>
      </a:accent2>
      <a:accent3>
        <a:srgbClr val="318437"/>
      </a:accent3>
      <a:accent4>
        <a:srgbClr val="F4D8D7"/>
      </a:accent4>
      <a:accent5>
        <a:srgbClr val="D6D5E8"/>
      </a:accent5>
      <a:accent6>
        <a:srgbClr val="D6E6D7"/>
      </a:accent6>
      <a:hlink>
        <a:srgbClr val="302C8C"/>
      </a:hlink>
      <a:folHlink>
        <a:srgbClr val="9795C5"/>
      </a:folHlink>
    </a:clrScheme>
    <a:fontScheme name="WTO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27DF0A5D-83CA-4059-B113-819D29D48133}" vid="{1F5E40B0-B9F4-447A-A549-19B9317B62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108</TotalTime>
  <Words>577</Words>
  <Application>Microsoft Office PowerPoint</Application>
  <PresentationFormat>Breedbeeld</PresentationFormat>
  <Paragraphs>45</Paragraphs>
  <Slides>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Microsoft Sans Serif</vt:lpstr>
      <vt:lpstr>WTO Theme</vt:lpstr>
      <vt:lpstr>PowerPoint-presentatie</vt:lpstr>
      <vt:lpstr>Coexistence under WTO jurisprudence </vt:lpstr>
      <vt:lpstr>Lisbon Agreement (Geneva Act) </vt:lpstr>
      <vt:lpstr>Momentum in bilateral agreements </vt:lpstr>
      <vt:lpstr>Momentum in bilateral agreements </vt:lpstr>
      <vt:lpstr>Momentum in bilateral agreements </vt:lpstr>
      <vt:lpstr>PowerPoint-presentatie</vt:lpstr>
    </vt:vector>
  </TitlesOfParts>
  <Company>WTO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Meier-Ewert, Wolf</dc:creator>
  <cp:lastModifiedBy>Charlotte</cp:lastModifiedBy>
  <cp:revision>2</cp:revision>
  <dcterms:created xsi:type="dcterms:W3CDTF">2022-12-02T06:36:56Z</dcterms:created>
  <dcterms:modified xsi:type="dcterms:W3CDTF">2023-01-09T18:28:35Z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7ef10e14-bd9c-4ffa-aeb7-a7df0150f6fe</vt:lpwstr>
  </property>
  <property fmtid="{D5CDD505-2E9C-101B-9397-08002B2CF9AE}" pid="3" name="WTOCLASSIFICATION">
    <vt:lpwstr>NC</vt:lpwstr>
  </property>
</Properties>
</file>