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18"/>
  </p:notesMasterIdLst>
  <p:sldIdLst>
    <p:sldId id="2570" r:id="rId3"/>
    <p:sldId id="2395" r:id="rId4"/>
    <p:sldId id="2403" r:id="rId5"/>
    <p:sldId id="2411" r:id="rId6"/>
    <p:sldId id="2419" r:id="rId7"/>
    <p:sldId id="2421" r:id="rId8"/>
    <p:sldId id="2450" r:id="rId9"/>
    <p:sldId id="333" r:id="rId10"/>
    <p:sldId id="2571" r:id="rId11"/>
    <p:sldId id="2341" r:id="rId12"/>
    <p:sldId id="2574" r:id="rId13"/>
    <p:sldId id="2575" r:id="rId14"/>
    <p:sldId id="2572" r:id="rId15"/>
    <p:sldId id="2576" r:id="rId16"/>
    <p:sldId id="1368"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élène Bruderer" initials="H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4"/>
    <p:restoredTop sz="94631"/>
  </p:normalViewPr>
  <p:slideViewPr>
    <p:cSldViewPr snapToGrid="0" snapToObjects="1">
      <p:cViewPr varScale="1">
        <p:scale>
          <a:sx n="59" d="100"/>
          <a:sy n="59" d="100"/>
        </p:scale>
        <p:origin x="868" y="9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SG"/>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0BE8682-EC2C-4AB8-A262-B04A18B4CE6A}" type="datetimeFigureOut">
              <a:rPr lang="en-SG" smtClean="0"/>
              <a:t>9/1/2023</a:t>
            </a:fld>
            <a:endParaRPr lang="en-SG"/>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SG"/>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SG"/>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9231710-EDED-4FA1-A22E-C731C695DB92}" type="slidenum">
              <a:rPr lang="en-SG" smtClean="0"/>
              <a:t>‹nr.›</a:t>
            </a:fld>
            <a:endParaRPr lang="en-SG"/>
          </a:p>
        </p:txBody>
      </p:sp>
    </p:spTree>
    <p:extLst>
      <p:ext uri="{BB962C8B-B14F-4D97-AF65-F5344CB8AC3E}">
        <p14:creationId xmlns:p14="http://schemas.microsoft.com/office/powerpoint/2010/main" val="79390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CE6E45-2314-4BB2-8AE4-81C957AA87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072">
              <a:spcBef>
                <a:spcPct val="30000"/>
              </a:spcBef>
              <a:defRPr sz="1300">
                <a:solidFill>
                  <a:schemeClr val="tx1"/>
                </a:solidFill>
                <a:latin typeface="Calibri" panose="020F0502020204030204" pitchFamily="34" charset="0"/>
              </a:defRPr>
            </a:lvl1pPr>
            <a:lvl2pPr marL="785372" indent="-302066" defTabSz="985072">
              <a:spcBef>
                <a:spcPct val="30000"/>
              </a:spcBef>
              <a:defRPr sz="1300">
                <a:solidFill>
                  <a:schemeClr val="tx1"/>
                </a:solidFill>
                <a:latin typeface="Calibri" panose="020F0502020204030204" pitchFamily="34" charset="0"/>
              </a:defRPr>
            </a:lvl2pPr>
            <a:lvl3pPr marL="1208265" indent="-241653" defTabSz="985072">
              <a:spcBef>
                <a:spcPct val="30000"/>
              </a:spcBef>
              <a:defRPr sz="1300">
                <a:solidFill>
                  <a:schemeClr val="tx1"/>
                </a:solidFill>
                <a:latin typeface="Calibri" panose="020F0502020204030204" pitchFamily="34" charset="0"/>
              </a:defRPr>
            </a:lvl3pPr>
            <a:lvl4pPr marL="1691571" indent="-241653" defTabSz="985072">
              <a:spcBef>
                <a:spcPct val="30000"/>
              </a:spcBef>
              <a:defRPr sz="1300">
                <a:solidFill>
                  <a:schemeClr val="tx1"/>
                </a:solidFill>
                <a:latin typeface="Calibri" panose="020F0502020204030204" pitchFamily="34" charset="0"/>
              </a:defRPr>
            </a:lvl4pPr>
            <a:lvl5pPr marL="2174878" indent="-241653" defTabSz="985072">
              <a:spcBef>
                <a:spcPct val="30000"/>
              </a:spcBef>
              <a:defRPr sz="1300">
                <a:solidFill>
                  <a:schemeClr val="tx1"/>
                </a:solidFill>
                <a:latin typeface="Calibri" panose="020F0502020204030204" pitchFamily="34" charset="0"/>
              </a:defRPr>
            </a:lvl5pPr>
            <a:lvl6pPr marL="2658184" indent="-241653" defTabSz="985072" eaLnBrk="0" fontAlgn="base" hangingPunct="0">
              <a:spcBef>
                <a:spcPct val="30000"/>
              </a:spcBef>
              <a:spcAft>
                <a:spcPct val="0"/>
              </a:spcAft>
              <a:defRPr sz="1300">
                <a:solidFill>
                  <a:schemeClr val="tx1"/>
                </a:solidFill>
                <a:latin typeface="Calibri" panose="020F0502020204030204" pitchFamily="34" charset="0"/>
              </a:defRPr>
            </a:lvl6pPr>
            <a:lvl7pPr marL="3141490" indent="-241653" defTabSz="985072" eaLnBrk="0" fontAlgn="base" hangingPunct="0">
              <a:spcBef>
                <a:spcPct val="30000"/>
              </a:spcBef>
              <a:spcAft>
                <a:spcPct val="0"/>
              </a:spcAft>
              <a:defRPr sz="1300">
                <a:solidFill>
                  <a:schemeClr val="tx1"/>
                </a:solidFill>
                <a:latin typeface="Calibri" panose="020F0502020204030204" pitchFamily="34" charset="0"/>
              </a:defRPr>
            </a:lvl7pPr>
            <a:lvl8pPr marL="3624796" indent="-241653" defTabSz="985072" eaLnBrk="0" fontAlgn="base" hangingPunct="0">
              <a:spcBef>
                <a:spcPct val="30000"/>
              </a:spcBef>
              <a:spcAft>
                <a:spcPct val="0"/>
              </a:spcAft>
              <a:defRPr sz="1300">
                <a:solidFill>
                  <a:schemeClr val="tx1"/>
                </a:solidFill>
                <a:latin typeface="Calibri" panose="020F0502020204030204" pitchFamily="34" charset="0"/>
              </a:defRPr>
            </a:lvl8pPr>
            <a:lvl9pPr marL="4108102" indent="-241653" defTabSz="985072" eaLnBrk="0" fontAlgn="base" hangingPunct="0">
              <a:spcBef>
                <a:spcPct val="30000"/>
              </a:spcBef>
              <a:spcAft>
                <a:spcPct val="0"/>
              </a:spcAft>
              <a:defRPr sz="1300">
                <a:solidFill>
                  <a:schemeClr val="tx1"/>
                </a:solidFill>
                <a:latin typeface="Calibri" panose="020F0502020204030204" pitchFamily="34" charset="0"/>
              </a:defRPr>
            </a:lvl9pPr>
          </a:lstStyle>
          <a:p>
            <a:pPr fontAlgn="base">
              <a:spcBef>
                <a:spcPct val="0"/>
              </a:spcBef>
              <a:spcAft>
                <a:spcPct val="0"/>
              </a:spcAft>
              <a:defRPr/>
            </a:pPr>
            <a:fld id="{C569E8B9-09E0-4621-A180-F52155FB4A19}" type="slidenum">
              <a:rPr lang="en-US" altLang="en-US">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pPr fontAlgn="base">
                <a:spcBef>
                  <a:spcPct val="0"/>
                </a:spcBef>
                <a:spcAft>
                  <a:spcPct val="0"/>
                </a:spcAft>
                <a:defRPr/>
              </a:pPr>
              <a:t>4</a:t>
            </a:fld>
            <a:endParaRPr lang="en-US" altLang="en-US">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59395" name="Rectangle 2">
            <a:extLst>
              <a:ext uri="{FF2B5EF4-FFF2-40B4-BE49-F238E27FC236}">
                <a16:creationId xmlns:a16="http://schemas.microsoft.com/office/drawing/2014/main" id="{8F1E2A35-3926-4C89-B71D-0CCCF4F3D3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106623FD-B25F-4F36-8D0B-2E7DF0595F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Source:  http://www.wto.org/English/docs_e/legal_e/27-trips_04b_e.htm</a:t>
            </a:r>
          </a:p>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A79F-33C0-8B4B-85A6-A4C0EFCD38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99878D-92E2-F246-8D9A-FC75F6C264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158D7A-4FB3-E644-922E-53969F9F17F8}"/>
              </a:ext>
            </a:extLst>
          </p:cNvPr>
          <p:cNvSpPr>
            <a:spLocks noGrp="1"/>
          </p:cNvSpPr>
          <p:nvPr>
            <p:ph type="dt" sz="half" idx="10"/>
          </p:nvPr>
        </p:nvSpPr>
        <p:spPr/>
        <p:txBody>
          <a:bodyPr/>
          <a:lstStyle/>
          <a:p>
            <a:fld id="{A7F26B7A-3B42-F14C-92A0-CE4F0E12AE4B}" type="datetimeFigureOut">
              <a:rPr lang="en-US" smtClean="0"/>
              <a:t>1/9/2023</a:t>
            </a:fld>
            <a:endParaRPr lang="en-US"/>
          </a:p>
        </p:txBody>
      </p:sp>
      <p:sp>
        <p:nvSpPr>
          <p:cNvPr id="5" name="Footer Placeholder 4">
            <a:extLst>
              <a:ext uri="{FF2B5EF4-FFF2-40B4-BE49-F238E27FC236}">
                <a16:creationId xmlns:a16="http://schemas.microsoft.com/office/drawing/2014/main" id="{2F77D302-65CD-1A43-9894-966B383E6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0E7D6-A4DB-CE46-B6DA-B0FB261F08F8}"/>
              </a:ext>
            </a:extLst>
          </p:cNvPr>
          <p:cNvSpPr>
            <a:spLocks noGrp="1"/>
          </p:cNvSpPr>
          <p:nvPr>
            <p:ph type="sldNum" sz="quarter" idx="12"/>
          </p:nvPr>
        </p:nvSpPr>
        <p:spPr/>
        <p:txBody>
          <a:bodyPr/>
          <a:lstStyle/>
          <a:p>
            <a:fld id="{6635088E-1270-0F45-BF69-EA59779FD303}" type="slidenum">
              <a:rPr lang="en-US" smtClean="0"/>
              <a:t>‹nr.›</a:t>
            </a:fld>
            <a:endParaRPr lang="en-US"/>
          </a:p>
        </p:txBody>
      </p:sp>
    </p:spTree>
    <p:extLst>
      <p:ext uri="{BB962C8B-B14F-4D97-AF65-F5344CB8AC3E}">
        <p14:creationId xmlns:p14="http://schemas.microsoft.com/office/powerpoint/2010/main" val="384698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F19F-7019-884C-96BD-826FF7B9CD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A8A374-3211-3747-9E2F-F2BC0F4D0D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2B35C-822B-A045-8129-942B9EA88A9A}"/>
              </a:ext>
            </a:extLst>
          </p:cNvPr>
          <p:cNvSpPr>
            <a:spLocks noGrp="1"/>
          </p:cNvSpPr>
          <p:nvPr>
            <p:ph type="dt" sz="half" idx="10"/>
          </p:nvPr>
        </p:nvSpPr>
        <p:spPr/>
        <p:txBody>
          <a:bodyPr/>
          <a:lstStyle/>
          <a:p>
            <a:fld id="{A7F26B7A-3B42-F14C-92A0-CE4F0E12AE4B}" type="datetimeFigureOut">
              <a:rPr lang="en-US" smtClean="0"/>
              <a:t>1/9/2023</a:t>
            </a:fld>
            <a:endParaRPr lang="en-US"/>
          </a:p>
        </p:txBody>
      </p:sp>
      <p:sp>
        <p:nvSpPr>
          <p:cNvPr id="5" name="Footer Placeholder 4">
            <a:extLst>
              <a:ext uri="{FF2B5EF4-FFF2-40B4-BE49-F238E27FC236}">
                <a16:creationId xmlns:a16="http://schemas.microsoft.com/office/drawing/2014/main" id="{3923F724-F948-CF46-9ABD-AF69D2F561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65A73-01AE-F541-BB87-B6FB4DF0980B}"/>
              </a:ext>
            </a:extLst>
          </p:cNvPr>
          <p:cNvSpPr>
            <a:spLocks noGrp="1"/>
          </p:cNvSpPr>
          <p:nvPr>
            <p:ph type="sldNum" sz="quarter" idx="12"/>
          </p:nvPr>
        </p:nvSpPr>
        <p:spPr/>
        <p:txBody>
          <a:bodyPr/>
          <a:lstStyle/>
          <a:p>
            <a:fld id="{6635088E-1270-0F45-BF69-EA59779FD303}" type="slidenum">
              <a:rPr lang="en-US" smtClean="0"/>
              <a:t>‹nr.›</a:t>
            </a:fld>
            <a:endParaRPr lang="en-US"/>
          </a:p>
        </p:txBody>
      </p:sp>
    </p:spTree>
    <p:extLst>
      <p:ext uri="{BB962C8B-B14F-4D97-AF65-F5344CB8AC3E}">
        <p14:creationId xmlns:p14="http://schemas.microsoft.com/office/powerpoint/2010/main" val="172634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967E91-1CA0-E443-9BF9-5793DBB655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ED3348-7A63-774F-8A87-FC88F07B09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B46486-C36B-C245-BF3E-17A03355C04E}"/>
              </a:ext>
            </a:extLst>
          </p:cNvPr>
          <p:cNvSpPr>
            <a:spLocks noGrp="1"/>
          </p:cNvSpPr>
          <p:nvPr>
            <p:ph type="dt" sz="half" idx="10"/>
          </p:nvPr>
        </p:nvSpPr>
        <p:spPr/>
        <p:txBody>
          <a:bodyPr/>
          <a:lstStyle/>
          <a:p>
            <a:fld id="{A7F26B7A-3B42-F14C-92A0-CE4F0E12AE4B}" type="datetimeFigureOut">
              <a:rPr lang="en-US" smtClean="0"/>
              <a:t>1/9/2023</a:t>
            </a:fld>
            <a:endParaRPr lang="en-US"/>
          </a:p>
        </p:txBody>
      </p:sp>
      <p:sp>
        <p:nvSpPr>
          <p:cNvPr id="5" name="Footer Placeholder 4">
            <a:extLst>
              <a:ext uri="{FF2B5EF4-FFF2-40B4-BE49-F238E27FC236}">
                <a16:creationId xmlns:a16="http://schemas.microsoft.com/office/drawing/2014/main" id="{247104EA-3905-CB47-97C2-6D49D4C38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B4FF-F95D-B84D-9061-078AF02E0F70}"/>
              </a:ext>
            </a:extLst>
          </p:cNvPr>
          <p:cNvSpPr>
            <a:spLocks noGrp="1"/>
          </p:cNvSpPr>
          <p:nvPr>
            <p:ph type="sldNum" sz="quarter" idx="12"/>
          </p:nvPr>
        </p:nvSpPr>
        <p:spPr/>
        <p:txBody>
          <a:bodyPr/>
          <a:lstStyle/>
          <a:p>
            <a:fld id="{6635088E-1270-0F45-BF69-EA59779FD303}" type="slidenum">
              <a:rPr lang="en-US" smtClean="0"/>
              <a:t>‹nr.›</a:t>
            </a:fld>
            <a:endParaRPr lang="en-US"/>
          </a:p>
        </p:txBody>
      </p:sp>
    </p:spTree>
    <p:extLst>
      <p:ext uri="{BB962C8B-B14F-4D97-AF65-F5344CB8AC3E}">
        <p14:creationId xmlns:p14="http://schemas.microsoft.com/office/powerpoint/2010/main" val="1041400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83FB454-2106-4B3C-AE4D-5496057C811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A56819-3043-4E0C-A967-8DB68C2C3B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189427-DE1A-47F3-9B67-B8B66B57DDD0}"/>
              </a:ext>
            </a:extLst>
          </p:cNvPr>
          <p:cNvSpPr>
            <a:spLocks noGrp="1"/>
          </p:cNvSpPr>
          <p:nvPr>
            <p:ph type="sldNum" sz="quarter" idx="12"/>
          </p:nvPr>
        </p:nvSpPr>
        <p:spPr/>
        <p:txBody>
          <a:bodyPr/>
          <a:lstStyle>
            <a:lvl1pPr>
              <a:defRPr/>
            </a:lvl1pPr>
          </a:lstStyle>
          <a:p>
            <a:pPr>
              <a:defRPr/>
            </a:pPr>
            <a:fld id="{A28D36D7-CE50-42B8-96FB-C133A35D80EA}" type="slidenum">
              <a:rPr lang="en-US" altLang="en-US"/>
              <a:pPr>
                <a:defRPr/>
              </a:pPr>
              <a:t>‹nr.›</a:t>
            </a:fld>
            <a:endParaRPr lang="en-US" altLang="en-US"/>
          </a:p>
        </p:txBody>
      </p:sp>
    </p:spTree>
    <p:extLst>
      <p:ext uri="{BB962C8B-B14F-4D97-AF65-F5344CB8AC3E}">
        <p14:creationId xmlns:p14="http://schemas.microsoft.com/office/powerpoint/2010/main" val="1927594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8686A-B563-43CE-A484-538F61AE351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223B134-F056-476D-AD50-C88006636A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8D3AA5-7A5F-4D4E-9AD8-C6BF83D9B781}"/>
              </a:ext>
            </a:extLst>
          </p:cNvPr>
          <p:cNvSpPr>
            <a:spLocks noGrp="1"/>
          </p:cNvSpPr>
          <p:nvPr>
            <p:ph type="sldNum" sz="quarter" idx="12"/>
          </p:nvPr>
        </p:nvSpPr>
        <p:spPr/>
        <p:txBody>
          <a:bodyPr/>
          <a:lstStyle>
            <a:lvl1pPr>
              <a:defRPr/>
            </a:lvl1pPr>
          </a:lstStyle>
          <a:p>
            <a:pPr>
              <a:defRPr/>
            </a:pPr>
            <a:fld id="{E6EE884A-80E6-43B5-918E-09920BB240D2}" type="slidenum">
              <a:rPr lang="en-US" altLang="en-US"/>
              <a:pPr>
                <a:defRPr/>
              </a:pPr>
              <a:t>‹nr.›</a:t>
            </a:fld>
            <a:endParaRPr lang="en-US" altLang="en-US"/>
          </a:p>
        </p:txBody>
      </p:sp>
    </p:spTree>
    <p:extLst>
      <p:ext uri="{BB962C8B-B14F-4D97-AF65-F5344CB8AC3E}">
        <p14:creationId xmlns:p14="http://schemas.microsoft.com/office/powerpoint/2010/main" val="371991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60F9E9-2A19-42AD-85C9-16EC92CF912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42B0272-0B8B-4748-8412-F6C9A5AF79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CE3408-F704-4A4E-B9F0-AE8CFEAC8C72}"/>
              </a:ext>
            </a:extLst>
          </p:cNvPr>
          <p:cNvSpPr>
            <a:spLocks noGrp="1"/>
          </p:cNvSpPr>
          <p:nvPr>
            <p:ph type="sldNum" sz="quarter" idx="12"/>
          </p:nvPr>
        </p:nvSpPr>
        <p:spPr/>
        <p:txBody>
          <a:bodyPr/>
          <a:lstStyle>
            <a:lvl1pPr>
              <a:defRPr/>
            </a:lvl1pPr>
          </a:lstStyle>
          <a:p>
            <a:pPr>
              <a:defRPr/>
            </a:pPr>
            <a:fld id="{152DB4C4-95C3-438A-9A3F-82BEC208953F}" type="slidenum">
              <a:rPr lang="en-US" altLang="en-US"/>
              <a:pPr>
                <a:defRPr/>
              </a:pPr>
              <a:t>‹nr.›</a:t>
            </a:fld>
            <a:endParaRPr lang="en-US" altLang="en-US"/>
          </a:p>
        </p:txBody>
      </p:sp>
    </p:spTree>
    <p:extLst>
      <p:ext uri="{BB962C8B-B14F-4D97-AF65-F5344CB8AC3E}">
        <p14:creationId xmlns:p14="http://schemas.microsoft.com/office/powerpoint/2010/main" val="2096701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8159F6A-DF6A-4CE5-B77B-A8685EA9632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8D34091-2DFF-4D89-95A1-10B5D6DCEA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7E3FD6-9FB9-44AB-8CC1-C15D7F35213E}"/>
              </a:ext>
            </a:extLst>
          </p:cNvPr>
          <p:cNvSpPr>
            <a:spLocks noGrp="1"/>
          </p:cNvSpPr>
          <p:nvPr>
            <p:ph type="sldNum" sz="quarter" idx="12"/>
          </p:nvPr>
        </p:nvSpPr>
        <p:spPr/>
        <p:txBody>
          <a:bodyPr/>
          <a:lstStyle>
            <a:lvl1pPr>
              <a:defRPr/>
            </a:lvl1pPr>
          </a:lstStyle>
          <a:p>
            <a:pPr>
              <a:defRPr/>
            </a:pPr>
            <a:fld id="{5B0D0029-593B-44D2-9D79-777F2278B262}" type="slidenum">
              <a:rPr lang="en-US" altLang="en-US"/>
              <a:pPr>
                <a:defRPr/>
              </a:pPr>
              <a:t>‹nr.›</a:t>
            </a:fld>
            <a:endParaRPr lang="en-US" altLang="en-US"/>
          </a:p>
        </p:txBody>
      </p:sp>
    </p:spTree>
    <p:extLst>
      <p:ext uri="{BB962C8B-B14F-4D97-AF65-F5344CB8AC3E}">
        <p14:creationId xmlns:p14="http://schemas.microsoft.com/office/powerpoint/2010/main" val="409455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4E4568C-11F1-4B0F-A985-731B5520CAC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53D4CF0-9F4B-4847-968D-D23A10A33D1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E6B8C91-D9A1-4C43-BF17-F04B7DCC78B7}"/>
              </a:ext>
            </a:extLst>
          </p:cNvPr>
          <p:cNvSpPr>
            <a:spLocks noGrp="1"/>
          </p:cNvSpPr>
          <p:nvPr>
            <p:ph type="sldNum" sz="quarter" idx="12"/>
          </p:nvPr>
        </p:nvSpPr>
        <p:spPr/>
        <p:txBody>
          <a:bodyPr/>
          <a:lstStyle>
            <a:lvl1pPr>
              <a:defRPr/>
            </a:lvl1pPr>
          </a:lstStyle>
          <a:p>
            <a:pPr>
              <a:defRPr/>
            </a:pPr>
            <a:fld id="{D78C268E-B7A8-43D1-BDF0-5CC57D3E6FE2}" type="slidenum">
              <a:rPr lang="en-US" altLang="en-US"/>
              <a:pPr>
                <a:defRPr/>
              </a:pPr>
              <a:t>‹nr.›</a:t>
            </a:fld>
            <a:endParaRPr lang="en-US" altLang="en-US"/>
          </a:p>
        </p:txBody>
      </p:sp>
    </p:spTree>
    <p:extLst>
      <p:ext uri="{BB962C8B-B14F-4D97-AF65-F5344CB8AC3E}">
        <p14:creationId xmlns:p14="http://schemas.microsoft.com/office/powerpoint/2010/main" val="2257744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42C682D-8195-4B83-BF49-18D81A4BAF9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2E503142-E38B-4522-9F30-9AA58AF6E16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53C6851-01AC-4054-AD72-E89F82C6A4A8}"/>
              </a:ext>
            </a:extLst>
          </p:cNvPr>
          <p:cNvSpPr>
            <a:spLocks noGrp="1"/>
          </p:cNvSpPr>
          <p:nvPr>
            <p:ph type="sldNum" sz="quarter" idx="12"/>
          </p:nvPr>
        </p:nvSpPr>
        <p:spPr/>
        <p:txBody>
          <a:bodyPr/>
          <a:lstStyle>
            <a:lvl1pPr>
              <a:defRPr/>
            </a:lvl1pPr>
          </a:lstStyle>
          <a:p>
            <a:pPr>
              <a:defRPr/>
            </a:pPr>
            <a:fld id="{908983AA-3F4A-4FA1-8783-B2CB941FC694}" type="slidenum">
              <a:rPr lang="en-US" altLang="en-US"/>
              <a:pPr>
                <a:defRPr/>
              </a:pPr>
              <a:t>‹nr.›</a:t>
            </a:fld>
            <a:endParaRPr lang="en-US" altLang="en-US"/>
          </a:p>
        </p:txBody>
      </p:sp>
    </p:spTree>
    <p:extLst>
      <p:ext uri="{BB962C8B-B14F-4D97-AF65-F5344CB8AC3E}">
        <p14:creationId xmlns:p14="http://schemas.microsoft.com/office/powerpoint/2010/main" val="781816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9B93EAC-94A6-42ED-987B-689C30C4511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EB0BA7D-4512-4596-9592-37F70A31837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5DEFD19-95E3-4889-998D-720288A9779A}"/>
              </a:ext>
            </a:extLst>
          </p:cNvPr>
          <p:cNvSpPr>
            <a:spLocks noGrp="1"/>
          </p:cNvSpPr>
          <p:nvPr>
            <p:ph type="sldNum" sz="quarter" idx="12"/>
          </p:nvPr>
        </p:nvSpPr>
        <p:spPr/>
        <p:txBody>
          <a:bodyPr/>
          <a:lstStyle>
            <a:lvl1pPr>
              <a:defRPr/>
            </a:lvl1pPr>
          </a:lstStyle>
          <a:p>
            <a:pPr>
              <a:defRPr/>
            </a:pPr>
            <a:fld id="{79FBAA40-C03A-4E65-BC31-C9A3ABE92495}" type="slidenum">
              <a:rPr lang="en-US" altLang="en-US"/>
              <a:pPr>
                <a:defRPr/>
              </a:pPr>
              <a:t>‹nr.›</a:t>
            </a:fld>
            <a:endParaRPr lang="en-US" altLang="en-US"/>
          </a:p>
        </p:txBody>
      </p:sp>
    </p:spTree>
    <p:extLst>
      <p:ext uri="{BB962C8B-B14F-4D97-AF65-F5344CB8AC3E}">
        <p14:creationId xmlns:p14="http://schemas.microsoft.com/office/powerpoint/2010/main" val="2484893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825C7DE-687F-4244-A2FB-D75C564B955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E0F9E9D-3D19-49EC-AA7A-841473D235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C36655-E66A-4522-B4B7-AAED75946D3C}"/>
              </a:ext>
            </a:extLst>
          </p:cNvPr>
          <p:cNvSpPr>
            <a:spLocks noGrp="1"/>
          </p:cNvSpPr>
          <p:nvPr>
            <p:ph type="sldNum" sz="quarter" idx="12"/>
          </p:nvPr>
        </p:nvSpPr>
        <p:spPr/>
        <p:txBody>
          <a:bodyPr/>
          <a:lstStyle>
            <a:lvl1pPr>
              <a:defRPr/>
            </a:lvl1pPr>
          </a:lstStyle>
          <a:p>
            <a:pPr>
              <a:defRPr/>
            </a:pPr>
            <a:fld id="{AE71FA2E-9EC8-4D97-91EB-4B377C7DE267}" type="slidenum">
              <a:rPr lang="en-US" altLang="en-US"/>
              <a:pPr>
                <a:defRPr/>
              </a:pPr>
              <a:t>‹nr.›</a:t>
            </a:fld>
            <a:endParaRPr lang="en-US" altLang="en-US"/>
          </a:p>
        </p:txBody>
      </p:sp>
    </p:spTree>
    <p:extLst>
      <p:ext uri="{BB962C8B-B14F-4D97-AF65-F5344CB8AC3E}">
        <p14:creationId xmlns:p14="http://schemas.microsoft.com/office/powerpoint/2010/main" val="139503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F0D9-86D4-D845-8FC1-F573213F0B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09F9F8-8FAB-884E-B2C2-B8CAB5BDBC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120E88-9871-5045-AB1A-E5A71BE13A6D}"/>
              </a:ext>
            </a:extLst>
          </p:cNvPr>
          <p:cNvSpPr>
            <a:spLocks noGrp="1"/>
          </p:cNvSpPr>
          <p:nvPr>
            <p:ph type="dt" sz="half" idx="10"/>
          </p:nvPr>
        </p:nvSpPr>
        <p:spPr/>
        <p:txBody>
          <a:bodyPr/>
          <a:lstStyle/>
          <a:p>
            <a:fld id="{A7F26B7A-3B42-F14C-92A0-CE4F0E12AE4B}" type="datetimeFigureOut">
              <a:rPr lang="en-US" smtClean="0"/>
              <a:t>1/9/2023</a:t>
            </a:fld>
            <a:endParaRPr lang="en-US"/>
          </a:p>
        </p:txBody>
      </p:sp>
      <p:sp>
        <p:nvSpPr>
          <p:cNvPr id="5" name="Footer Placeholder 4">
            <a:extLst>
              <a:ext uri="{FF2B5EF4-FFF2-40B4-BE49-F238E27FC236}">
                <a16:creationId xmlns:a16="http://schemas.microsoft.com/office/drawing/2014/main" id="{95CAC7EC-5ED1-4D4B-8C56-B516AF4B8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B97F2-5761-4941-AB15-AE0F35C131F7}"/>
              </a:ext>
            </a:extLst>
          </p:cNvPr>
          <p:cNvSpPr>
            <a:spLocks noGrp="1"/>
          </p:cNvSpPr>
          <p:nvPr>
            <p:ph type="sldNum" sz="quarter" idx="12"/>
          </p:nvPr>
        </p:nvSpPr>
        <p:spPr/>
        <p:txBody>
          <a:bodyPr/>
          <a:lstStyle/>
          <a:p>
            <a:fld id="{6635088E-1270-0F45-BF69-EA59779FD303}" type="slidenum">
              <a:rPr lang="en-US" smtClean="0"/>
              <a:t>‹nr.›</a:t>
            </a:fld>
            <a:endParaRPr lang="en-US"/>
          </a:p>
        </p:txBody>
      </p:sp>
    </p:spTree>
    <p:extLst>
      <p:ext uri="{BB962C8B-B14F-4D97-AF65-F5344CB8AC3E}">
        <p14:creationId xmlns:p14="http://schemas.microsoft.com/office/powerpoint/2010/main" val="2425532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FB4E9AB-B942-4432-99CD-9CCD7299AD9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E259740-3523-499F-9730-39BDF03D1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459573-1D20-4402-A6E5-C41BCAF7A3C8}"/>
              </a:ext>
            </a:extLst>
          </p:cNvPr>
          <p:cNvSpPr>
            <a:spLocks noGrp="1"/>
          </p:cNvSpPr>
          <p:nvPr>
            <p:ph type="sldNum" sz="quarter" idx="12"/>
          </p:nvPr>
        </p:nvSpPr>
        <p:spPr/>
        <p:txBody>
          <a:bodyPr/>
          <a:lstStyle>
            <a:lvl1pPr>
              <a:defRPr/>
            </a:lvl1pPr>
          </a:lstStyle>
          <a:p>
            <a:pPr>
              <a:defRPr/>
            </a:pPr>
            <a:fld id="{A31C1253-A97B-4EF7-87EA-C74524829438}" type="slidenum">
              <a:rPr lang="en-US" altLang="en-US"/>
              <a:pPr>
                <a:defRPr/>
              </a:pPr>
              <a:t>‹nr.›</a:t>
            </a:fld>
            <a:endParaRPr lang="en-US" altLang="en-US"/>
          </a:p>
        </p:txBody>
      </p:sp>
    </p:spTree>
    <p:extLst>
      <p:ext uri="{BB962C8B-B14F-4D97-AF65-F5344CB8AC3E}">
        <p14:creationId xmlns:p14="http://schemas.microsoft.com/office/powerpoint/2010/main" val="891045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F16D2-C6D1-4CDB-AEC2-E261ABDCEAC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156EE62-69E5-40C8-8FEF-88E52F1A77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0C32D0-8155-4FB0-BD7F-959FBA94A0EF}"/>
              </a:ext>
            </a:extLst>
          </p:cNvPr>
          <p:cNvSpPr>
            <a:spLocks noGrp="1"/>
          </p:cNvSpPr>
          <p:nvPr>
            <p:ph type="sldNum" sz="quarter" idx="12"/>
          </p:nvPr>
        </p:nvSpPr>
        <p:spPr/>
        <p:txBody>
          <a:bodyPr/>
          <a:lstStyle>
            <a:lvl1pPr>
              <a:defRPr/>
            </a:lvl1pPr>
          </a:lstStyle>
          <a:p>
            <a:pPr>
              <a:defRPr/>
            </a:pPr>
            <a:fld id="{57364452-7C88-4D63-97AC-A8EEA557ABF5}" type="slidenum">
              <a:rPr lang="en-US" altLang="en-US"/>
              <a:pPr>
                <a:defRPr/>
              </a:pPr>
              <a:t>‹nr.›</a:t>
            </a:fld>
            <a:endParaRPr lang="en-US" altLang="en-US"/>
          </a:p>
        </p:txBody>
      </p:sp>
    </p:spTree>
    <p:extLst>
      <p:ext uri="{BB962C8B-B14F-4D97-AF65-F5344CB8AC3E}">
        <p14:creationId xmlns:p14="http://schemas.microsoft.com/office/powerpoint/2010/main" val="2514961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7825F-9847-4D7E-A746-B7A981E0205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C1EDA76-82B3-4984-BDB7-F6ACA58C96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1A195E-9A95-405A-A9BD-C071F1BD61F1}"/>
              </a:ext>
            </a:extLst>
          </p:cNvPr>
          <p:cNvSpPr>
            <a:spLocks noGrp="1"/>
          </p:cNvSpPr>
          <p:nvPr>
            <p:ph type="sldNum" sz="quarter" idx="12"/>
          </p:nvPr>
        </p:nvSpPr>
        <p:spPr/>
        <p:txBody>
          <a:bodyPr/>
          <a:lstStyle>
            <a:lvl1pPr>
              <a:defRPr/>
            </a:lvl1pPr>
          </a:lstStyle>
          <a:p>
            <a:pPr>
              <a:defRPr/>
            </a:pPr>
            <a:fld id="{D41C224D-9D43-4FD9-B777-8643850FA9A1}" type="slidenum">
              <a:rPr lang="en-US" altLang="en-US"/>
              <a:pPr>
                <a:defRPr/>
              </a:pPr>
              <a:t>‹nr.›</a:t>
            </a:fld>
            <a:endParaRPr lang="en-US" altLang="en-US"/>
          </a:p>
        </p:txBody>
      </p:sp>
    </p:spTree>
    <p:extLst>
      <p:ext uri="{BB962C8B-B14F-4D97-AF65-F5344CB8AC3E}">
        <p14:creationId xmlns:p14="http://schemas.microsoft.com/office/powerpoint/2010/main" val="109146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B858-319B-504A-90B2-4C1145EC6B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69B013-6A2B-ED40-8B7C-C2964996C9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5A987E-526B-FF46-AF15-55E9580BFFE8}"/>
              </a:ext>
            </a:extLst>
          </p:cNvPr>
          <p:cNvSpPr>
            <a:spLocks noGrp="1"/>
          </p:cNvSpPr>
          <p:nvPr>
            <p:ph type="dt" sz="half" idx="10"/>
          </p:nvPr>
        </p:nvSpPr>
        <p:spPr/>
        <p:txBody>
          <a:bodyPr/>
          <a:lstStyle/>
          <a:p>
            <a:fld id="{A7F26B7A-3B42-F14C-92A0-CE4F0E12AE4B}" type="datetimeFigureOut">
              <a:rPr lang="en-US" smtClean="0"/>
              <a:t>1/9/2023</a:t>
            </a:fld>
            <a:endParaRPr lang="en-US"/>
          </a:p>
        </p:txBody>
      </p:sp>
      <p:sp>
        <p:nvSpPr>
          <p:cNvPr id="5" name="Footer Placeholder 4">
            <a:extLst>
              <a:ext uri="{FF2B5EF4-FFF2-40B4-BE49-F238E27FC236}">
                <a16:creationId xmlns:a16="http://schemas.microsoft.com/office/drawing/2014/main" id="{B7298A2B-6DA5-924A-8FCD-7A9237836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F30C5-A83B-4C42-B31D-A1D2E0A9AEB3}"/>
              </a:ext>
            </a:extLst>
          </p:cNvPr>
          <p:cNvSpPr>
            <a:spLocks noGrp="1"/>
          </p:cNvSpPr>
          <p:nvPr>
            <p:ph type="sldNum" sz="quarter" idx="12"/>
          </p:nvPr>
        </p:nvSpPr>
        <p:spPr/>
        <p:txBody>
          <a:bodyPr/>
          <a:lstStyle/>
          <a:p>
            <a:fld id="{6635088E-1270-0F45-BF69-EA59779FD303}" type="slidenum">
              <a:rPr lang="en-US" smtClean="0"/>
              <a:t>‹nr.›</a:t>
            </a:fld>
            <a:endParaRPr lang="en-US"/>
          </a:p>
        </p:txBody>
      </p:sp>
    </p:spTree>
    <p:extLst>
      <p:ext uri="{BB962C8B-B14F-4D97-AF65-F5344CB8AC3E}">
        <p14:creationId xmlns:p14="http://schemas.microsoft.com/office/powerpoint/2010/main" val="66178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C2EC-E340-2C4C-8C0C-F86E53BE51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E1139-CC25-FF42-9B3B-99E66FE0F2E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CA0C71-6955-4842-9B9E-93BE83927C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53313F-6EFA-E440-8D2A-E4FED4390DB5}"/>
              </a:ext>
            </a:extLst>
          </p:cNvPr>
          <p:cNvSpPr>
            <a:spLocks noGrp="1"/>
          </p:cNvSpPr>
          <p:nvPr>
            <p:ph type="dt" sz="half" idx="10"/>
          </p:nvPr>
        </p:nvSpPr>
        <p:spPr/>
        <p:txBody>
          <a:bodyPr/>
          <a:lstStyle/>
          <a:p>
            <a:fld id="{A7F26B7A-3B42-F14C-92A0-CE4F0E12AE4B}" type="datetimeFigureOut">
              <a:rPr lang="en-US" smtClean="0"/>
              <a:t>1/9/2023</a:t>
            </a:fld>
            <a:endParaRPr lang="en-US"/>
          </a:p>
        </p:txBody>
      </p:sp>
      <p:sp>
        <p:nvSpPr>
          <p:cNvPr id="6" name="Footer Placeholder 5">
            <a:extLst>
              <a:ext uri="{FF2B5EF4-FFF2-40B4-BE49-F238E27FC236}">
                <a16:creationId xmlns:a16="http://schemas.microsoft.com/office/drawing/2014/main" id="{578E0877-913C-084E-AA3F-05CFB1206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C6BB3-1B8C-7A45-B0D5-1ED278D00393}"/>
              </a:ext>
            </a:extLst>
          </p:cNvPr>
          <p:cNvSpPr>
            <a:spLocks noGrp="1"/>
          </p:cNvSpPr>
          <p:nvPr>
            <p:ph type="sldNum" sz="quarter" idx="12"/>
          </p:nvPr>
        </p:nvSpPr>
        <p:spPr/>
        <p:txBody>
          <a:bodyPr/>
          <a:lstStyle/>
          <a:p>
            <a:fld id="{6635088E-1270-0F45-BF69-EA59779FD303}" type="slidenum">
              <a:rPr lang="en-US" smtClean="0"/>
              <a:t>‹nr.›</a:t>
            </a:fld>
            <a:endParaRPr lang="en-US"/>
          </a:p>
        </p:txBody>
      </p:sp>
    </p:spTree>
    <p:extLst>
      <p:ext uri="{BB962C8B-B14F-4D97-AF65-F5344CB8AC3E}">
        <p14:creationId xmlns:p14="http://schemas.microsoft.com/office/powerpoint/2010/main" val="95786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6AC9-D157-9346-B9C7-49AD5A0D9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24FBEB-D34C-484E-A66E-EBE5A7710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E4AF44-CCAD-8B4E-85B4-C193F777E0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8157EA-EF74-AE44-99BD-7F07B365C5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2C631A-612C-504C-99EF-46436B1F7A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AC88A9-3E0E-BA4F-99E3-22DA67D31A81}"/>
              </a:ext>
            </a:extLst>
          </p:cNvPr>
          <p:cNvSpPr>
            <a:spLocks noGrp="1"/>
          </p:cNvSpPr>
          <p:nvPr>
            <p:ph type="dt" sz="half" idx="10"/>
          </p:nvPr>
        </p:nvSpPr>
        <p:spPr/>
        <p:txBody>
          <a:bodyPr/>
          <a:lstStyle/>
          <a:p>
            <a:fld id="{A7F26B7A-3B42-F14C-92A0-CE4F0E12AE4B}" type="datetimeFigureOut">
              <a:rPr lang="en-US" smtClean="0"/>
              <a:t>1/9/2023</a:t>
            </a:fld>
            <a:endParaRPr lang="en-US"/>
          </a:p>
        </p:txBody>
      </p:sp>
      <p:sp>
        <p:nvSpPr>
          <p:cNvPr id="8" name="Footer Placeholder 7">
            <a:extLst>
              <a:ext uri="{FF2B5EF4-FFF2-40B4-BE49-F238E27FC236}">
                <a16:creationId xmlns:a16="http://schemas.microsoft.com/office/drawing/2014/main" id="{311D747D-9B71-E447-8474-BE249CA4EF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9E7C07-7D22-B84F-9B9A-1BFB05A74FD5}"/>
              </a:ext>
            </a:extLst>
          </p:cNvPr>
          <p:cNvSpPr>
            <a:spLocks noGrp="1"/>
          </p:cNvSpPr>
          <p:nvPr>
            <p:ph type="sldNum" sz="quarter" idx="12"/>
          </p:nvPr>
        </p:nvSpPr>
        <p:spPr/>
        <p:txBody>
          <a:bodyPr/>
          <a:lstStyle/>
          <a:p>
            <a:fld id="{6635088E-1270-0F45-BF69-EA59779FD303}" type="slidenum">
              <a:rPr lang="en-US" smtClean="0"/>
              <a:t>‹nr.›</a:t>
            </a:fld>
            <a:endParaRPr lang="en-US"/>
          </a:p>
        </p:txBody>
      </p:sp>
    </p:spTree>
    <p:extLst>
      <p:ext uri="{BB962C8B-B14F-4D97-AF65-F5344CB8AC3E}">
        <p14:creationId xmlns:p14="http://schemas.microsoft.com/office/powerpoint/2010/main" val="362008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5439-A8EE-8646-BEA2-6D1800F512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A98B85-AF59-5248-9B81-006FFC2613C1}"/>
              </a:ext>
            </a:extLst>
          </p:cNvPr>
          <p:cNvSpPr>
            <a:spLocks noGrp="1"/>
          </p:cNvSpPr>
          <p:nvPr>
            <p:ph type="dt" sz="half" idx="10"/>
          </p:nvPr>
        </p:nvSpPr>
        <p:spPr/>
        <p:txBody>
          <a:bodyPr/>
          <a:lstStyle/>
          <a:p>
            <a:fld id="{A7F26B7A-3B42-F14C-92A0-CE4F0E12AE4B}" type="datetimeFigureOut">
              <a:rPr lang="en-US" smtClean="0"/>
              <a:t>1/9/2023</a:t>
            </a:fld>
            <a:endParaRPr lang="en-US"/>
          </a:p>
        </p:txBody>
      </p:sp>
      <p:sp>
        <p:nvSpPr>
          <p:cNvPr id="4" name="Footer Placeholder 3">
            <a:extLst>
              <a:ext uri="{FF2B5EF4-FFF2-40B4-BE49-F238E27FC236}">
                <a16:creationId xmlns:a16="http://schemas.microsoft.com/office/drawing/2014/main" id="{A2350ED7-51EF-4A4E-9874-814684AFA1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A69FCC-524A-0B44-A881-D6E46268EFEA}"/>
              </a:ext>
            </a:extLst>
          </p:cNvPr>
          <p:cNvSpPr>
            <a:spLocks noGrp="1"/>
          </p:cNvSpPr>
          <p:nvPr>
            <p:ph type="sldNum" sz="quarter" idx="12"/>
          </p:nvPr>
        </p:nvSpPr>
        <p:spPr/>
        <p:txBody>
          <a:bodyPr/>
          <a:lstStyle/>
          <a:p>
            <a:fld id="{6635088E-1270-0F45-BF69-EA59779FD303}" type="slidenum">
              <a:rPr lang="en-US" smtClean="0"/>
              <a:t>‹nr.›</a:t>
            </a:fld>
            <a:endParaRPr lang="en-US"/>
          </a:p>
        </p:txBody>
      </p:sp>
    </p:spTree>
    <p:extLst>
      <p:ext uri="{BB962C8B-B14F-4D97-AF65-F5344CB8AC3E}">
        <p14:creationId xmlns:p14="http://schemas.microsoft.com/office/powerpoint/2010/main" val="8944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24594-C9CD-B846-A276-D582A562654D}"/>
              </a:ext>
            </a:extLst>
          </p:cNvPr>
          <p:cNvSpPr>
            <a:spLocks noGrp="1"/>
          </p:cNvSpPr>
          <p:nvPr>
            <p:ph type="dt" sz="half" idx="10"/>
          </p:nvPr>
        </p:nvSpPr>
        <p:spPr/>
        <p:txBody>
          <a:bodyPr/>
          <a:lstStyle/>
          <a:p>
            <a:fld id="{A7F26B7A-3B42-F14C-92A0-CE4F0E12AE4B}" type="datetimeFigureOut">
              <a:rPr lang="en-US" smtClean="0"/>
              <a:t>1/9/2023</a:t>
            </a:fld>
            <a:endParaRPr lang="en-US"/>
          </a:p>
        </p:txBody>
      </p:sp>
      <p:sp>
        <p:nvSpPr>
          <p:cNvPr id="3" name="Footer Placeholder 2">
            <a:extLst>
              <a:ext uri="{FF2B5EF4-FFF2-40B4-BE49-F238E27FC236}">
                <a16:creationId xmlns:a16="http://schemas.microsoft.com/office/drawing/2014/main" id="{20A55932-DE23-5C49-8BD0-C67160B0F0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B7023C-2F75-BE48-898C-C4F9D6B7C8FA}"/>
              </a:ext>
            </a:extLst>
          </p:cNvPr>
          <p:cNvSpPr>
            <a:spLocks noGrp="1"/>
          </p:cNvSpPr>
          <p:nvPr>
            <p:ph type="sldNum" sz="quarter" idx="12"/>
          </p:nvPr>
        </p:nvSpPr>
        <p:spPr/>
        <p:txBody>
          <a:bodyPr/>
          <a:lstStyle/>
          <a:p>
            <a:fld id="{6635088E-1270-0F45-BF69-EA59779FD303}" type="slidenum">
              <a:rPr lang="en-US" smtClean="0"/>
              <a:t>‹nr.›</a:t>
            </a:fld>
            <a:endParaRPr lang="en-US"/>
          </a:p>
        </p:txBody>
      </p:sp>
    </p:spTree>
    <p:extLst>
      <p:ext uri="{BB962C8B-B14F-4D97-AF65-F5344CB8AC3E}">
        <p14:creationId xmlns:p14="http://schemas.microsoft.com/office/powerpoint/2010/main" val="405954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3C61-38A9-8A45-BBA9-98B71D833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8B9A61-C398-CE40-9155-FA488B219B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4FF89F-FEEF-8F4B-A8FA-1542625F78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060493-C818-8F4C-BA96-D7FEE08F1E79}"/>
              </a:ext>
            </a:extLst>
          </p:cNvPr>
          <p:cNvSpPr>
            <a:spLocks noGrp="1"/>
          </p:cNvSpPr>
          <p:nvPr>
            <p:ph type="dt" sz="half" idx="10"/>
          </p:nvPr>
        </p:nvSpPr>
        <p:spPr/>
        <p:txBody>
          <a:bodyPr/>
          <a:lstStyle/>
          <a:p>
            <a:fld id="{A7F26B7A-3B42-F14C-92A0-CE4F0E12AE4B}" type="datetimeFigureOut">
              <a:rPr lang="en-US" smtClean="0"/>
              <a:t>1/9/2023</a:t>
            </a:fld>
            <a:endParaRPr lang="en-US"/>
          </a:p>
        </p:txBody>
      </p:sp>
      <p:sp>
        <p:nvSpPr>
          <p:cNvPr id="6" name="Footer Placeholder 5">
            <a:extLst>
              <a:ext uri="{FF2B5EF4-FFF2-40B4-BE49-F238E27FC236}">
                <a16:creationId xmlns:a16="http://schemas.microsoft.com/office/drawing/2014/main" id="{578C949E-F7F6-7441-90EF-ADCD7F619D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D249E-00D5-7548-A496-3DCB4B5DA155}"/>
              </a:ext>
            </a:extLst>
          </p:cNvPr>
          <p:cNvSpPr>
            <a:spLocks noGrp="1"/>
          </p:cNvSpPr>
          <p:nvPr>
            <p:ph type="sldNum" sz="quarter" idx="12"/>
          </p:nvPr>
        </p:nvSpPr>
        <p:spPr/>
        <p:txBody>
          <a:bodyPr/>
          <a:lstStyle/>
          <a:p>
            <a:fld id="{6635088E-1270-0F45-BF69-EA59779FD303}" type="slidenum">
              <a:rPr lang="en-US" smtClean="0"/>
              <a:t>‹nr.›</a:t>
            </a:fld>
            <a:endParaRPr lang="en-US"/>
          </a:p>
        </p:txBody>
      </p:sp>
    </p:spTree>
    <p:extLst>
      <p:ext uri="{BB962C8B-B14F-4D97-AF65-F5344CB8AC3E}">
        <p14:creationId xmlns:p14="http://schemas.microsoft.com/office/powerpoint/2010/main" val="285060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AE2D-5561-D049-9E27-8C04BDAF4E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3E6E03-4056-7B44-8086-2F3BFB9F9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0593AA-F6F5-B348-80A1-C155BC540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504AD2-4DD4-0C46-8936-045A7631C7BC}"/>
              </a:ext>
            </a:extLst>
          </p:cNvPr>
          <p:cNvSpPr>
            <a:spLocks noGrp="1"/>
          </p:cNvSpPr>
          <p:nvPr>
            <p:ph type="dt" sz="half" idx="10"/>
          </p:nvPr>
        </p:nvSpPr>
        <p:spPr/>
        <p:txBody>
          <a:bodyPr/>
          <a:lstStyle/>
          <a:p>
            <a:fld id="{A7F26B7A-3B42-F14C-92A0-CE4F0E12AE4B}" type="datetimeFigureOut">
              <a:rPr lang="en-US" smtClean="0"/>
              <a:t>1/9/2023</a:t>
            </a:fld>
            <a:endParaRPr lang="en-US"/>
          </a:p>
        </p:txBody>
      </p:sp>
      <p:sp>
        <p:nvSpPr>
          <p:cNvPr id="6" name="Footer Placeholder 5">
            <a:extLst>
              <a:ext uri="{FF2B5EF4-FFF2-40B4-BE49-F238E27FC236}">
                <a16:creationId xmlns:a16="http://schemas.microsoft.com/office/drawing/2014/main" id="{B1351060-7615-4640-A9F4-4B3FEC05E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9D3747-0EFC-184B-871D-5915C8B02FF1}"/>
              </a:ext>
            </a:extLst>
          </p:cNvPr>
          <p:cNvSpPr>
            <a:spLocks noGrp="1"/>
          </p:cNvSpPr>
          <p:nvPr>
            <p:ph type="sldNum" sz="quarter" idx="12"/>
          </p:nvPr>
        </p:nvSpPr>
        <p:spPr/>
        <p:txBody>
          <a:bodyPr/>
          <a:lstStyle/>
          <a:p>
            <a:fld id="{6635088E-1270-0F45-BF69-EA59779FD303}" type="slidenum">
              <a:rPr lang="en-US" smtClean="0"/>
              <a:t>‹nr.›</a:t>
            </a:fld>
            <a:endParaRPr lang="en-US"/>
          </a:p>
        </p:txBody>
      </p:sp>
    </p:spTree>
    <p:extLst>
      <p:ext uri="{BB962C8B-B14F-4D97-AF65-F5344CB8AC3E}">
        <p14:creationId xmlns:p14="http://schemas.microsoft.com/office/powerpoint/2010/main" val="61699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3D5058-D54D-4A42-BCEF-508B46527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4C2CD0-A49A-AB4D-AAE8-0C742D17A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4BC35-6C6F-0344-B1E9-8CCEFAB2F7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26B7A-3B42-F14C-92A0-CE4F0E12AE4B}" type="datetimeFigureOut">
              <a:rPr lang="en-US" smtClean="0"/>
              <a:t>1/9/2023</a:t>
            </a:fld>
            <a:endParaRPr lang="en-US"/>
          </a:p>
        </p:txBody>
      </p:sp>
      <p:sp>
        <p:nvSpPr>
          <p:cNvPr id="5" name="Footer Placeholder 4">
            <a:extLst>
              <a:ext uri="{FF2B5EF4-FFF2-40B4-BE49-F238E27FC236}">
                <a16:creationId xmlns:a16="http://schemas.microsoft.com/office/drawing/2014/main" id="{E10B6190-9C20-9447-BCEA-3264484882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9624E8-565E-C44D-A63D-17463E1482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5088E-1270-0F45-BF69-EA59779FD303}" type="slidenum">
              <a:rPr lang="en-US" smtClean="0"/>
              <a:t>‹nr.›</a:t>
            </a:fld>
            <a:endParaRPr lang="en-US"/>
          </a:p>
        </p:txBody>
      </p:sp>
    </p:spTree>
    <p:extLst>
      <p:ext uri="{BB962C8B-B14F-4D97-AF65-F5344CB8AC3E}">
        <p14:creationId xmlns:p14="http://schemas.microsoft.com/office/powerpoint/2010/main" val="2642064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274CD09-ADC9-45E3-A60B-89D2218E85E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658EAF5-FEA9-4E36-8BA6-DCEED9DF71D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4928971-21D9-4249-A88D-4431777A5F70}"/>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pitchFamily="34" charset="-128"/>
                <a:cs typeface="+mn-cs"/>
              </a:defRPr>
            </a:lvl1pPr>
          </a:lstStyle>
          <a:p>
            <a:pPr>
              <a:defRPr/>
            </a:pPr>
            <a:endParaRPr lang="en-US"/>
          </a:p>
        </p:txBody>
      </p:sp>
      <p:sp>
        <p:nvSpPr>
          <p:cNvPr id="5" name="Footer Placeholder 4">
            <a:extLst>
              <a:ext uri="{FF2B5EF4-FFF2-40B4-BE49-F238E27FC236}">
                <a16:creationId xmlns:a16="http://schemas.microsoft.com/office/drawing/2014/main" id="{5A9A629A-B05F-4580-94B4-56004F3955D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pitchFamily="34"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722843EA-45C6-4713-9098-0BBF8A7B3B4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FA50E53-6B71-4963-ABAB-9C3929C92C91}" type="slidenum">
              <a:rPr lang="en-US" altLang="en-US"/>
              <a:pPr>
                <a:defRPr/>
              </a:pPr>
              <a:t>‹nr.›</a:t>
            </a:fld>
            <a:endParaRPr lang="en-US" altLang="en-US"/>
          </a:p>
        </p:txBody>
      </p:sp>
    </p:spTree>
    <p:extLst>
      <p:ext uri="{BB962C8B-B14F-4D97-AF65-F5344CB8AC3E}">
        <p14:creationId xmlns:p14="http://schemas.microsoft.com/office/powerpoint/2010/main" val="10856033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43E1F0EC-6730-4355-B40D-314D1E5F59D1}"/>
              </a:ext>
            </a:extLst>
          </p:cNvPr>
          <p:cNvSpPr>
            <a:spLocks noGrp="1" noChangeArrowheads="1"/>
          </p:cNvSpPr>
          <p:nvPr>
            <p:ph type="subTitle" idx="1"/>
          </p:nvPr>
        </p:nvSpPr>
        <p:spPr>
          <a:xfrm>
            <a:off x="2672443" y="2389698"/>
            <a:ext cx="7086600" cy="4435475"/>
          </a:xfrm>
        </p:spPr>
        <p:txBody>
          <a:bodyPr rtlCol="0">
            <a:normAutofit/>
          </a:bodyPr>
          <a:lstStyle/>
          <a:p>
            <a:pPr>
              <a:spcAft>
                <a:spcPts val="600"/>
              </a:spcAft>
              <a:defRPr/>
            </a:pPr>
            <a:r>
              <a:rPr lang="en-US" sz="2200" dirty="0">
                <a:latin typeface="Times New Roman" panose="02020603050405020304" pitchFamily="18" charset="0"/>
                <a:cs typeface="Times New Roman" panose="02020603050405020304" pitchFamily="18" charset="0"/>
              </a:rPr>
              <a:t>Prof. Dr. Irene Calboli</a:t>
            </a:r>
          </a:p>
          <a:p>
            <a:pPr>
              <a:defRPr/>
            </a:pPr>
            <a:r>
              <a:rPr lang="en-US" sz="1600" i="1" dirty="0">
                <a:latin typeface="Times New Roman" panose="02020603050405020304" pitchFamily="18" charset="0"/>
                <a:cs typeface="Times New Roman" panose="02020603050405020304" pitchFamily="18" charset="0"/>
              </a:rPr>
              <a:t>Professor, Texas A&amp;M University School of Law</a:t>
            </a:r>
          </a:p>
          <a:p>
            <a:pPr>
              <a:defRPr/>
            </a:pPr>
            <a:r>
              <a:rPr lang="en-US" sz="1600" i="1" dirty="0">
                <a:latin typeface="Times New Roman" panose="02020603050405020304" pitchFamily="18" charset="0"/>
                <a:cs typeface="Times New Roman" panose="02020603050405020304" pitchFamily="18" charset="0"/>
              </a:rPr>
              <a:t>Academic Fellow, University of Geneva School of Law</a:t>
            </a:r>
          </a:p>
          <a:p>
            <a:pPr>
              <a:defRPr/>
            </a:pPr>
            <a:r>
              <a:rPr lang="en-US" sz="1600" i="1" dirty="0">
                <a:latin typeface="Times New Roman" panose="02020603050405020304" pitchFamily="18" charset="0"/>
                <a:cs typeface="Times New Roman" panose="02020603050405020304" pitchFamily="18" charset="0"/>
              </a:rPr>
              <a:t>Hanken-Fulbright Distinguished Chair in Business and Economics </a:t>
            </a:r>
          </a:p>
          <a:p>
            <a:pPr algn="l">
              <a:defRPr/>
            </a:pPr>
            <a:endParaRPr lang="en-US" sz="1600" i="1" dirty="0">
              <a:latin typeface="Times New Roman" panose="02020603050405020304" pitchFamily="18" charset="0"/>
              <a:cs typeface="Times New Roman" panose="02020603050405020304" pitchFamily="18" charset="0"/>
            </a:endParaRPr>
          </a:p>
          <a:p>
            <a:pPr>
              <a:defRPr/>
            </a:pPr>
            <a:endParaRPr lang="en-US" sz="1600" i="1" dirty="0">
              <a:latin typeface="Times New Roman" panose="02020603050405020304" pitchFamily="18" charset="0"/>
              <a:cs typeface="Times New Roman" panose="02020603050405020304" pitchFamily="18" charset="0"/>
            </a:endParaRPr>
          </a:p>
          <a:p>
            <a:pPr>
              <a:defRPr/>
            </a:pPr>
            <a:endParaRPr lang="en-US" sz="1600" i="1" dirty="0">
              <a:cs typeface="Times New Roman" panose="02020603050405020304" pitchFamily="18" charset="0"/>
            </a:endParaRPr>
          </a:p>
          <a:p>
            <a:pPr>
              <a:defRPr/>
            </a:pPr>
            <a:endParaRPr lang="en-US" sz="2800" dirty="0">
              <a:cs typeface="Times New Roman" panose="02020603050405020304" pitchFamily="18" charset="0"/>
            </a:endParaRPr>
          </a:p>
          <a:p>
            <a:pPr>
              <a:defRPr/>
            </a:pPr>
            <a:r>
              <a:rPr lang="en-US" sz="2800" dirty="0"/>
              <a:t> </a:t>
            </a:r>
          </a:p>
        </p:txBody>
      </p:sp>
      <p:pic>
        <p:nvPicPr>
          <p:cNvPr id="4100" name="Picture 6">
            <a:extLst>
              <a:ext uri="{FF2B5EF4-FFF2-40B4-BE49-F238E27FC236}">
                <a16:creationId xmlns:a16="http://schemas.microsoft.com/office/drawing/2014/main" id="{DB54947D-0F8C-4004-9195-DFEDB7B4D804}"/>
              </a:ext>
            </a:extLst>
          </p:cNvPr>
          <p:cNvPicPr>
            <a:picLocks noChangeAspect="1"/>
          </p:cNvPicPr>
          <p:nvPr/>
        </p:nvPicPr>
        <p:blipFill>
          <a:blip r:embed="rId2">
            <a:extLst>
              <a:ext uri="{28A0092B-C50C-407E-A947-70E740481C1C}">
                <a14:useLocalDpi xmlns:a14="http://schemas.microsoft.com/office/drawing/2010/main" val="0"/>
              </a:ext>
            </a:extLst>
          </a:blip>
          <a:srcRect t="8694" b="13043"/>
          <a:stretch>
            <a:fillRect/>
          </a:stretch>
        </p:blipFill>
        <p:spPr bwMode="auto">
          <a:xfrm>
            <a:off x="481465" y="5174998"/>
            <a:ext cx="1956935" cy="153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a:extLst>
              <a:ext uri="{FF2B5EF4-FFF2-40B4-BE49-F238E27FC236}">
                <a16:creationId xmlns:a16="http://schemas.microsoft.com/office/drawing/2014/main" id="{A86CDE25-4059-4A2E-BD25-A86DC1F60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546" y="5347477"/>
            <a:ext cx="2684466" cy="14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twitter-app-icon-transparent-17 - Picklefeet Games">
            <a:extLst>
              <a:ext uri="{FF2B5EF4-FFF2-40B4-BE49-F238E27FC236}">
                <a16:creationId xmlns:a16="http://schemas.microsoft.com/office/drawing/2014/main" id="{F2A4BCDE-453B-480C-AB59-A4AF4AD4D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401" y="4527636"/>
            <a:ext cx="345845" cy="3458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3117AE-3DD9-48F4-B574-CDA7ECEB9AB6}"/>
              </a:ext>
            </a:extLst>
          </p:cNvPr>
          <p:cNvSpPr txBox="1"/>
          <p:nvPr/>
        </p:nvSpPr>
        <p:spPr>
          <a:xfrm>
            <a:off x="2973246" y="4468302"/>
            <a:ext cx="2472789" cy="369332"/>
          </a:xfrm>
          <a:prstGeom prst="rect">
            <a:avLst/>
          </a:prstGeom>
          <a:noFill/>
        </p:spPr>
        <p:txBody>
          <a:bodyPr wrap="square" rtlCol="0">
            <a:spAutoFit/>
          </a:bodyPr>
          <a:lstStyle/>
          <a:p>
            <a:r>
              <a:rPr lang="en-SG" dirty="0"/>
              <a:t>@Ire_Calboli</a:t>
            </a:r>
          </a:p>
        </p:txBody>
      </p:sp>
      <p:pic>
        <p:nvPicPr>
          <p:cNvPr id="1030" name="Picture 6" descr="Linkedin - Free social media icons">
            <a:extLst>
              <a:ext uri="{FF2B5EF4-FFF2-40B4-BE49-F238E27FC236}">
                <a16:creationId xmlns:a16="http://schemas.microsoft.com/office/drawing/2014/main" id="{7281E12D-1904-4FC9-AACD-3C5EEB47D3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1425" y="4527636"/>
            <a:ext cx="567719" cy="2980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BFF39E-2583-4064-A2C8-0E35623D966F}"/>
              </a:ext>
            </a:extLst>
          </p:cNvPr>
          <p:cNvSpPr txBox="1"/>
          <p:nvPr/>
        </p:nvSpPr>
        <p:spPr>
          <a:xfrm>
            <a:off x="5298913" y="4491996"/>
            <a:ext cx="2012837" cy="369332"/>
          </a:xfrm>
          <a:prstGeom prst="rect">
            <a:avLst/>
          </a:prstGeom>
          <a:noFill/>
        </p:spPr>
        <p:txBody>
          <a:bodyPr wrap="square" rtlCol="0">
            <a:spAutoFit/>
          </a:bodyPr>
          <a:lstStyle/>
          <a:p>
            <a:r>
              <a:rPr lang="en-SG" dirty="0"/>
              <a:t>Irene Calboli</a:t>
            </a:r>
          </a:p>
        </p:txBody>
      </p:sp>
      <p:pic>
        <p:nvPicPr>
          <p:cNvPr id="1036" name="Picture 12" descr="gmail app icon - Lifeguard Health Networks">
            <a:extLst>
              <a:ext uri="{FF2B5EF4-FFF2-40B4-BE49-F238E27FC236}">
                <a16:creationId xmlns:a16="http://schemas.microsoft.com/office/drawing/2014/main" id="{BF296935-181D-45D2-821C-BCF15BBE3D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3858" y="4433893"/>
            <a:ext cx="584198" cy="4381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CDF69-E835-4588-9352-E7FEEB0922D9}"/>
              </a:ext>
            </a:extLst>
          </p:cNvPr>
          <p:cNvSpPr txBox="1"/>
          <p:nvPr/>
        </p:nvSpPr>
        <p:spPr>
          <a:xfrm>
            <a:off x="7810148" y="4468302"/>
            <a:ext cx="2709774" cy="369332"/>
          </a:xfrm>
          <a:prstGeom prst="rect">
            <a:avLst/>
          </a:prstGeom>
          <a:noFill/>
        </p:spPr>
        <p:txBody>
          <a:bodyPr wrap="square" rtlCol="0">
            <a:spAutoFit/>
          </a:bodyPr>
          <a:lstStyle/>
          <a:p>
            <a:r>
              <a:rPr lang="en-SG" dirty="0"/>
              <a:t>Irene.Calboli@gmail.com</a:t>
            </a:r>
          </a:p>
        </p:txBody>
      </p:sp>
      <p:pic>
        <p:nvPicPr>
          <p:cNvPr id="11266" name="Picture 2" descr="Pictures and logos | hanken">
            <a:extLst>
              <a:ext uri="{FF2B5EF4-FFF2-40B4-BE49-F238E27FC236}">
                <a16:creationId xmlns:a16="http://schemas.microsoft.com/office/drawing/2014/main" id="{71D22143-86F3-4701-BD74-F28F84CC9F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6624" y="5347477"/>
            <a:ext cx="1185220" cy="118631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940E7916-276D-00EF-6012-626448D40CF9}"/>
              </a:ext>
            </a:extLst>
          </p:cNvPr>
          <p:cNvSpPr txBox="1">
            <a:spLocks noChangeArrowheads="1"/>
          </p:cNvSpPr>
          <p:nvPr/>
        </p:nvSpPr>
        <p:spPr bwMode="auto">
          <a:xfrm>
            <a:off x="1231900" y="150597"/>
            <a:ext cx="9840686" cy="1828800"/>
          </a:xfrm>
          <a:prstGeom prst="rect">
            <a:avLst/>
          </a:prstGeom>
          <a:noFill/>
          <a:ln w="9525">
            <a:solidFill>
              <a:schemeClr val="bg1"/>
            </a:solidFill>
            <a:miter lim="800000"/>
            <a:headEnd/>
            <a:tailEnd/>
          </a:ln>
        </p:spPr>
        <p:txBody>
          <a:bodyPr anchor="b">
            <a:normAutofit/>
          </a:bodyPr>
          <a:lstStyle>
            <a:lvl1pPr algn="ctr" defTabSz="685800" rtl="0" fontAlgn="base">
              <a:lnSpc>
                <a:spcPct val="90000"/>
              </a:lnSpc>
              <a:spcBef>
                <a:spcPct val="0"/>
              </a:spcBef>
              <a:spcAft>
                <a:spcPct val="0"/>
              </a:spcAft>
              <a:defRPr sz="45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Times New Roman" panose="02020603050405020304" pitchFamily="18" charset="0"/>
              </a:defRPr>
            </a:lvl2pPr>
            <a:lvl3pPr algn="l" defTabSz="685800" rtl="0" fontAlgn="base">
              <a:lnSpc>
                <a:spcPct val="90000"/>
              </a:lnSpc>
              <a:spcBef>
                <a:spcPct val="0"/>
              </a:spcBef>
              <a:spcAft>
                <a:spcPct val="0"/>
              </a:spcAft>
              <a:defRPr sz="3300">
                <a:solidFill>
                  <a:schemeClr val="tx1"/>
                </a:solidFill>
                <a:latin typeface="Times New Roman" panose="02020603050405020304" pitchFamily="18" charset="0"/>
              </a:defRPr>
            </a:lvl3pPr>
            <a:lvl4pPr algn="l" defTabSz="685800" rtl="0" fontAlgn="base">
              <a:lnSpc>
                <a:spcPct val="90000"/>
              </a:lnSpc>
              <a:spcBef>
                <a:spcPct val="0"/>
              </a:spcBef>
              <a:spcAft>
                <a:spcPct val="0"/>
              </a:spcAft>
              <a:defRPr sz="3300">
                <a:solidFill>
                  <a:schemeClr val="tx1"/>
                </a:solidFill>
                <a:latin typeface="Times New Roman" panose="02020603050405020304" pitchFamily="18" charset="0"/>
              </a:defRPr>
            </a:lvl4pPr>
            <a:lvl5pPr algn="l" defTabSz="685800" rtl="0" fontAlgn="base">
              <a:lnSpc>
                <a:spcPct val="90000"/>
              </a:lnSpc>
              <a:spcBef>
                <a:spcPct val="0"/>
              </a:spcBef>
              <a:spcAft>
                <a:spcPct val="0"/>
              </a:spcAft>
              <a:defRPr sz="3300">
                <a:solidFill>
                  <a:schemeClr val="tx1"/>
                </a:solidFill>
                <a:latin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Times New Roman" panose="02020603050405020304" pitchFamily="18" charset="0"/>
              </a:defRPr>
            </a:lvl9pPr>
          </a:lstStyle>
          <a:p>
            <a:pPr>
              <a:lnSpc>
                <a:spcPts val="3800"/>
              </a:lnSpc>
              <a:spcAft>
                <a:spcPts val="0"/>
              </a:spcAft>
              <a:defRPr/>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Limitations of Protection in Geographical Indications Law</a:t>
            </a:r>
          </a:p>
          <a:p>
            <a:pPr>
              <a:lnSpc>
                <a:spcPts val="3800"/>
              </a:lnSpc>
              <a:spcAft>
                <a:spcPts val="0"/>
              </a:spcAft>
              <a:defRPr/>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from International Perspectives</a:t>
            </a:r>
            <a:endParaRPr lang="en-US" sz="3200" b="1" kern="0" dirty="0">
              <a:solidFill>
                <a:srgbClr val="C00000"/>
              </a:solidFill>
              <a:latin typeface="+mn-lt"/>
              <a:ea typeface="ＭＳ Ｐゴシック" panose="020B0600070205080204" pitchFamily="34" charset="-12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descr="A picture containing fruit&#10;&#10;Description automatically generated">
            <a:extLst>
              <a:ext uri="{FF2B5EF4-FFF2-40B4-BE49-F238E27FC236}">
                <a16:creationId xmlns:a16="http://schemas.microsoft.com/office/drawing/2014/main" id="{10010DA9-1113-4C7E-8A50-F02B03326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433" y="4071810"/>
            <a:ext cx="3287653" cy="21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03" name="Picture 4" descr="A picture containing flower&#10;&#10;Description automatically generated">
            <a:extLst>
              <a:ext uri="{FF2B5EF4-FFF2-40B4-BE49-F238E27FC236}">
                <a16:creationId xmlns:a16="http://schemas.microsoft.com/office/drawing/2014/main" id="{7CFAC6EE-8060-4C15-BCDD-DF9CD0174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688" t="18802" b="24792"/>
          <a:stretch>
            <a:fillRect/>
          </a:stretch>
        </p:blipFill>
        <p:spPr bwMode="auto">
          <a:xfrm>
            <a:off x="6305549" y="444065"/>
            <a:ext cx="550545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A plate of food&#10;&#10;Description automatically generated">
            <a:extLst>
              <a:ext uri="{FF2B5EF4-FFF2-40B4-BE49-F238E27FC236}">
                <a16:creationId xmlns:a16="http://schemas.microsoft.com/office/drawing/2014/main" id="{4C8955BE-58B1-4F79-A2CC-D7016FC7D7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042" y="1436765"/>
            <a:ext cx="4571472" cy="209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A close up of a box&#10;&#10;Description automatically generated">
            <a:extLst>
              <a:ext uri="{FF2B5EF4-FFF2-40B4-BE49-F238E27FC236}">
                <a16:creationId xmlns:a16="http://schemas.microsoft.com/office/drawing/2014/main" id="{FBDAF041-EA7A-4C55-8105-1FF346785F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2859" y="3941041"/>
            <a:ext cx="1906095" cy="24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picture containing food, fruit&#10;&#10;Description automatically generated">
            <a:extLst>
              <a:ext uri="{FF2B5EF4-FFF2-40B4-BE49-F238E27FC236}">
                <a16:creationId xmlns:a16="http://schemas.microsoft.com/office/drawing/2014/main" id="{BD7D5E63-AAD5-42A4-9288-3DAA7FB963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2657" y="3373003"/>
            <a:ext cx="4278085" cy="32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29DD510C-4853-472A-A382-E8600012729C}"/>
              </a:ext>
            </a:extLst>
          </p:cNvPr>
          <p:cNvSpPr>
            <a:spLocks noGrp="1"/>
          </p:cNvSpPr>
          <p:nvPr>
            <p:ph type="title"/>
          </p:nvPr>
        </p:nvSpPr>
        <p:spPr>
          <a:xfrm>
            <a:off x="-620491" y="642469"/>
            <a:ext cx="9573986" cy="1143000"/>
          </a:xfrm>
        </p:spPr>
        <p:txBody>
          <a:bodyPr/>
          <a:lstStyle/>
          <a:p>
            <a:pPr eaLnBrk="1" hangingPunct="1"/>
            <a:r>
              <a:rPr lang="en-US" altLang="en-US" sz="4000" dirty="0">
                <a:solidFill>
                  <a:srgbClr val="C00000"/>
                </a:solidFill>
              </a:rPr>
              <a:t>GIs as Ingredients</a:t>
            </a:r>
            <a:br>
              <a:rPr lang="en-US" altLang="en-US" sz="4000" dirty="0">
                <a:solidFill>
                  <a:srgbClr val="C00000"/>
                </a:solidFill>
              </a:rPr>
            </a:br>
            <a:br>
              <a:rPr lang="en-US" altLang="en-US" sz="4000" dirty="0">
                <a:solidFill>
                  <a:srgbClr val="C00000"/>
                </a:solidFill>
              </a:rPr>
            </a:br>
            <a:endParaRPr lang="en-US" altLang="en-US" sz="4000"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JEU rules that ice cream sold as 'Champagner Sorbet' can be branded as ' Champagne' - The IPKat">
            <a:extLst>
              <a:ext uri="{FF2B5EF4-FFF2-40B4-BE49-F238E27FC236}">
                <a16:creationId xmlns:a16="http://schemas.microsoft.com/office/drawing/2014/main" id="{6DC4601F-CD41-4E8C-A133-74DDB2742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818" y="794658"/>
            <a:ext cx="9315584" cy="489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003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AE45D16-DD80-4446-BBBF-4D9953889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43" y="457199"/>
            <a:ext cx="4652186" cy="61990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zza con mozzarella di bufala campana DOP e pomodori - Mondo Natura - 420 g">
            <a:extLst>
              <a:ext uri="{FF2B5EF4-FFF2-40B4-BE49-F238E27FC236}">
                <a16:creationId xmlns:a16="http://schemas.microsoft.com/office/drawing/2014/main" id="{DE53AC64-A258-4614-A7DB-EE1A892E2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374" y="272142"/>
            <a:ext cx="2700762" cy="29718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paghetti alla carbonara con il Pecorino Romano DOP">
            <a:extLst>
              <a:ext uri="{FF2B5EF4-FFF2-40B4-BE49-F238E27FC236}">
                <a16:creationId xmlns:a16="http://schemas.microsoft.com/office/drawing/2014/main" id="{3BCDC088-A052-48F3-80A2-10CF753C0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7970" y="3556743"/>
            <a:ext cx="4048125"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250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pas 3 Quesos Rocinante – Say Cheese">
            <a:extLst>
              <a:ext uri="{FF2B5EF4-FFF2-40B4-BE49-F238E27FC236}">
                <a16:creationId xmlns:a16="http://schemas.microsoft.com/office/drawing/2014/main" id="{A80CE825-21B5-4CE7-A47E-12B2A71A03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62"/>
          <a:stretch/>
        </p:blipFill>
        <p:spPr bwMode="auto">
          <a:xfrm>
            <a:off x="1997335" y="348343"/>
            <a:ext cx="7684235" cy="658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71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84D899-EE94-49FB-844A-274CAC8A5BF3}"/>
              </a:ext>
            </a:extLst>
          </p:cNvPr>
          <p:cNvSpPr>
            <a:spLocks noGrp="1"/>
          </p:cNvSpPr>
          <p:nvPr>
            <p:ph type="title"/>
          </p:nvPr>
        </p:nvSpPr>
        <p:spPr>
          <a:xfrm>
            <a:off x="1132109" y="70969"/>
            <a:ext cx="9573986" cy="1143000"/>
          </a:xfrm>
        </p:spPr>
        <p:txBody>
          <a:bodyPr/>
          <a:lstStyle/>
          <a:p>
            <a:pPr eaLnBrk="1" hangingPunct="1"/>
            <a:r>
              <a:rPr lang="en-US" altLang="en-US" sz="4000" dirty="0">
                <a:solidFill>
                  <a:srgbClr val="C00000"/>
                </a:solidFill>
              </a:rPr>
              <a:t>GIs as Ingredients</a:t>
            </a:r>
          </a:p>
        </p:txBody>
      </p:sp>
      <p:sp>
        <p:nvSpPr>
          <p:cNvPr id="3" name="TextBox 2">
            <a:extLst>
              <a:ext uri="{FF2B5EF4-FFF2-40B4-BE49-F238E27FC236}">
                <a16:creationId xmlns:a16="http://schemas.microsoft.com/office/drawing/2014/main" id="{968396F3-D0C0-4D12-8CD2-A3BC1976F977}"/>
              </a:ext>
            </a:extLst>
          </p:cNvPr>
          <p:cNvSpPr txBox="1"/>
          <p:nvPr/>
        </p:nvSpPr>
        <p:spPr>
          <a:xfrm>
            <a:off x="696686" y="1578429"/>
            <a:ext cx="10961914"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Do GI rights exhaust as do other IP rights?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What about (parallel) imports (for example outside the EU/EEA internal market)?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Issues related to GIs/trademark protection (change in the quality of the products?)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Besides exhaustion, is the use and mention of GIs (protected sui generis or via trademarks) in third party products a legitimate descriptive use?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t>
            </a:r>
          </a:p>
        </p:txBody>
      </p:sp>
    </p:spTree>
    <p:extLst>
      <p:ext uri="{BB962C8B-B14F-4D97-AF65-F5344CB8AC3E}">
        <p14:creationId xmlns:p14="http://schemas.microsoft.com/office/powerpoint/2010/main" val="2908173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12D6468D-5BC6-4D7F-99EC-784FF8774D33}"/>
              </a:ext>
            </a:extLst>
          </p:cNvPr>
          <p:cNvSpPr txBox="1">
            <a:spLocks noChangeArrowheads="1"/>
          </p:cNvSpPr>
          <p:nvPr/>
        </p:nvSpPr>
        <p:spPr bwMode="auto">
          <a:xfrm>
            <a:off x="1328057" y="896357"/>
            <a:ext cx="9601200" cy="1828800"/>
          </a:xfrm>
          <a:prstGeom prst="rect">
            <a:avLst/>
          </a:prstGeom>
          <a:noFill/>
          <a:ln w="9525">
            <a:solidFill>
              <a:schemeClr val="bg1"/>
            </a:solidFill>
            <a:miter lim="800000"/>
            <a:headEnd/>
            <a:tailEnd/>
          </a:ln>
        </p:spPr>
        <p:txBody>
          <a:bodyPr anchor="b">
            <a:normAutofit/>
          </a:bodyPr>
          <a:lstStyle>
            <a:lvl1pPr algn="ctr" defTabSz="685800" rtl="0" fontAlgn="base">
              <a:lnSpc>
                <a:spcPct val="90000"/>
              </a:lnSpc>
              <a:spcBef>
                <a:spcPct val="0"/>
              </a:spcBef>
              <a:spcAft>
                <a:spcPct val="0"/>
              </a:spcAft>
              <a:defRPr sz="45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Times New Roman" panose="02020603050405020304" pitchFamily="18" charset="0"/>
              </a:defRPr>
            </a:lvl2pPr>
            <a:lvl3pPr algn="l" defTabSz="685800" rtl="0" fontAlgn="base">
              <a:lnSpc>
                <a:spcPct val="90000"/>
              </a:lnSpc>
              <a:spcBef>
                <a:spcPct val="0"/>
              </a:spcBef>
              <a:spcAft>
                <a:spcPct val="0"/>
              </a:spcAft>
              <a:defRPr sz="3300">
                <a:solidFill>
                  <a:schemeClr val="tx1"/>
                </a:solidFill>
                <a:latin typeface="Times New Roman" panose="02020603050405020304" pitchFamily="18" charset="0"/>
              </a:defRPr>
            </a:lvl3pPr>
            <a:lvl4pPr algn="l" defTabSz="685800" rtl="0" fontAlgn="base">
              <a:lnSpc>
                <a:spcPct val="90000"/>
              </a:lnSpc>
              <a:spcBef>
                <a:spcPct val="0"/>
              </a:spcBef>
              <a:spcAft>
                <a:spcPct val="0"/>
              </a:spcAft>
              <a:defRPr sz="3300">
                <a:solidFill>
                  <a:schemeClr val="tx1"/>
                </a:solidFill>
                <a:latin typeface="Times New Roman" panose="02020603050405020304" pitchFamily="18" charset="0"/>
              </a:defRPr>
            </a:lvl4pPr>
            <a:lvl5pPr algn="l" defTabSz="685800" rtl="0" fontAlgn="base">
              <a:lnSpc>
                <a:spcPct val="90000"/>
              </a:lnSpc>
              <a:spcBef>
                <a:spcPct val="0"/>
              </a:spcBef>
              <a:spcAft>
                <a:spcPct val="0"/>
              </a:spcAft>
              <a:defRPr sz="3300">
                <a:solidFill>
                  <a:schemeClr val="tx1"/>
                </a:solidFill>
                <a:latin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Times New Roman" panose="02020603050405020304" pitchFamily="18" charset="0"/>
              </a:defRPr>
            </a:lvl9pPr>
          </a:lstStyle>
          <a:p>
            <a:pPr>
              <a:lnSpc>
                <a:spcPts val="3800"/>
              </a:lnSpc>
              <a:spcAft>
                <a:spcPts val="0"/>
              </a:spcAft>
              <a:defRPr/>
            </a:pPr>
            <a:r>
              <a:rPr lang="en-US"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Thank you</a:t>
            </a:r>
            <a:endParaRPr lang="en-SG"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fontAlgn="auto">
              <a:lnSpc>
                <a:spcPts val="4560"/>
              </a:lnSpc>
              <a:spcAft>
                <a:spcPts val="0"/>
              </a:spcAft>
              <a:defRPr/>
            </a:pPr>
            <a:endParaRPr lang="en-US" sz="3800" b="1" kern="0" dirty="0">
              <a:solidFill>
                <a:srgbClr val="C00000"/>
              </a:solidFill>
              <a:latin typeface="+mn-lt"/>
              <a:ea typeface="ＭＳ Ｐゴシック" panose="020B0600070205080204" pitchFamily="34" charset="-128"/>
            </a:endParaRPr>
          </a:p>
        </p:txBody>
      </p:sp>
      <p:pic>
        <p:nvPicPr>
          <p:cNvPr id="1028" name="Picture 4" descr="twitter-app-icon-transparent-17 - Picklefeet Games">
            <a:extLst>
              <a:ext uri="{FF2B5EF4-FFF2-40B4-BE49-F238E27FC236}">
                <a16:creationId xmlns:a16="http://schemas.microsoft.com/office/drawing/2014/main" id="{F2A4BCDE-453B-480C-AB59-A4AF4AD4D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239" y="2888932"/>
            <a:ext cx="345845" cy="3458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3117AE-3DD9-48F4-B574-CDA7ECEB9AB6}"/>
              </a:ext>
            </a:extLst>
          </p:cNvPr>
          <p:cNvSpPr txBox="1"/>
          <p:nvPr/>
        </p:nvSpPr>
        <p:spPr>
          <a:xfrm>
            <a:off x="2297084" y="2865445"/>
            <a:ext cx="2299866" cy="369332"/>
          </a:xfrm>
          <a:prstGeom prst="rect">
            <a:avLst/>
          </a:prstGeom>
          <a:noFill/>
        </p:spPr>
        <p:txBody>
          <a:bodyPr wrap="square" rtlCol="0">
            <a:spAutoFit/>
          </a:bodyPr>
          <a:lstStyle/>
          <a:p>
            <a:r>
              <a:rPr lang="en-SG" dirty="0"/>
              <a:t>@Ire_Calboli</a:t>
            </a:r>
          </a:p>
        </p:txBody>
      </p:sp>
      <p:pic>
        <p:nvPicPr>
          <p:cNvPr id="1030" name="Picture 6" descr="Linkedin - Free social media icons">
            <a:extLst>
              <a:ext uri="{FF2B5EF4-FFF2-40B4-BE49-F238E27FC236}">
                <a16:creationId xmlns:a16="http://schemas.microsoft.com/office/drawing/2014/main" id="{7281E12D-1904-4FC9-AACD-3C5EEB47D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950" y="2936725"/>
            <a:ext cx="567719" cy="2980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BFF39E-2583-4064-A2C8-0E35623D966F}"/>
              </a:ext>
            </a:extLst>
          </p:cNvPr>
          <p:cNvSpPr txBox="1"/>
          <p:nvPr/>
        </p:nvSpPr>
        <p:spPr>
          <a:xfrm>
            <a:off x="8663669" y="2936725"/>
            <a:ext cx="2012837" cy="369332"/>
          </a:xfrm>
          <a:prstGeom prst="rect">
            <a:avLst/>
          </a:prstGeom>
          <a:noFill/>
        </p:spPr>
        <p:txBody>
          <a:bodyPr wrap="square" rtlCol="0">
            <a:spAutoFit/>
          </a:bodyPr>
          <a:lstStyle/>
          <a:p>
            <a:r>
              <a:rPr lang="en-SG" dirty="0"/>
              <a:t>Irene Calboli</a:t>
            </a:r>
          </a:p>
        </p:txBody>
      </p:sp>
      <p:pic>
        <p:nvPicPr>
          <p:cNvPr id="1036" name="Picture 12" descr="gmail app icon - Lifeguard Health Networks">
            <a:extLst>
              <a:ext uri="{FF2B5EF4-FFF2-40B4-BE49-F238E27FC236}">
                <a16:creationId xmlns:a16="http://schemas.microsoft.com/office/drawing/2014/main" id="{BF296935-181D-45D2-821C-BCF15BBE3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9145" y="2854059"/>
            <a:ext cx="584198" cy="4381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CDF69-E835-4588-9352-E7FEEB0922D9}"/>
              </a:ext>
            </a:extLst>
          </p:cNvPr>
          <p:cNvSpPr txBox="1"/>
          <p:nvPr/>
        </p:nvSpPr>
        <p:spPr>
          <a:xfrm>
            <a:off x="4942795" y="2849348"/>
            <a:ext cx="2709774" cy="369332"/>
          </a:xfrm>
          <a:prstGeom prst="rect">
            <a:avLst/>
          </a:prstGeom>
          <a:noFill/>
        </p:spPr>
        <p:txBody>
          <a:bodyPr wrap="square" rtlCol="0">
            <a:spAutoFit/>
          </a:bodyPr>
          <a:lstStyle/>
          <a:p>
            <a:r>
              <a:rPr lang="en-SG" dirty="0"/>
              <a:t>Irene.Calboli@gmail.com</a:t>
            </a:r>
          </a:p>
        </p:txBody>
      </p:sp>
    </p:spTree>
    <p:extLst>
      <p:ext uri="{BB962C8B-B14F-4D97-AF65-F5344CB8AC3E}">
        <p14:creationId xmlns:p14="http://schemas.microsoft.com/office/powerpoint/2010/main" val="7980294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16C3DF6-88A7-4D4F-A525-BC81E4A5FE78}"/>
              </a:ext>
            </a:extLst>
          </p:cNvPr>
          <p:cNvSpPr>
            <a:spLocks noGrp="1"/>
          </p:cNvSpPr>
          <p:nvPr>
            <p:ph type="title"/>
          </p:nvPr>
        </p:nvSpPr>
        <p:spPr>
          <a:xfrm>
            <a:off x="1850572" y="0"/>
            <a:ext cx="7772400" cy="1143000"/>
          </a:xfrm>
        </p:spPr>
        <p:txBody>
          <a:bodyPr/>
          <a:lstStyle/>
          <a:p>
            <a:pPr eaLnBrk="1" hangingPunct="1"/>
            <a:r>
              <a:rPr lang="en-US" altLang="en-US" sz="4000" dirty="0">
                <a:solidFill>
                  <a:srgbClr val="C00000"/>
                </a:solidFill>
              </a:rPr>
              <a:t>International Protection for GIs</a:t>
            </a:r>
          </a:p>
        </p:txBody>
      </p:sp>
      <p:sp>
        <p:nvSpPr>
          <p:cNvPr id="7171" name="Rectangle 5">
            <a:extLst>
              <a:ext uri="{FF2B5EF4-FFF2-40B4-BE49-F238E27FC236}">
                <a16:creationId xmlns:a16="http://schemas.microsoft.com/office/drawing/2014/main" id="{493AF78A-5CB2-4E6D-BBF0-D17894B109D6}"/>
              </a:ext>
            </a:extLst>
          </p:cNvPr>
          <p:cNvSpPr>
            <a:spLocks noGrp="1" noChangeArrowheads="1"/>
          </p:cNvSpPr>
          <p:nvPr>
            <p:ph idx="1"/>
          </p:nvPr>
        </p:nvSpPr>
        <p:spPr>
          <a:xfrm>
            <a:off x="511629" y="1333500"/>
            <a:ext cx="11310257" cy="5410200"/>
          </a:xfrm>
        </p:spPr>
        <p:txBody>
          <a:bodyPr>
            <a:normAutofit lnSpcReduction="10000"/>
          </a:bodyPr>
          <a:lstStyle/>
          <a:p>
            <a:pPr eaLnBrk="1" hangingPunct="1">
              <a:lnSpc>
                <a:spcPct val="80000"/>
              </a:lnSpc>
              <a:spcAft>
                <a:spcPts val="600"/>
              </a:spcAft>
              <a:buClr>
                <a:schemeClr val="tx2"/>
              </a:buClr>
              <a:defRPr/>
            </a:pPr>
            <a:r>
              <a:rPr lang="en-US" altLang="en-US" sz="2200" dirty="0"/>
              <a:t>Paris Convention (1883 and following revisions)</a:t>
            </a:r>
          </a:p>
          <a:p>
            <a:pPr lvl="1" eaLnBrk="1" hangingPunct="1">
              <a:lnSpc>
                <a:spcPct val="80000"/>
              </a:lnSpc>
              <a:spcAft>
                <a:spcPts val="600"/>
              </a:spcAft>
              <a:buClr>
                <a:schemeClr val="tx2"/>
              </a:buClr>
              <a:buFont typeface="Arial" panose="020B0604020202020204" pitchFamily="34" charset="0"/>
              <a:buChar char="•"/>
              <a:defRPr/>
            </a:pPr>
            <a:r>
              <a:rPr lang="en-US" altLang="en-US" sz="2200" dirty="0"/>
              <a:t>Art. 10 and 10bis forbid any indication that could “mislead” as to the origin, source, etc.</a:t>
            </a:r>
          </a:p>
          <a:p>
            <a:pPr eaLnBrk="1" hangingPunct="1">
              <a:lnSpc>
                <a:spcPct val="80000"/>
              </a:lnSpc>
              <a:spcAft>
                <a:spcPts val="600"/>
              </a:spcAft>
              <a:buClr>
                <a:schemeClr val="tx2"/>
              </a:buClr>
              <a:defRPr/>
            </a:pPr>
            <a:r>
              <a:rPr lang="en-US" altLang="en-US" sz="2200" dirty="0"/>
              <a:t>Madrid Agreement (1891)</a:t>
            </a:r>
          </a:p>
          <a:p>
            <a:pPr lvl="1" eaLnBrk="1" hangingPunct="1">
              <a:lnSpc>
                <a:spcPct val="80000"/>
              </a:lnSpc>
              <a:spcAft>
                <a:spcPts val="600"/>
              </a:spcAft>
              <a:buClr>
                <a:schemeClr val="tx2"/>
              </a:buClr>
              <a:buFont typeface="Arial" panose="020B0604020202020204" pitchFamily="34" charset="0"/>
              <a:buChar char="•"/>
              <a:defRPr/>
            </a:pPr>
            <a:r>
              <a:rPr lang="en-US" altLang="en-US" sz="2200" dirty="0"/>
              <a:t>Still focuses on unfair competition but introduces enhanced protection for wines</a:t>
            </a:r>
          </a:p>
          <a:p>
            <a:pPr eaLnBrk="1" hangingPunct="1">
              <a:lnSpc>
                <a:spcPct val="80000"/>
              </a:lnSpc>
              <a:spcAft>
                <a:spcPts val="600"/>
              </a:spcAft>
              <a:buClr>
                <a:schemeClr val="tx2"/>
              </a:buClr>
              <a:defRPr/>
            </a:pPr>
            <a:r>
              <a:rPr lang="en-US" altLang="en-US" sz="2200" dirty="0">
                <a:solidFill>
                  <a:srgbClr val="C00000"/>
                </a:solidFill>
              </a:rPr>
              <a:t>Lisbon Agreement (1958)</a:t>
            </a:r>
          </a:p>
          <a:p>
            <a:pPr lvl="1" eaLnBrk="1" hangingPunct="1">
              <a:lnSpc>
                <a:spcPct val="80000"/>
              </a:lnSpc>
              <a:spcAft>
                <a:spcPts val="600"/>
              </a:spcAft>
              <a:buClr>
                <a:schemeClr val="tx2"/>
              </a:buClr>
              <a:buFont typeface="Arial" panose="020B0604020202020204" pitchFamily="34" charset="0"/>
              <a:buChar char="•"/>
              <a:defRPr/>
            </a:pPr>
            <a:r>
              <a:rPr lang="en-US" altLang="en-US" sz="2200" dirty="0"/>
              <a:t>Creates strong ad hoc protection for appellation of origin and forbids their usurpation and imitation also including “like,” “type,” etc. (few signatories) </a:t>
            </a:r>
          </a:p>
          <a:p>
            <a:pPr eaLnBrk="1" hangingPunct="1">
              <a:lnSpc>
                <a:spcPct val="80000"/>
              </a:lnSpc>
              <a:spcAft>
                <a:spcPts val="600"/>
              </a:spcAft>
              <a:buClr>
                <a:schemeClr val="tx2"/>
              </a:buClr>
              <a:defRPr/>
            </a:pPr>
            <a:r>
              <a:rPr lang="en-US" altLang="en-US" sz="2200" dirty="0">
                <a:solidFill>
                  <a:srgbClr val="C00000"/>
                </a:solidFill>
              </a:rPr>
              <a:t>TRIPs Agreement (Arts. 22-24) (1996)</a:t>
            </a:r>
          </a:p>
          <a:p>
            <a:pPr lvl="1" eaLnBrk="1" hangingPunct="1">
              <a:lnSpc>
                <a:spcPct val="80000"/>
              </a:lnSpc>
              <a:spcAft>
                <a:spcPts val="600"/>
              </a:spcAft>
              <a:buClr>
                <a:schemeClr val="tx2"/>
              </a:buClr>
              <a:buFont typeface="Arial" panose="020B0604020202020204" pitchFamily="34" charset="0"/>
              <a:buChar char="•"/>
              <a:defRPr/>
            </a:pPr>
            <a:r>
              <a:rPr lang="en-US" altLang="en-US" sz="2200" dirty="0"/>
              <a:t>Prohibits  designations which mislead as to the true origin of a good</a:t>
            </a:r>
          </a:p>
          <a:p>
            <a:pPr lvl="1" eaLnBrk="1" hangingPunct="1">
              <a:lnSpc>
                <a:spcPct val="80000"/>
              </a:lnSpc>
              <a:spcAft>
                <a:spcPts val="600"/>
              </a:spcAft>
              <a:buClr>
                <a:schemeClr val="tx2"/>
              </a:buClr>
              <a:buFont typeface="Arial" panose="020B0604020202020204" pitchFamily="34" charset="0"/>
              <a:buChar char="•"/>
              <a:defRPr/>
            </a:pPr>
            <a:r>
              <a:rPr lang="en-US" altLang="en-US" sz="2200" dirty="0"/>
              <a:t>Enhanced protection for wines and spirits (including “kind,” “type,” etc.</a:t>
            </a:r>
          </a:p>
          <a:p>
            <a:pPr lvl="1" eaLnBrk="1" hangingPunct="1">
              <a:lnSpc>
                <a:spcPct val="80000"/>
              </a:lnSpc>
              <a:spcAft>
                <a:spcPts val="600"/>
              </a:spcAft>
              <a:buClr>
                <a:schemeClr val="tx2"/>
              </a:buClr>
              <a:buFont typeface="Arial" panose="020B0604020202020204" pitchFamily="34" charset="0"/>
              <a:buChar char="•"/>
              <a:defRPr/>
            </a:pPr>
            <a:r>
              <a:rPr lang="en-US" altLang="en-US" sz="2200" dirty="0"/>
              <a:t>Provides exceptions for generic terms and grandfathers in existing trademarks</a:t>
            </a:r>
          </a:p>
          <a:p>
            <a:pPr lvl="1" eaLnBrk="1" hangingPunct="1">
              <a:lnSpc>
                <a:spcPct val="80000"/>
              </a:lnSpc>
              <a:spcAft>
                <a:spcPts val="600"/>
              </a:spcAft>
              <a:buClr>
                <a:schemeClr val="tx2"/>
              </a:buClr>
              <a:buFont typeface="Arial" panose="020B0604020202020204" pitchFamily="34" charset="0"/>
              <a:buChar char="•"/>
              <a:defRPr/>
            </a:pPr>
            <a:r>
              <a:rPr lang="en-US" altLang="en-US" sz="2200" dirty="0"/>
              <a:t>Members agree to consider additional enhanced protection</a:t>
            </a:r>
          </a:p>
          <a:p>
            <a:pPr eaLnBrk="1" hangingPunct="1">
              <a:lnSpc>
                <a:spcPct val="80000"/>
              </a:lnSpc>
              <a:spcAft>
                <a:spcPts val="600"/>
              </a:spcAft>
              <a:buClr>
                <a:schemeClr val="tx2"/>
              </a:buClr>
              <a:defRPr/>
            </a:pPr>
            <a:r>
              <a:rPr lang="en-US" altLang="en-US" sz="2200" dirty="0">
                <a:solidFill>
                  <a:srgbClr val="C00000"/>
                </a:solidFill>
              </a:rPr>
              <a:t>Geneva Act of Lisbon Agreement</a:t>
            </a:r>
          </a:p>
          <a:p>
            <a:pPr lvl="1" eaLnBrk="1" hangingPunct="1">
              <a:lnSpc>
                <a:spcPct val="80000"/>
              </a:lnSpc>
              <a:spcAft>
                <a:spcPts val="600"/>
              </a:spcAft>
              <a:buClr>
                <a:schemeClr val="tx2"/>
              </a:buClr>
              <a:buFont typeface="Arial" panose="020B0604020202020204" pitchFamily="34" charset="0"/>
              <a:buChar char="•"/>
              <a:defRPr/>
            </a:pPr>
            <a:r>
              <a:rPr lang="en-US" altLang="en-US" sz="2200" dirty="0"/>
              <a:t>Tries to merge Lisbon and TRIPS </a:t>
            </a:r>
          </a:p>
          <a:p>
            <a:pPr eaLnBrk="1" hangingPunct="1">
              <a:lnSpc>
                <a:spcPct val="80000"/>
              </a:lnSpc>
              <a:buClr>
                <a:schemeClr val="tx2"/>
              </a:buClr>
              <a:buFont typeface="Wingdings" panose="05000000000000000000" pitchFamily="2" charset="2"/>
              <a:buChar char="§"/>
              <a:defRPr/>
            </a:pPr>
            <a:endParaRPr lang="en-US" alt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16D33D9-F321-4478-8346-B4E25F4238F7}"/>
              </a:ext>
            </a:extLst>
          </p:cNvPr>
          <p:cNvSpPr txBox="1">
            <a:spLocks noGrp="1"/>
          </p:cNvSpPr>
          <p:nvPr>
            <p:ph type="title"/>
          </p:nvPr>
        </p:nvSpPr>
        <p:spPr>
          <a:xfrm>
            <a:off x="2743200" y="533401"/>
            <a:ext cx="6489700" cy="523875"/>
          </a:xfrm>
        </p:spPr>
        <p:txBody>
          <a:bodyPr vert="horz" wrap="square" lIns="0" tIns="0" rIns="0" bIns="0" numCol="1" rtlCol="0" anchor="ctr" anchorCtr="0" compatLnSpc="1">
            <a:prstTxWarp prst="textNoShape">
              <a:avLst/>
            </a:prstTxWarp>
            <a:spAutoFit/>
          </a:bodyPr>
          <a:lstStyle/>
          <a:p>
            <a:pPr marL="11206">
              <a:defRPr/>
            </a:pPr>
            <a:r>
              <a:rPr sz="3400" kern="0" dirty="0">
                <a:solidFill>
                  <a:srgbClr val="C00000"/>
                </a:solidFill>
              </a:rPr>
              <a:t>The Lisbon Agreement in a Nutshell</a:t>
            </a:r>
          </a:p>
        </p:txBody>
      </p:sp>
      <p:sp>
        <p:nvSpPr>
          <p:cNvPr id="48131" name="object 7">
            <a:extLst>
              <a:ext uri="{FF2B5EF4-FFF2-40B4-BE49-F238E27FC236}">
                <a16:creationId xmlns:a16="http://schemas.microsoft.com/office/drawing/2014/main" id="{4BD24E14-1D17-4BD8-AFC2-252A3A45861F}"/>
              </a:ext>
            </a:extLst>
          </p:cNvPr>
          <p:cNvSpPr txBox="1">
            <a:spLocks noChangeArrowheads="1"/>
          </p:cNvSpPr>
          <p:nvPr/>
        </p:nvSpPr>
        <p:spPr bwMode="auto">
          <a:xfrm>
            <a:off x="685800" y="1524000"/>
            <a:ext cx="9437914" cy="39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4013" indent="-34290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200" dirty="0">
                <a:solidFill>
                  <a:prstClr val="black"/>
                </a:solidFill>
                <a:ea typeface="ＭＳ Ｐゴシック" panose="020B0600070205080204" pitchFamily="34" charset="-128"/>
                <a:cs typeface="Arial" panose="020B0604020202020204" pitchFamily="34" charset="0"/>
              </a:rPr>
              <a:t>Indefinite protection in all Contracting Parties</a:t>
            </a:r>
          </a:p>
          <a:p>
            <a:pPr eaLnBrk="0" fontAlgn="base" hangingPunct="0">
              <a:spcBef>
                <a:spcPts val="700"/>
              </a:spcBef>
              <a:spcAft>
                <a:spcPct val="0"/>
              </a:spcAft>
            </a:pPr>
            <a:r>
              <a:rPr lang="en-US" altLang="en-US" sz="2200" dirty="0">
                <a:solidFill>
                  <a:srgbClr val="C00000"/>
                </a:solidFill>
                <a:ea typeface="ＭＳ Ｐゴシック" panose="020B0600070205080204" pitchFamily="34" charset="-128"/>
                <a:cs typeface="Arial" panose="020B0604020202020204" pitchFamily="34" charset="0"/>
              </a:rPr>
              <a:t>exception: refusal, invalidation, enunciation of protection, and as long as the AO is protected in the Contracting Party of Origin</a:t>
            </a:r>
          </a:p>
          <a:p>
            <a:pPr eaLnBrk="0" fontAlgn="base" hangingPunct="0">
              <a:spcBef>
                <a:spcPts val="25"/>
              </a:spcBef>
              <a:spcAft>
                <a:spcPct val="0"/>
              </a:spcAft>
            </a:pPr>
            <a:endParaRPr lang="en-US" altLang="en-US" sz="2200" dirty="0">
              <a:solidFill>
                <a:prstClr val="black"/>
              </a:solidFill>
              <a:ea typeface="ＭＳ Ｐゴシック" panose="020B0600070205080204" pitchFamily="34" charset="-128"/>
              <a:cs typeface="Times New Roman" panose="02020603050405020304" pitchFamily="18" charset="0"/>
            </a:endParaRPr>
          </a:p>
          <a:p>
            <a:pPr eaLnBrk="0" fontAlgn="base" hangingPunct="0">
              <a:spcBef>
                <a:spcPct val="0"/>
              </a:spcBef>
              <a:spcAft>
                <a:spcPct val="0"/>
              </a:spcAft>
            </a:pPr>
            <a:r>
              <a:rPr lang="en-US" altLang="en-US" sz="2200" dirty="0">
                <a:solidFill>
                  <a:prstClr val="black"/>
                </a:solidFill>
                <a:ea typeface="ＭＳ Ｐゴシック" panose="020B0600070205080204" pitchFamily="34" charset="-128"/>
                <a:cs typeface="Arial" panose="020B0604020202020204" pitchFamily="34" charset="0"/>
              </a:rPr>
              <a:t>High level protection of the registered AOs  in the other Lisbon countries</a:t>
            </a:r>
          </a:p>
          <a:p>
            <a:pPr marL="11113" indent="0" eaLnBrk="0" fontAlgn="base" hangingPunct="0">
              <a:spcBef>
                <a:spcPts val="700"/>
              </a:spcBef>
              <a:spcAft>
                <a:spcPct val="0"/>
              </a:spcAft>
              <a:buNone/>
              <a:tabLst>
                <a:tab pos="342900" algn="l"/>
              </a:tabLst>
            </a:pPr>
            <a:r>
              <a:rPr lang="en-US" altLang="en-US" sz="2200" dirty="0">
                <a:solidFill>
                  <a:prstClr val="black"/>
                </a:solidFill>
                <a:ea typeface="ＭＳ Ｐゴシック" panose="020B0600070205080204" pitchFamily="34" charset="-128"/>
                <a:cs typeface="Arial" panose="020B0604020202020204" pitchFamily="34" charset="0"/>
              </a:rPr>
              <a:t>	(against any usurpation or imitation)</a:t>
            </a:r>
          </a:p>
          <a:p>
            <a:pPr eaLnBrk="0" fontAlgn="base" hangingPunct="0">
              <a:spcBef>
                <a:spcPts val="38"/>
              </a:spcBef>
              <a:spcAft>
                <a:spcPct val="0"/>
              </a:spcAft>
            </a:pPr>
            <a:endParaRPr lang="en-US" altLang="en-US" sz="2200" dirty="0">
              <a:solidFill>
                <a:prstClr val="black"/>
              </a:solidFill>
              <a:ea typeface="ＭＳ Ｐゴシック" panose="020B0600070205080204" pitchFamily="34" charset="-128"/>
              <a:cs typeface="Times New Roman" panose="02020603050405020304" pitchFamily="18" charset="0"/>
            </a:endParaRPr>
          </a:p>
          <a:p>
            <a:pPr eaLnBrk="0" fontAlgn="base" hangingPunct="0">
              <a:spcBef>
                <a:spcPct val="0"/>
              </a:spcBef>
              <a:spcAft>
                <a:spcPct val="0"/>
              </a:spcAft>
            </a:pPr>
            <a:r>
              <a:rPr lang="en-US" altLang="en-US" sz="2200" dirty="0">
                <a:solidFill>
                  <a:prstClr val="black"/>
                </a:solidFill>
                <a:ea typeface="ＭＳ Ｐゴシック" panose="020B0600070205080204" pitchFamily="34" charset="-128"/>
                <a:cs typeface="Arial" panose="020B0604020202020204" pitchFamily="34" charset="0"/>
              </a:rPr>
              <a:t>Protection of registered AOs against becoming generic in the other Lisbon countries</a:t>
            </a:r>
          </a:p>
          <a:p>
            <a:pPr eaLnBrk="0" fontAlgn="base" hangingPunct="0">
              <a:spcBef>
                <a:spcPts val="2175"/>
              </a:spcBef>
              <a:spcAft>
                <a:spcPct val="0"/>
              </a:spcAft>
            </a:pPr>
            <a:r>
              <a:rPr lang="en-US" altLang="en-US" sz="2200" dirty="0">
                <a:solidFill>
                  <a:prstClr val="black"/>
                </a:solidFill>
                <a:ea typeface="ＭＳ Ｐゴシック" panose="020B0600070205080204" pitchFamily="34" charset="-128"/>
                <a:cs typeface="Arial" panose="020B0604020202020204" pitchFamily="34" charset="0"/>
              </a:rPr>
              <a:t>Provides standing for taking legal action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C225EC1F-B282-40EB-8D90-5A44C79E3EC3}"/>
              </a:ext>
            </a:extLst>
          </p:cNvPr>
          <p:cNvSpPr>
            <a:spLocks noGrp="1"/>
          </p:cNvSpPr>
          <p:nvPr>
            <p:ph type="body" idx="1"/>
          </p:nvPr>
        </p:nvSpPr>
        <p:spPr>
          <a:xfrm>
            <a:off x="609600" y="1519351"/>
            <a:ext cx="10972800" cy="4525963"/>
          </a:xfrm>
        </p:spPr>
        <p:txBody>
          <a:bodyPr/>
          <a:lstStyle/>
          <a:p>
            <a:pPr eaLnBrk="1" hangingPunct="1">
              <a:spcAft>
                <a:spcPts val="1200"/>
              </a:spcAft>
            </a:pPr>
            <a:r>
              <a:rPr lang="en-US" altLang="en-US" sz="2600" dirty="0"/>
              <a:t>TRIPS prescribes two levels of protection for geographical indications:</a:t>
            </a:r>
          </a:p>
          <a:p>
            <a:pPr eaLnBrk="1" hangingPunct="1">
              <a:spcAft>
                <a:spcPts val="1200"/>
              </a:spcAft>
            </a:pPr>
            <a:r>
              <a:rPr lang="en-US" altLang="en-US" sz="2600" b="1" dirty="0"/>
              <a:t>a general level of protection </a:t>
            </a:r>
            <a:r>
              <a:rPr lang="en-US" altLang="en-US" sz="2600" dirty="0"/>
              <a:t>which requires Members to provide the </a:t>
            </a:r>
            <a:r>
              <a:rPr lang="en-US" altLang="en-US" sz="2600" dirty="0">
                <a:solidFill>
                  <a:srgbClr val="C00000"/>
                </a:solidFill>
              </a:rPr>
              <a:t>legal means [sui generis or trademark protection] </a:t>
            </a:r>
            <a:r>
              <a:rPr lang="en-US" altLang="en-US" sz="2600" dirty="0"/>
              <a:t>for interested parties to prevent the use of GIs which mislead the public as to the true geographic origin of the good, or which constitute an act of unfair competition(Article 22); and </a:t>
            </a:r>
          </a:p>
          <a:p>
            <a:pPr eaLnBrk="1" hangingPunct="1">
              <a:spcAft>
                <a:spcPts val="1200"/>
              </a:spcAft>
            </a:pPr>
            <a:r>
              <a:rPr lang="en-US" altLang="en-US" sz="2600" b="1" dirty="0"/>
              <a:t>a higher level of protection for wines and spirits</a:t>
            </a:r>
            <a:r>
              <a:rPr lang="en-US" altLang="en-US" sz="2600" dirty="0"/>
              <a:t> which requires Members to provide the legal means for interested parties to prevent the use of GIs to identify wines and spirits that do not originate in  the place indicated, whether or not the indication is misleading or accompanied by expressions such as ‘kind’, ‘type’ or ‘imitation’ (Article </a:t>
            </a:r>
            <a:r>
              <a:rPr lang="en-US" altLang="en-US" sz="2200" dirty="0"/>
              <a:t>23)</a:t>
            </a:r>
          </a:p>
          <a:p>
            <a:pPr eaLnBrk="1" hangingPunct="1">
              <a:buFont typeface="Wingdings" panose="05000000000000000000" pitchFamily="2" charset="2"/>
              <a:buChar char="§"/>
            </a:pPr>
            <a:endParaRPr lang="en-US" altLang="en-US" sz="2200" dirty="0"/>
          </a:p>
        </p:txBody>
      </p:sp>
      <p:sp>
        <p:nvSpPr>
          <p:cNvPr id="58371" name="Rectangle 2">
            <a:extLst>
              <a:ext uri="{FF2B5EF4-FFF2-40B4-BE49-F238E27FC236}">
                <a16:creationId xmlns:a16="http://schemas.microsoft.com/office/drawing/2014/main" id="{1C68E95D-FBC5-4164-B0C0-4245057DF194}"/>
              </a:ext>
            </a:extLst>
          </p:cNvPr>
          <p:cNvSpPr>
            <a:spLocks noGrp="1"/>
          </p:cNvSpPr>
          <p:nvPr>
            <p:ph type="title"/>
          </p:nvPr>
        </p:nvSpPr>
        <p:spPr>
          <a:xfrm>
            <a:off x="2209800" y="228600"/>
            <a:ext cx="7772400" cy="1143000"/>
          </a:xfrm>
        </p:spPr>
        <p:txBody>
          <a:bodyPr/>
          <a:lstStyle/>
          <a:p>
            <a:pPr eaLnBrk="1" hangingPunct="1"/>
            <a:r>
              <a:rPr lang="en-US" altLang="en-US">
                <a:solidFill>
                  <a:srgbClr val="C00000"/>
                </a:solidFill>
                <a:ea typeface="ＭＳ Ｐゴシック" panose="020B0600070205080204" pitchFamily="34" charset="-128"/>
              </a:rPr>
              <a:t>TRIPS on GIs</a:t>
            </a:r>
            <a:endParaRPr lang="en-US" altLang="en-US" i="1">
              <a:solidFill>
                <a:srgbClr val="C00000"/>
              </a:solidFill>
              <a:ea typeface="ＭＳ Ｐゴシック" panose="020B0600070205080204" pitchFamily="34" charset="-128"/>
            </a:endParaRPr>
          </a:p>
        </p:txBody>
      </p:sp>
      <p:pic>
        <p:nvPicPr>
          <p:cNvPr id="58372" name="Picture 17">
            <a:extLst>
              <a:ext uri="{FF2B5EF4-FFF2-40B4-BE49-F238E27FC236}">
                <a16:creationId xmlns:a16="http://schemas.microsoft.com/office/drawing/2014/main" id="{3DA0E191-311A-468F-8148-334667EA2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5776913"/>
            <a:ext cx="952500"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6EFFA9DC-03C9-46DC-9E9D-7A54B20830FA}"/>
              </a:ext>
            </a:extLst>
          </p:cNvPr>
          <p:cNvSpPr>
            <a:spLocks noGrp="1" noChangeArrowheads="1"/>
          </p:cNvSpPr>
          <p:nvPr>
            <p:ph type="body" sz="half" idx="1"/>
          </p:nvPr>
        </p:nvSpPr>
        <p:spPr>
          <a:xfrm>
            <a:off x="359227" y="1525588"/>
            <a:ext cx="11344048" cy="5256212"/>
          </a:xfrm>
          <a:extLst>
            <a:ext uri="{91240B29-F687-4F45-9708-019B960494DF}">
              <a14:hiddenLine xmlns:a14="http://schemas.microsoft.com/office/drawing/2010/main" w="9525">
                <a:solidFill>
                  <a:schemeClr val="accent1"/>
                </a:solidFill>
                <a:miter lim="800000"/>
                <a:headEnd/>
                <a:tailEnd/>
              </a14:hiddenLine>
            </a:ext>
          </a:extLst>
        </p:spPr>
        <p:txBody>
          <a:bodyPr/>
          <a:lstStyle/>
          <a:p>
            <a:pPr eaLnBrk="1" hangingPunct="1">
              <a:spcBef>
                <a:spcPts val="350"/>
              </a:spcBef>
              <a:spcAft>
                <a:spcPts val="600"/>
              </a:spcAft>
            </a:pPr>
            <a:r>
              <a:rPr lang="en-GB" altLang="zh-TW" sz="2300" dirty="0">
                <a:ea typeface="PMingLiU" panose="02020500000000000000" pitchFamily="18" charset="-120"/>
              </a:rPr>
              <a:t>The protection under Article 23 is to be read in conjunction with the exceptions under Article 24</a:t>
            </a:r>
          </a:p>
          <a:p>
            <a:pPr lvl="2" eaLnBrk="1" hangingPunct="1">
              <a:spcBef>
                <a:spcPts val="350"/>
              </a:spcBef>
              <a:spcAft>
                <a:spcPts val="600"/>
              </a:spcAft>
            </a:pPr>
            <a:r>
              <a:rPr lang="en-GB" altLang="zh-TW" sz="2300" dirty="0">
                <a:ea typeface="PMingLiU" panose="02020500000000000000" pitchFamily="18" charset="-120"/>
              </a:rPr>
              <a:t>Generic terms (“customary”) (Article 24.6) </a:t>
            </a:r>
          </a:p>
          <a:p>
            <a:pPr lvl="2" eaLnBrk="1" hangingPunct="1">
              <a:spcBef>
                <a:spcPts val="350"/>
              </a:spcBef>
              <a:spcAft>
                <a:spcPts val="600"/>
              </a:spcAft>
            </a:pPr>
            <a:r>
              <a:rPr lang="en-US" altLang="zh-TW" sz="2300" dirty="0">
                <a:ea typeface="PMingLiU" panose="02020500000000000000" pitchFamily="18" charset="-120"/>
              </a:rPr>
              <a:t>Names of grape varieties (Article 24.6)</a:t>
            </a:r>
          </a:p>
          <a:p>
            <a:pPr lvl="2" eaLnBrk="1" hangingPunct="1">
              <a:spcBef>
                <a:spcPts val="350"/>
              </a:spcBef>
              <a:spcAft>
                <a:spcPts val="600"/>
              </a:spcAft>
            </a:pPr>
            <a:r>
              <a:rPr lang="en-GB" altLang="zh-TW" sz="2300" dirty="0">
                <a:ea typeface="PMingLiU" panose="02020500000000000000" pitchFamily="18" charset="-120"/>
              </a:rPr>
              <a:t>Prior trademark rights (Article 24.5)</a:t>
            </a:r>
          </a:p>
          <a:p>
            <a:pPr lvl="2" eaLnBrk="1" hangingPunct="1">
              <a:spcBef>
                <a:spcPts val="350"/>
              </a:spcBef>
              <a:spcAft>
                <a:spcPts val="600"/>
              </a:spcAft>
            </a:pPr>
            <a:r>
              <a:rPr lang="en-GB" altLang="zh-TW" sz="2300" dirty="0">
                <a:ea typeface="PMingLiU" panose="02020500000000000000" pitchFamily="18" charset="-120"/>
              </a:rPr>
              <a:t>Certain other prior uses (Article 24.4) (grand-father clause)</a:t>
            </a:r>
          </a:p>
          <a:p>
            <a:pPr lvl="2" eaLnBrk="1" hangingPunct="1">
              <a:spcBef>
                <a:spcPts val="350"/>
              </a:spcBef>
              <a:spcAft>
                <a:spcPts val="600"/>
              </a:spcAft>
            </a:pPr>
            <a:r>
              <a:rPr lang="en-GB" altLang="zh-TW" sz="2300" dirty="0">
                <a:ea typeface="PMingLiU" panose="02020500000000000000" pitchFamily="18" charset="-120"/>
              </a:rPr>
              <a:t>Use of personal names (Article 24.8)</a:t>
            </a:r>
          </a:p>
          <a:p>
            <a:pPr lvl="1" eaLnBrk="1" hangingPunct="1">
              <a:spcBef>
                <a:spcPts val="350"/>
              </a:spcBef>
              <a:spcAft>
                <a:spcPts val="600"/>
              </a:spcAft>
              <a:buFont typeface="Arial" panose="020B0604020202020204" pitchFamily="34" charset="0"/>
              <a:buChar char="•"/>
            </a:pPr>
            <a:r>
              <a:rPr lang="en-GB" altLang="zh-TW" sz="2300" dirty="0">
                <a:ea typeface="PMingLiU" panose="02020500000000000000" pitchFamily="18" charset="-120"/>
              </a:rPr>
              <a:t>No obligation to protect GIs which are not protected, ceased to be protected or fallen into disuse in their country of origin (Article 24.9)</a:t>
            </a:r>
          </a:p>
          <a:p>
            <a:pPr lvl="1" eaLnBrk="1" hangingPunct="1">
              <a:spcBef>
                <a:spcPts val="350"/>
              </a:spcBef>
              <a:buFont typeface="Arial" panose="020B0604020202020204" pitchFamily="34" charset="0"/>
              <a:buChar char="•"/>
            </a:pPr>
            <a:r>
              <a:rPr lang="en-GB" altLang="zh-TW" sz="2300" dirty="0">
                <a:ea typeface="PMingLiU" panose="02020500000000000000" pitchFamily="18" charset="-120"/>
              </a:rPr>
              <a:t>Exceptions cannot be used to refuse to negotiate or conclude bilateral agreements aimed at improving protection of GIs (Art. 24.1 built-in agenda)</a:t>
            </a:r>
          </a:p>
        </p:txBody>
      </p:sp>
      <p:pic>
        <p:nvPicPr>
          <p:cNvPr id="72707" name="Picture 4">
            <a:extLst>
              <a:ext uri="{FF2B5EF4-FFF2-40B4-BE49-F238E27FC236}">
                <a16:creationId xmlns:a16="http://schemas.microsoft.com/office/drawing/2014/main" id="{778E3ADA-3087-4214-8432-7E7E05F94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1666" y="183356"/>
            <a:ext cx="952500"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8" name="Rectangle 2">
            <a:extLst>
              <a:ext uri="{FF2B5EF4-FFF2-40B4-BE49-F238E27FC236}">
                <a16:creationId xmlns:a16="http://schemas.microsoft.com/office/drawing/2014/main" id="{408B0CEA-7540-42FB-B03D-97EB29F19370}"/>
              </a:ext>
            </a:extLst>
          </p:cNvPr>
          <p:cNvSpPr>
            <a:spLocks noGrp="1"/>
          </p:cNvSpPr>
          <p:nvPr>
            <p:ph type="title"/>
          </p:nvPr>
        </p:nvSpPr>
        <p:spPr>
          <a:xfrm>
            <a:off x="1562100" y="152400"/>
            <a:ext cx="8153400" cy="1143000"/>
          </a:xfrm>
        </p:spPr>
        <p:txBody>
          <a:bodyPr/>
          <a:lstStyle/>
          <a:p>
            <a:pPr eaLnBrk="1" hangingPunct="1"/>
            <a:r>
              <a:rPr lang="en-US" altLang="en-US" sz="4200">
                <a:solidFill>
                  <a:srgbClr val="C00000"/>
                </a:solidFill>
                <a:ea typeface="ＭＳ Ｐゴシック" panose="020B0600070205080204" pitchFamily="34" charset="-128"/>
              </a:rPr>
              <a:t>TRIPS: Exception to GIs Protection</a:t>
            </a:r>
            <a:endParaRPr lang="en-US" altLang="en-US" sz="4200" i="1">
              <a:solidFill>
                <a:srgbClr val="C00000"/>
              </a:solidFill>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B81BD70A-1F7C-4ACA-A55F-3A939431C833}"/>
              </a:ext>
            </a:extLst>
          </p:cNvPr>
          <p:cNvSpPr>
            <a:spLocks noGrp="1" noChangeArrowheads="1"/>
          </p:cNvSpPr>
          <p:nvPr>
            <p:ph type="body" sz="half" idx="1"/>
          </p:nvPr>
        </p:nvSpPr>
        <p:spPr>
          <a:xfrm>
            <a:off x="797152" y="1444172"/>
            <a:ext cx="11250612" cy="5181600"/>
          </a:xfrm>
          <a:extLst>
            <a:ext uri="{91240B29-F687-4F45-9708-019B960494DF}">
              <a14:hiddenLine xmlns:a14="http://schemas.microsoft.com/office/drawing/2010/main" w="9525">
                <a:solidFill>
                  <a:schemeClr val="accent1"/>
                </a:solidFill>
                <a:miter lim="800000"/>
                <a:headEnd/>
                <a:tailEnd/>
              </a14:hiddenLine>
            </a:ext>
          </a:extLst>
        </p:spPr>
        <p:txBody>
          <a:bodyPr/>
          <a:lstStyle/>
          <a:p>
            <a:pPr eaLnBrk="1" hangingPunct="1">
              <a:spcAft>
                <a:spcPts val="1200"/>
              </a:spcAft>
            </a:pPr>
            <a:r>
              <a:rPr lang="en-GB" altLang="zh-TW" sz="2400" u="sng" dirty="0">
                <a:ea typeface="PMingLiU" panose="02020500000000000000" pitchFamily="18" charset="-120"/>
              </a:rPr>
              <a:t>Art. 22.4 (for all GIs)</a:t>
            </a:r>
            <a:r>
              <a:rPr lang="en-GB" altLang="zh-TW" sz="2400" dirty="0">
                <a:ea typeface="PMingLiU" panose="02020500000000000000" pitchFamily="18" charset="-120"/>
              </a:rPr>
              <a:t>   </a:t>
            </a:r>
          </a:p>
          <a:p>
            <a:pPr lvl="1" eaLnBrk="1" hangingPunct="1">
              <a:spcAft>
                <a:spcPts val="1200"/>
              </a:spcAft>
              <a:buFont typeface="Arial" panose="020B0604020202020204" pitchFamily="34" charset="0"/>
              <a:buChar char="•"/>
            </a:pPr>
            <a:r>
              <a:rPr lang="en-GB" altLang="zh-TW" dirty="0">
                <a:ea typeface="PMingLiU" panose="02020500000000000000" pitchFamily="18" charset="-120"/>
              </a:rPr>
              <a:t>protection against use which, though literally true, falsely represents to the public that the goods originated in another country </a:t>
            </a:r>
          </a:p>
          <a:p>
            <a:pPr eaLnBrk="1" hangingPunct="1">
              <a:spcAft>
                <a:spcPts val="1200"/>
              </a:spcAft>
            </a:pPr>
            <a:r>
              <a:rPr lang="en-GB" altLang="zh-TW" sz="2400" u="sng" dirty="0">
                <a:ea typeface="PMingLiU" panose="02020500000000000000" pitchFamily="18" charset="-120"/>
              </a:rPr>
              <a:t>Art. 23.3 (homonymous of GIs for wines)</a:t>
            </a:r>
            <a:r>
              <a:rPr lang="en-GB" altLang="zh-TW" sz="2400" dirty="0">
                <a:ea typeface="PMingLiU" panose="02020500000000000000" pitchFamily="18" charset="-120"/>
              </a:rPr>
              <a:t>: no misleading test;  subject to Article 22.4, coexistence subject to:</a:t>
            </a:r>
          </a:p>
          <a:p>
            <a:pPr lvl="1" eaLnBrk="1" hangingPunct="1">
              <a:spcAft>
                <a:spcPts val="1200"/>
              </a:spcAft>
              <a:buFont typeface="Arial" panose="020B0604020202020204" pitchFamily="34" charset="0"/>
              <a:buChar char="•"/>
            </a:pPr>
            <a:r>
              <a:rPr lang="en-GB" altLang="zh-TW" dirty="0">
                <a:ea typeface="PMingLiU" panose="02020500000000000000" pitchFamily="18" charset="-120"/>
              </a:rPr>
              <a:t>practical conditions under which the indication will be differentiated</a:t>
            </a:r>
          </a:p>
          <a:p>
            <a:pPr lvl="1" eaLnBrk="1" hangingPunct="1">
              <a:spcAft>
                <a:spcPts val="1200"/>
              </a:spcAft>
              <a:buFont typeface="Arial" panose="020B0604020202020204" pitchFamily="34" charset="0"/>
              <a:buChar char="•"/>
            </a:pPr>
            <a:r>
              <a:rPr lang="en-GB" altLang="zh-TW" dirty="0">
                <a:ea typeface="PMingLiU" panose="02020500000000000000" pitchFamily="18" charset="-120"/>
              </a:rPr>
              <a:t>taking into account the need to ensure equitable treatment of the producers concerned and that consumers are not misled</a:t>
            </a:r>
          </a:p>
        </p:txBody>
      </p:sp>
      <p:pic>
        <p:nvPicPr>
          <p:cNvPr id="74755" name="Picture 4">
            <a:extLst>
              <a:ext uri="{FF2B5EF4-FFF2-40B4-BE49-F238E27FC236}">
                <a16:creationId xmlns:a16="http://schemas.microsoft.com/office/drawing/2014/main" id="{704A186A-7581-4D64-8AD2-2CE3CC0F8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02" y="5544685"/>
            <a:ext cx="952500"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6" name="Rectangle 2">
            <a:extLst>
              <a:ext uri="{FF2B5EF4-FFF2-40B4-BE49-F238E27FC236}">
                <a16:creationId xmlns:a16="http://schemas.microsoft.com/office/drawing/2014/main" id="{4355A50A-F310-4D61-A246-FE5D10334639}"/>
              </a:ext>
            </a:extLst>
          </p:cNvPr>
          <p:cNvSpPr>
            <a:spLocks noGrp="1"/>
          </p:cNvSpPr>
          <p:nvPr>
            <p:ph type="title"/>
          </p:nvPr>
        </p:nvSpPr>
        <p:spPr>
          <a:xfrm>
            <a:off x="2068285" y="108857"/>
            <a:ext cx="7772400" cy="1143000"/>
          </a:xfrm>
        </p:spPr>
        <p:txBody>
          <a:bodyPr/>
          <a:lstStyle/>
          <a:p>
            <a:pPr eaLnBrk="1" hangingPunct="1"/>
            <a:r>
              <a:rPr lang="en-US" altLang="en-US" sz="4200" dirty="0">
                <a:solidFill>
                  <a:srgbClr val="C00000"/>
                </a:solidFill>
                <a:ea typeface="ＭＳ Ｐゴシック" panose="020B0600070205080204" pitchFamily="34" charset="-128"/>
              </a:rPr>
              <a:t>TRIPS: Homonymous  GIs</a:t>
            </a:r>
            <a:endParaRPr lang="en-US" altLang="en-US" sz="4200" i="1" dirty="0">
              <a:solidFill>
                <a:srgbClr val="C00000"/>
              </a:solidFill>
              <a:ea typeface="ＭＳ Ｐゴシック"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2">
            <a:extLst>
              <a:ext uri="{FF2B5EF4-FFF2-40B4-BE49-F238E27FC236}">
                <a16:creationId xmlns:a16="http://schemas.microsoft.com/office/drawing/2014/main" id="{EE3D4FA7-FEF9-4D11-920E-02B31285401A}"/>
              </a:ext>
            </a:extLst>
          </p:cNvPr>
          <p:cNvSpPr>
            <a:spLocks noChangeArrowheads="1"/>
          </p:cNvSpPr>
          <p:nvPr/>
        </p:nvSpPr>
        <p:spPr bwMode="auto">
          <a:xfrm>
            <a:off x="8458200" y="5867401"/>
            <a:ext cx="20574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fontAlgn="base">
              <a:spcBef>
                <a:spcPct val="50000"/>
              </a:spcBef>
              <a:spcAft>
                <a:spcPct val="0"/>
              </a:spcAft>
              <a:buNone/>
            </a:pPr>
            <a:endParaRPr lang="en-US" altLang="en-US" sz="240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20837" name="Rectangle 3">
            <a:extLst>
              <a:ext uri="{FF2B5EF4-FFF2-40B4-BE49-F238E27FC236}">
                <a16:creationId xmlns:a16="http://schemas.microsoft.com/office/drawing/2014/main" id="{2B5ECCDB-19D7-4073-A5AC-996A20FEC16D}"/>
              </a:ext>
            </a:extLst>
          </p:cNvPr>
          <p:cNvSpPr>
            <a:spLocks noChangeArrowheads="1"/>
          </p:cNvSpPr>
          <p:nvPr/>
        </p:nvSpPr>
        <p:spPr bwMode="auto">
          <a:xfrm>
            <a:off x="5181600" y="6400800"/>
            <a:ext cx="2057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fontAlgn="base">
              <a:spcBef>
                <a:spcPct val="50000"/>
              </a:spcBef>
              <a:spcAft>
                <a:spcPct val="0"/>
              </a:spcAft>
              <a:buNone/>
            </a:pPr>
            <a:endParaRPr lang="en-US" altLang="en-US" sz="240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Content Placeholder 2">
            <a:extLst>
              <a:ext uri="{FF2B5EF4-FFF2-40B4-BE49-F238E27FC236}">
                <a16:creationId xmlns:a16="http://schemas.microsoft.com/office/drawing/2014/main" id="{98138A43-6D69-4513-AE85-23D35EB2E1F0}"/>
              </a:ext>
            </a:extLst>
          </p:cNvPr>
          <p:cNvSpPr txBox="1">
            <a:spLocks/>
          </p:cNvSpPr>
          <p:nvPr/>
        </p:nvSpPr>
        <p:spPr bwMode="auto">
          <a:xfrm>
            <a:off x="903514" y="1240972"/>
            <a:ext cx="10613571" cy="5867400"/>
          </a:xfrm>
          <a:prstGeom prst="rect">
            <a:avLst/>
          </a:prstGeom>
          <a:noFill/>
          <a:ln>
            <a:noFill/>
          </a:ln>
          <a:effectLst/>
        </p:spPr>
        <p:txBody>
          <a:bodyPr/>
          <a:lstStyle>
            <a:lvl1pPr marL="342900" indent="-342900" algn="l" rtl="0" eaLnBrk="1" fontAlgn="base" hangingPunct="1">
              <a:spcBef>
                <a:spcPct val="20000"/>
              </a:spcBef>
              <a:spcAft>
                <a:spcPct val="0"/>
              </a:spcAft>
              <a:buBlip>
                <a:blip r:embed="rId2"/>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2"/>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2"/>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2"/>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2"/>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2"/>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2"/>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2"/>
              </a:buBlip>
              <a:defRPr sz="2400">
                <a:solidFill>
                  <a:schemeClr val="tx1"/>
                </a:solidFill>
                <a:latin typeface="+mn-lt"/>
                <a:cs typeface="+mn-cs"/>
              </a:defRPr>
            </a:lvl9pPr>
          </a:lstStyle>
          <a:p>
            <a:pPr>
              <a:spcBef>
                <a:spcPts val="0"/>
              </a:spcBef>
              <a:spcAft>
                <a:spcPts val="1200"/>
              </a:spcAft>
              <a:buFont typeface="Arial" panose="020B0604020202020204" pitchFamily="34" charset="0"/>
              <a:buChar char="•"/>
              <a:defRPr/>
            </a:pPr>
            <a:r>
              <a:rPr lang="en-US" sz="2800" kern="0" dirty="0">
                <a:solidFill>
                  <a:prstClr val="black"/>
                </a:solidFill>
                <a:latin typeface="Times New Roman"/>
              </a:rPr>
              <a:t>Inclusion of </a:t>
            </a:r>
            <a:r>
              <a:rPr lang="en-US" sz="2800" kern="0" dirty="0">
                <a:solidFill>
                  <a:srgbClr val="C00000"/>
                </a:solidFill>
                <a:latin typeface="Times New Roman"/>
              </a:rPr>
              <a:t>safeguards</a:t>
            </a:r>
            <a:r>
              <a:rPr lang="en-US" sz="2800" kern="0" dirty="0">
                <a:solidFill>
                  <a:prstClr val="black"/>
                </a:solidFill>
                <a:latin typeface="Times New Roman"/>
              </a:rPr>
              <a:t> to:</a:t>
            </a:r>
          </a:p>
          <a:p>
            <a:pPr marL="914400" lvl="2" indent="-452438">
              <a:spcBef>
                <a:spcPts val="0"/>
              </a:spcBef>
              <a:spcAft>
                <a:spcPts val="1200"/>
              </a:spcAft>
              <a:buClr>
                <a:srgbClr val="0070C0"/>
              </a:buClr>
              <a:buSzPct val="125000"/>
              <a:buFont typeface="Arial" panose="020B0604020202020204" pitchFamily="34" charset="0"/>
              <a:buChar char="•"/>
              <a:defRPr/>
            </a:pPr>
            <a:r>
              <a:rPr lang="en-US" kern="0" dirty="0">
                <a:solidFill>
                  <a:srgbClr val="0070C0"/>
                </a:solidFill>
                <a:latin typeface="Times New Roman"/>
                <a:ea typeface="ＭＳ Ｐゴシック" panose="020B0600070205080204" pitchFamily="34" charset="-128"/>
              </a:rPr>
              <a:t>prior trademarks rights</a:t>
            </a:r>
            <a:r>
              <a:rPr lang="en-US" i="1" kern="0" dirty="0">
                <a:solidFill>
                  <a:srgbClr val="0070C0"/>
                </a:solidFill>
                <a:latin typeface="Times New Roman"/>
                <a:ea typeface="ＭＳ Ｐゴシック" panose="020B0600070205080204" pitchFamily="34" charset="-128"/>
              </a:rPr>
              <a:t> </a:t>
            </a:r>
            <a:r>
              <a:rPr lang="en-US" i="1" kern="0" dirty="0">
                <a:solidFill>
                  <a:prstClr val="black"/>
                </a:solidFill>
                <a:latin typeface="Times New Roman"/>
                <a:ea typeface="ＭＳ Ｐゴシック" panose="020B0600070205080204" pitchFamily="34" charset="-128"/>
              </a:rPr>
              <a:t>(Art. 13.1)</a:t>
            </a:r>
          </a:p>
          <a:p>
            <a:pPr marL="914400" lvl="2" indent="-452438">
              <a:spcBef>
                <a:spcPts val="0"/>
              </a:spcBef>
              <a:spcAft>
                <a:spcPts val="1200"/>
              </a:spcAft>
              <a:buClr>
                <a:srgbClr val="0070C0"/>
              </a:buClr>
              <a:buSzPct val="125000"/>
              <a:buFont typeface="Arial" panose="020B0604020202020204" pitchFamily="34" charset="0"/>
              <a:buChar char="•"/>
              <a:defRPr/>
            </a:pPr>
            <a:r>
              <a:rPr lang="en-US" kern="0" dirty="0">
                <a:solidFill>
                  <a:srgbClr val="0070C0"/>
                </a:solidFill>
                <a:latin typeface="Times New Roman"/>
                <a:ea typeface="ＭＳ Ｐゴシック" panose="020B0600070205080204" pitchFamily="34" charset="-128"/>
              </a:rPr>
              <a:t>personal names used in business </a:t>
            </a:r>
            <a:r>
              <a:rPr lang="en-US" i="1" kern="0" dirty="0">
                <a:solidFill>
                  <a:prstClr val="black"/>
                </a:solidFill>
                <a:latin typeface="Times New Roman"/>
                <a:ea typeface="ＭＳ Ｐゴシック" panose="020B0600070205080204" pitchFamily="34" charset="-128"/>
              </a:rPr>
              <a:t>(Art.13.2)</a:t>
            </a:r>
          </a:p>
          <a:p>
            <a:pPr marL="914400" lvl="2" indent="-452438">
              <a:spcBef>
                <a:spcPts val="0"/>
              </a:spcBef>
              <a:spcAft>
                <a:spcPts val="1200"/>
              </a:spcAft>
              <a:buClr>
                <a:srgbClr val="0070C0"/>
              </a:buClr>
              <a:buSzPct val="125000"/>
              <a:buFont typeface="Arial" panose="020B0604020202020204" pitchFamily="34" charset="0"/>
              <a:buChar char="•"/>
              <a:defRPr/>
            </a:pPr>
            <a:r>
              <a:rPr lang="en-US" kern="0" dirty="0">
                <a:solidFill>
                  <a:srgbClr val="0070C0"/>
                </a:solidFill>
                <a:latin typeface="Times New Roman"/>
                <a:ea typeface="ＭＳ Ｐゴシック" panose="020B0600070205080204" pitchFamily="34" charset="-128"/>
              </a:rPr>
              <a:t>plant variety </a:t>
            </a:r>
            <a:r>
              <a:rPr lang="en-US" kern="0" dirty="0">
                <a:solidFill>
                  <a:prstClr val="black"/>
                </a:solidFill>
                <a:latin typeface="Times New Roman"/>
                <a:ea typeface="ＭＳ Ｐゴシック" panose="020B0600070205080204" pitchFamily="34" charset="-128"/>
              </a:rPr>
              <a:t>or </a:t>
            </a:r>
            <a:r>
              <a:rPr lang="en-US" kern="0" dirty="0">
                <a:solidFill>
                  <a:srgbClr val="0070C0"/>
                </a:solidFill>
                <a:latin typeface="Times New Roman"/>
                <a:ea typeface="ＭＳ Ｐゴシック" panose="020B0600070205080204" pitchFamily="34" charset="-128"/>
              </a:rPr>
              <a:t>animal breed </a:t>
            </a:r>
            <a:r>
              <a:rPr lang="en-US" kern="0" dirty="0">
                <a:solidFill>
                  <a:prstClr val="black"/>
                </a:solidFill>
                <a:latin typeface="Times New Roman"/>
                <a:ea typeface="ＭＳ Ｐゴシック" panose="020B0600070205080204" pitchFamily="34" charset="-128"/>
              </a:rPr>
              <a:t>denominations </a:t>
            </a:r>
            <a:br>
              <a:rPr lang="en-US" kern="0" dirty="0">
                <a:solidFill>
                  <a:prstClr val="black"/>
                </a:solidFill>
                <a:latin typeface="Times New Roman"/>
                <a:ea typeface="ＭＳ Ｐゴシック" panose="020B0600070205080204" pitchFamily="34" charset="-128"/>
              </a:rPr>
            </a:br>
            <a:r>
              <a:rPr lang="en-US" i="1" kern="0" dirty="0">
                <a:solidFill>
                  <a:prstClr val="black"/>
                </a:solidFill>
                <a:latin typeface="Times New Roman"/>
                <a:ea typeface="ＭＳ Ｐゴシック" panose="020B0600070205080204" pitchFamily="34" charset="-128"/>
              </a:rPr>
              <a:t>(Art 13.3)</a:t>
            </a:r>
            <a:endParaRPr lang="en-US" kern="0" dirty="0">
              <a:solidFill>
                <a:prstClr val="black"/>
              </a:solidFill>
              <a:latin typeface="Times New Roman"/>
              <a:ea typeface="ＭＳ Ｐゴシック" panose="020B0600070205080204" pitchFamily="34" charset="-128"/>
            </a:endParaRPr>
          </a:p>
          <a:p>
            <a:pPr marL="914400" lvl="2" indent="-452438">
              <a:spcBef>
                <a:spcPts val="0"/>
              </a:spcBef>
              <a:spcAft>
                <a:spcPts val="600"/>
              </a:spcAft>
              <a:buClr>
                <a:srgbClr val="0070C0"/>
              </a:buClr>
              <a:buSzPct val="125000"/>
              <a:buFont typeface="Arial" panose="020B0604020202020204" pitchFamily="34" charset="0"/>
              <a:buChar char="•"/>
              <a:defRPr/>
            </a:pPr>
            <a:r>
              <a:rPr lang="en-US" kern="0" dirty="0">
                <a:solidFill>
                  <a:srgbClr val="0070C0"/>
                </a:solidFill>
                <a:latin typeface="Times New Roman"/>
                <a:ea typeface="ＭＳ Ｐゴシック" panose="020B0600070205080204" pitchFamily="34" charset="-128"/>
              </a:rPr>
              <a:t>generic terms  </a:t>
            </a:r>
            <a:r>
              <a:rPr lang="en-US" i="1" kern="0" dirty="0">
                <a:solidFill>
                  <a:prstClr val="black"/>
                </a:solidFill>
                <a:latin typeface="Times New Roman"/>
                <a:ea typeface="ＭＳ Ｐゴシック" panose="020B0600070205080204" pitchFamily="34" charset="-128"/>
              </a:rPr>
              <a:t>(agreed statements, Rule 5.5)</a:t>
            </a:r>
          </a:p>
          <a:p>
            <a:pPr marL="1371600" lvl="3" indent="-452438">
              <a:spcBef>
                <a:spcPts val="0"/>
              </a:spcBef>
              <a:spcAft>
                <a:spcPts val="600"/>
              </a:spcAft>
              <a:buClr>
                <a:srgbClr val="0070C0"/>
              </a:buClr>
              <a:buSzPct val="125000"/>
              <a:buFont typeface="Arial" panose="020B0604020202020204" pitchFamily="34" charset="0"/>
              <a:buChar char="•"/>
              <a:defRPr/>
            </a:pPr>
            <a:r>
              <a:rPr lang="en-US" sz="2000" i="1" kern="0" dirty="0">
                <a:solidFill>
                  <a:prstClr val="black"/>
                </a:solidFill>
                <a:latin typeface="Times New Roman"/>
                <a:ea typeface="ＭＳ Ｐゴシック" panose="020B0600070205080204" pitchFamily="34" charset="-128"/>
              </a:rPr>
              <a:t>Prior use as a generic in a Contracting Party is a possible ground for refusal</a:t>
            </a:r>
          </a:p>
          <a:p>
            <a:pPr marL="1371600" lvl="3" indent="-452438">
              <a:spcBef>
                <a:spcPts val="0"/>
              </a:spcBef>
              <a:spcAft>
                <a:spcPts val="1200"/>
              </a:spcAft>
              <a:buClr>
                <a:srgbClr val="0070C0"/>
              </a:buClr>
              <a:buSzPct val="125000"/>
              <a:buFont typeface="Arial" panose="020B0604020202020204" pitchFamily="34" charset="0"/>
              <a:buChar char="•"/>
              <a:defRPr/>
            </a:pPr>
            <a:r>
              <a:rPr lang="en-US" sz="2000" i="1" kern="0" dirty="0">
                <a:solidFill>
                  <a:prstClr val="black"/>
                </a:solidFill>
                <a:latin typeface="Times New Roman"/>
                <a:ea typeface="ＭＳ Ｐゴシック" panose="020B0600070205080204" pitchFamily="34" charset="-128"/>
              </a:rPr>
              <a:t>If the GI/AO contains a term that is considered generic in the Contracting Party of Origin, other Members are not obliged to protect such term </a:t>
            </a:r>
          </a:p>
          <a:p>
            <a:pPr>
              <a:spcBef>
                <a:spcPts val="0"/>
              </a:spcBef>
              <a:spcAft>
                <a:spcPts val="0"/>
              </a:spcAft>
              <a:buFont typeface="Arial" panose="020B0604020202020204" pitchFamily="34" charset="0"/>
              <a:buChar char="•"/>
              <a:defRPr/>
            </a:pPr>
            <a:r>
              <a:rPr lang="en-US" sz="2800" kern="0" dirty="0">
                <a:solidFill>
                  <a:prstClr val="black"/>
                </a:solidFill>
                <a:latin typeface="Times New Roman"/>
              </a:rPr>
              <a:t>Opportunity for </a:t>
            </a:r>
            <a:r>
              <a:rPr lang="en-US" sz="2800" kern="0" dirty="0">
                <a:solidFill>
                  <a:srgbClr val="C00000"/>
                </a:solidFill>
                <a:latin typeface="Times New Roman"/>
              </a:rPr>
              <a:t>interested Parties to request the refusal of protection   </a:t>
            </a:r>
            <a:r>
              <a:rPr lang="en-US" sz="2800" i="1" kern="0" dirty="0">
                <a:solidFill>
                  <a:prstClr val="black"/>
                </a:solidFill>
                <a:latin typeface="Times New Roman"/>
              </a:rPr>
              <a:t>(Art.15)</a:t>
            </a:r>
          </a:p>
        </p:txBody>
      </p:sp>
      <p:pic>
        <p:nvPicPr>
          <p:cNvPr id="2" name="Picture 2" descr="http://www.wipo.int/export/sites/www/wipo_magazine/images/2010_02_art3_logo.gif">
            <a:extLst>
              <a:ext uri="{FF2B5EF4-FFF2-40B4-BE49-F238E27FC236}">
                <a16:creationId xmlns:a16="http://schemas.microsoft.com/office/drawing/2014/main" id="{A81F9111-803C-48F8-8685-576BB64EA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6100" y="258309"/>
            <a:ext cx="13716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F952E464-0C9A-4600-B504-ADEFF2B16F60}"/>
              </a:ext>
            </a:extLst>
          </p:cNvPr>
          <p:cNvSpPr>
            <a:spLocks noGrp="1"/>
          </p:cNvSpPr>
          <p:nvPr>
            <p:ph type="title"/>
          </p:nvPr>
        </p:nvSpPr>
        <p:spPr>
          <a:xfrm>
            <a:off x="1562100" y="161812"/>
            <a:ext cx="9144000" cy="914400"/>
          </a:xfrm>
        </p:spPr>
        <p:txBody>
          <a:bodyPr/>
          <a:lstStyle/>
          <a:p>
            <a:r>
              <a:rPr lang="en-US" altLang="en-US" dirty="0">
                <a:solidFill>
                  <a:srgbClr val="C00000"/>
                </a:solidFill>
              </a:rPr>
              <a:t>The Geneva Act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368" y="79288"/>
            <a:ext cx="11353800" cy="1140953"/>
          </a:xfrm>
          <a:prstGeom prst="rect">
            <a:avLst/>
          </a:prstGeom>
        </p:spPr>
        <p:txBody>
          <a:bodyPr vert="horz" wrap="square" lIns="0" tIns="154559" rIns="0" bIns="0" rtlCol="0">
            <a:spAutoFit/>
          </a:bodyPr>
          <a:lstStyle/>
          <a:p>
            <a:pPr marL="2939415" marR="5080" indent="-2221230">
              <a:lnSpc>
                <a:spcPct val="100000"/>
              </a:lnSpc>
            </a:pPr>
            <a:r>
              <a:rPr lang="en-SG" sz="3200" spc="-5" dirty="0">
                <a:solidFill>
                  <a:srgbClr val="C00000"/>
                </a:solidFill>
              </a:rPr>
              <a:t>Not only Alternative, but also c</a:t>
            </a:r>
            <a:r>
              <a:rPr sz="3200" spc="-5" dirty="0" err="1">
                <a:solidFill>
                  <a:srgbClr val="C00000"/>
                </a:solidFill>
              </a:rPr>
              <a:t>omplementary</a:t>
            </a:r>
            <a:r>
              <a:rPr sz="3200" spc="-5" dirty="0">
                <a:solidFill>
                  <a:srgbClr val="C00000"/>
                </a:solidFill>
              </a:rPr>
              <a:t> </a:t>
            </a:r>
            <a:r>
              <a:rPr sz="3200" dirty="0">
                <a:solidFill>
                  <a:srgbClr val="C00000"/>
                </a:solidFill>
              </a:rPr>
              <a:t>use of GI with</a:t>
            </a:r>
            <a:r>
              <a:rPr lang="en-US" sz="3200" dirty="0">
                <a:solidFill>
                  <a:srgbClr val="C00000"/>
                </a:solidFill>
              </a:rPr>
              <a:t> </a:t>
            </a:r>
            <a:r>
              <a:rPr sz="3200" spc="-5" dirty="0">
                <a:solidFill>
                  <a:srgbClr val="C00000"/>
                </a:solidFill>
              </a:rPr>
              <a:t>trademarks</a:t>
            </a:r>
            <a:r>
              <a:rPr lang="en-US" sz="3200" spc="-5" dirty="0">
                <a:solidFill>
                  <a:srgbClr val="C00000"/>
                </a:solidFill>
              </a:rPr>
              <a:t> (collective and individual marks)</a:t>
            </a:r>
            <a:endParaRPr sz="3200" dirty="0">
              <a:solidFill>
                <a:srgbClr val="C00000"/>
              </a:solidFill>
            </a:endParaRPr>
          </a:p>
        </p:txBody>
      </p:sp>
      <p:sp>
        <p:nvSpPr>
          <p:cNvPr id="3" name="object 3"/>
          <p:cNvSpPr/>
          <p:nvPr/>
        </p:nvSpPr>
        <p:spPr>
          <a:xfrm>
            <a:off x="9390888" y="1346644"/>
            <a:ext cx="1164336" cy="140817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401556" y="3006851"/>
            <a:ext cx="1194816" cy="13365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401556" y="4482923"/>
            <a:ext cx="1190244" cy="119634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082028" y="2936748"/>
            <a:ext cx="2037587" cy="136245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798564" y="4835652"/>
            <a:ext cx="1478279" cy="876300"/>
          </a:xfrm>
          <a:prstGeom prst="rect">
            <a:avLst/>
          </a:prstGeom>
          <a:blipFill>
            <a:blip r:embed="rId6" cstate="print"/>
            <a:stretch>
              <a:fillRect/>
            </a:stretch>
          </a:blipFill>
        </p:spPr>
        <p:txBody>
          <a:bodyPr wrap="square" lIns="0" tIns="0" rIns="0" bIns="0" rtlCol="0"/>
          <a:lstStyle/>
          <a:p>
            <a:endParaRPr/>
          </a:p>
        </p:txBody>
      </p:sp>
      <p:sp>
        <p:nvSpPr>
          <p:cNvPr id="8" name="object 8"/>
          <p:cNvSpPr txBox="1"/>
          <p:nvPr/>
        </p:nvSpPr>
        <p:spPr>
          <a:xfrm>
            <a:off x="2094102" y="5717794"/>
            <a:ext cx="1602740" cy="344170"/>
          </a:xfrm>
          <a:prstGeom prst="rect">
            <a:avLst/>
          </a:prstGeom>
        </p:spPr>
        <p:txBody>
          <a:bodyPr vert="horz" wrap="square" lIns="0" tIns="0" rIns="0" bIns="0" rtlCol="0">
            <a:spAutoFit/>
          </a:bodyPr>
          <a:lstStyle/>
          <a:p>
            <a:pPr marL="12700">
              <a:lnSpc>
                <a:spcPct val="100000"/>
              </a:lnSpc>
            </a:pPr>
            <a:r>
              <a:rPr sz="2150" b="1" spc="-5" dirty="0">
                <a:solidFill>
                  <a:srgbClr val="CC0000"/>
                </a:solidFill>
                <a:latin typeface="Arial"/>
                <a:cs typeface="Arial"/>
              </a:rPr>
              <a:t>French</a:t>
            </a:r>
            <a:r>
              <a:rPr sz="2150" b="1" spc="-75" dirty="0">
                <a:solidFill>
                  <a:srgbClr val="CC0000"/>
                </a:solidFill>
                <a:latin typeface="Arial"/>
                <a:cs typeface="Arial"/>
              </a:rPr>
              <a:t> </a:t>
            </a:r>
            <a:r>
              <a:rPr sz="2150" b="1" spc="-5" dirty="0">
                <a:solidFill>
                  <a:srgbClr val="CC0000"/>
                </a:solidFill>
                <a:latin typeface="Arial"/>
                <a:cs typeface="Arial"/>
              </a:rPr>
              <a:t>PDO</a:t>
            </a:r>
            <a:endParaRPr sz="2150">
              <a:latin typeface="Arial"/>
              <a:cs typeface="Arial"/>
            </a:endParaRPr>
          </a:p>
        </p:txBody>
      </p:sp>
      <p:sp>
        <p:nvSpPr>
          <p:cNvPr id="9" name="object 9"/>
          <p:cNvSpPr txBox="1"/>
          <p:nvPr/>
        </p:nvSpPr>
        <p:spPr>
          <a:xfrm>
            <a:off x="4441372" y="6215711"/>
            <a:ext cx="6694714" cy="330860"/>
          </a:xfrm>
          <a:prstGeom prst="rect">
            <a:avLst/>
          </a:prstGeom>
        </p:spPr>
        <p:txBody>
          <a:bodyPr vert="horz" wrap="square" lIns="0" tIns="0" rIns="0" bIns="0" rtlCol="0">
            <a:spAutoFit/>
          </a:bodyPr>
          <a:lstStyle/>
          <a:p>
            <a:pPr marL="12700">
              <a:lnSpc>
                <a:spcPct val="100000"/>
              </a:lnSpc>
            </a:pPr>
            <a:r>
              <a:rPr sz="2150" b="1" dirty="0">
                <a:solidFill>
                  <a:srgbClr val="CC0000"/>
                </a:solidFill>
                <a:latin typeface="Arial"/>
                <a:cs typeface="Arial"/>
              </a:rPr>
              <a:t>Different </a:t>
            </a:r>
            <a:r>
              <a:rPr sz="2150" b="1" spc="-15" dirty="0">
                <a:solidFill>
                  <a:srgbClr val="CC0000"/>
                </a:solidFill>
                <a:latin typeface="Arial"/>
                <a:cs typeface="Arial"/>
              </a:rPr>
              <a:t>Trademarks</a:t>
            </a:r>
            <a:r>
              <a:rPr sz="2150" b="1" spc="-65" dirty="0">
                <a:solidFill>
                  <a:srgbClr val="CC0000"/>
                </a:solidFill>
                <a:latin typeface="Arial"/>
                <a:cs typeface="Arial"/>
              </a:rPr>
              <a:t> </a:t>
            </a:r>
            <a:r>
              <a:rPr sz="2150" b="1" spc="-5" dirty="0">
                <a:solidFill>
                  <a:srgbClr val="CC0000"/>
                </a:solidFill>
                <a:latin typeface="Arial"/>
                <a:cs typeface="Arial"/>
              </a:rPr>
              <a:t>used</a:t>
            </a:r>
            <a:r>
              <a:rPr lang="en-SG" sz="2150" b="1" spc="-5" dirty="0">
                <a:solidFill>
                  <a:srgbClr val="CC0000"/>
                </a:solidFill>
                <a:latin typeface="Arial"/>
                <a:cs typeface="Arial"/>
              </a:rPr>
              <a:t> </a:t>
            </a:r>
            <a:r>
              <a:rPr sz="2150" b="1" dirty="0">
                <a:solidFill>
                  <a:srgbClr val="CC0000"/>
                </a:solidFill>
                <a:latin typeface="Arial"/>
                <a:cs typeface="Arial"/>
              </a:rPr>
              <a:t>by different</a:t>
            </a:r>
            <a:r>
              <a:rPr sz="2150" b="1" spc="-90" dirty="0">
                <a:solidFill>
                  <a:srgbClr val="CC0000"/>
                </a:solidFill>
                <a:latin typeface="Arial"/>
                <a:cs typeface="Arial"/>
              </a:rPr>
              <a:t> </a:t>
            </a:r>
            <a:r>
              <a:rPr sz="2150" b="1" spc="-5" dirty="0">
                <a:solidFill>
                  <a:srgbClr val="CC0000"/>
                </a:solidFill>
                <a:latin typeface="Arial"/>
                <a:cs typeface="Arial"/>
              </a:rPr>
              <a:t>producers</a:t>
            </a:r>
            <a:endParaRPr sz="2150" dirty="0">
              <a:latin typeface="Arial"/>
              <a:cs typeface="Arial"/>
            </a:endParaRPr>
          </a:p>
        </p:txBody>
      </p:sp>
      <p:sp>
        <p:nvSpPr>
          <p:cNvPr id="10" name="object 10"/>
          <p:cNvSpPr/>
          <p:nvPr/>
        </p:nvSpPr>
        <p:spPr>
          <a:xfrm>
            <a:off x="3097059" y="1868964"/>
            <a:ext cx="3713696" cy="1968698"/>
          </a:xfrm>
          <a:custGeom>
            <a:avLst/>
            <a:gdLst/>
            <a:ahLst/>
            <a:cxnLst/>
            <a:rect l="l" t="t" r="r" b="b"/>
            <a:pathLst>
              <a:path w="2673984" h="1492885">
                <a:moveTo>
                  <a:pt x="2673604" y="0"/>
                </a:moveTo>
                <a:lnTo>
                  <a:pt x="2447543" y="24002"/>
                </a:lnTo>
                <a:lnTo>
                  <a:pt x="2468626" y="62484"/>
                </a:lnTo>
                <a:lnTo>
                  <a:pt x="0" y="1416050"/>
                </a:lnTo>
                <a:lnTo>
                  <a:pt x="42163" y="1492884"/>
                </a:lnTo>
                <a:lnTo>
                  <a:pt x="2510663" y="139318"/>
                </a:lnTo>
                <a:lnTo>
                  <a:pt x="2562367" y="139318"/>
                </a:lnTo>
                <a:lnTo>
                  <a:pt x="2673604" y="0"/>
                </a:lnTo>
                <a:close/>
              </a:path>
              <a:path w="2673984" h="1492885">
                <a:moveTo>
                  <a:pt x="2562367" y="139318"/>
                </a:moveTo>
                <a:lnTo>
                  <a:pt x="2510663" y="139318"/>
                </a:lnTo>
                <a:lnTo>
                  <a:pt x="2531744" y="177673"/>
                </a:lnTo>
                <a:lnTo>
                  <a:pt x="2562367" y="139318"/>
                </a:lnTo>
                <a:close/>
              </a:path>
            </a:pathLst>
          </a:custGeom>
          <a:solidFill>
            <a:srgbClr val="FF9966"/>
          </a:solidFill>
        </p:spPr>
        <p:txBody>
          <a:bodyPr wrap="square" lIns="0" tIns="0" rIns="0" bIns="0" rtlCol="0"/>
          <a:lstStyle/>
          <a:p>
            <a:endParaRPr/>
          </a:p>
        </p:txBody>
      </p:sp>
      <p:sp>
        <p:nvSpPr>
          <p:cNvPr id="11" name="object 11"/>
          <p:cNvSpPr/>
          <p:nvPr/>
        </p:nvSpPr>
        <p:spPr>
          <a:xfrm>
            <a:off x="3603171" y="3604259"/>
            <a:ext cx="3478857" cy="353943"/>
          </a:xfrm>
          <a:custGeom>
            <a:avLst/>
            <a:gdLst/>
            <a:ahLst/>
            <a:cxnLst/>
            <a:rect l="l" t="t" r="r" b="b"/>
            <a:pathLst>
              <a:path w="3025140" h="247014">
                <a:moveTo>
                  <a:pt x="2730372" y="0"/>
                </a:moveTo>
                <a:lnTo>
                  <a:pt x="2730372" y="61721"/>
                </a:lnTo>
                <a:lnTo>
                  <a:pt x="0" y="61721"/>
                </a:lnTo>
                <a:lnTo>
                  <a:pt x="0" y="185165"/>
                </a:lnTo>
                <a:lnTo>
                  <a:pt x="2730372" y="185165"/>
                </a:lnTo>
                <a:lnTo>
                  <a:pt x="2730372" y="246887"/>
                </a:lnTo>
                <a:lnTo>
                  <a:pt x="3025140" y="123443"/>
                </a:lnTo>
                <a:lnTo>
                  <a:pt x="2730372" y="0"/>
                </a:lnTo>
                <a:close/>
              </a:path>
            </a:pathLst>
          </a:custGeom>
          <a:solidFill>
            <a:srgbClr val="FF9966"/>
          </a:solidFill>
        </p:spPr>
        <p:txBody>
          <a:bodyPr wrap="square" lIns="0" tIns="0" rIns="0" bIns="0" rtlCol="0"/>
          <a:lstStyle/>
          <a:p>
            <a:endParaRPr/>
          </a:p>
        </p:txBody>
      </p:sp>
      <p:sp>
        <p:nvSpPr>
          <p:cNvPr id="12" name="object 12"/>
          <p:cNvSpPr/>
          <p:nvPr/>
        </p:nvSpPr>
        <p:spPr>
          <a:xfrm>
            <a:off x="3061407" y="3860359"/>
            <a:ext cx="3620061" cy="1220734"/>
          </a:xfrm>
          <a:custGeom>
            <a:avLst/>
            <a:gdLst/>
            <a:ahLst/>
            <a:cxnLst/>
            <a:rect l="l" t="t" r="r" b="b"/>
            <a:pathLst>
              <a:path w="2828290" h="1361439">
                <a:moveTo>
                  <a:pt x="54863" y="0"/>
                </a:moveTo>
                <a:lnTo>
                  <a:pt x="0" y="118110"/>
                </a:lnTo>
                <a:lnTo>
                  <a:pt x="2518409" y="1289050"/>
                </a:lnTo>
                <a:lnTo>
                  <a:pt x="2490978" y="1348105"/>
                </a:lnTo>
                <a:lnTo>
                  <a:pt x="2828162" y="1361313"/>
                </a:lnTo>
                <a:lnTo>
                  <a:pt x="2654656" y="1170940"/>
                </a:lnTo>
                <a:lnTo>
                  <a:pt x="2573273" y="1170940"/>
                </a:lnTo>
                <a:lnTo>
                  <a:pt x="54863" y="0"/>
                </a:lnTo>
                <a:close/>
              </a:path>
              <a:path w="2828290" h="1361439">
                <a:moveTo>
                  <a:pt x="2600832" y="1111885"/>
                </a:moveTo>
                <a:lnTo>
                  <a:pt x="2573273" y="1170940"/>
                </a:lnTo>
                <a:lnTo>
                  <a:pt x="2654656" y="1170940"/>
                </a:lnTo>
                <a:lnTo>
                  <a:pt x="2600832" y="1111885"/>
                </a:lnTo>
                <a:close/>
              </a:path>
            </a:pathLst>
          </a:custGeom>
          <a:solidFill>
            <a:srgbClr val="FF9966"/>
          </a:solidFill>
        </p:spPr>
        <p:txBody>
          <a:bodyPr wrap="square" lIns="0" tIns="0" rIns="0" bIns="0" rtlCol="0"/>
          <a:lstStyle/>
          <a:p>
            <a:endParaRPr/>
          </a:p>
        </p:txBody>
      </p:sp>
      <p:sp>
        <p:nvSpPr>
          <p:cNvPr id="13" name="object 13"/>
          <p:cNvSpPr/>
          <p:nvPr/>
        </p:nvSpPr>
        <p:spPr>
          <a:xfrm>
            <a:off x="3237529" y="2071070"/>
            <a:ext cx="6088081" cy="1804289"/>
          </a:xfrm>
          <a:custGeom>
            <a:avLst/>
            <a:gdLst/>
            <a:ahLst/>
            <a:cxnLst/>
            <a:rect l="l" t="t" r="r" b="b"/>
            <a:pathLst>
              <a:path w="5395595" h="1921510">
                <a:moveTo>
                  <a:pt x="5395341" y="0"/>
                </a:moveTo>
                <a:lnTo>
                  <a:pt x="4901565" y="57658"/>
                </a:lnTo>
                <a:lnTo>
                  <a:pt x="4919218" y="108585"/>
                </a:lnTo>
                <a:lnTo>
                  <a:pt x="0" y="1819529"/>
                </a:lnTo>
                <a:lnTo>
                  <a:pt x="35432" y="1921383"/>
                </a:lnTo>
                <a:lnTo>
                  <a:pt x="4954650" y="210312"/>
                </a:lnTo>
                <a:lnTo>
                  <a:pt x="5054874" y="210312"/>
                </a:lnTo>
                <a:lnTo>
                  <a:pt x="5395341" y="0"/>
                </a:lnTo>
                <a:close/>
              </a:path>
              <a:path w="5395595" h="1921510">
                <a:moveTo>
                  <a:pt x="5054874" y="210312"/>
                </a:moveTo>
                <a:lnTo>
                  <a:pt x="4954650" y="210312"/>
                </a:lnTo>
                <a:lnTo>
                  <a:pt x="4972431" y="261238"/>
                </a:lnTo>
                <a:lnTo>
                  <a:pt x="5054874" y="210312"/>
                </a:lnTo>
                <a:close/>
              </a:path>
            </a:pathLst>
          </a:custGeom>
          <a:solidFill>
            <a:srgbClr val="FF9966"/>
          </a:solidFill>
        </p:spPr>
        <p:txBody>
          <a:bodyPr wrap="square" lIns="0" tIns="0" rIns="0" bIns="0" rtlCol="0"/>
          <a:lstStyle/>
          <a:p>
            <a:endParaRPr/>
          </a:p>
        </p:txBody>
      </p:sp>
      <p:sp>
        <p:nvSpPr>
          <p:cNvPr id="14" name="object 14"/>
          <p:cNvSpPr/>
          <p:nvPr/>
        </p:nvSpPr>
        <p:spPr>
          <a:xfrm>
            <a:off x="3061407" y="3799966"/>
            <a:ext cx="6329481" cy="1156970"/>
          </a:xfrm>
          <a:custGeom>
            <a:avLst/>
            <a:gdLst/>
            <a:ahLst/>
            <a:cxnLst/>
            <a:rect l="l" t="t" r="r" b="b"/>
            <a:pathLst>
              <a:path w="5375909" h="1156970">
                <a:moveTo>
                  <a:pt x="19938" y="0"/>
                </a:moveTo>
                <a:lnTo>
                  <a:pt x="0" y="97281"/>
                </a:lnTo>
                <a:lnTo>
                  <a:pt x="4942713" y="1108201"/>
                </a:lnTo>
                <a:lnTo>
                  <a:pt x="4932807" y="1156715"/>
                </a:lnTo>
                <a:lnTo>
                  <a:pt x="5375402" y="1146047"/>
                </a:lnTo>
                <a:lnTo>
                  <a:pt x="5079184" y="1010919"/>
                </a:lnTo>
                <a:lnTo>
                  <a:pt x="4962652" y="1010919"/>
                </a:lnTo>
                <a:lnTo>
                  <a:pt x="19938" y="0"/>
                </a:lnTo>
                <a:close/>
              </a:path>
              <a:path w="5375909" h="1156970">
                <a:moveTo>
                  <a:pt x="4972558" y="962278"/>
                </a:moveTo>
                <a:lnTo>
                  <a:pt x="4962652" y="1010919"/>
                </a:lnTo>
                <a:lnTo>
                  <a:pt x="5079184" y="1010919"/>
                </a:lnTo>
                <a:lnTo>
                  <a:pt x="4972558" y="962278"/>
                </a:lnTo>
                <a:close/>
              </a:path>
            </a:pathLst>
          </a:custGeom>
          <a:solidFill>
            <a:srgbClr val="FF9966"/>
          </a:solidFill>
        </p:spPr>
        <p:txBody>
          <a:bodyPr wrap="square" lIns="0" tIns="0" rIns="0" bIns="0" rtlCol="0"/>
          <a:lstStyle/>
          <a:p>
            <a:endParaRPr/>
          </a:p>
        </p:txBody>
      </p:sp>
      <p:sp>
        <p:nvSpPr>
          <p:cNvPr id="15" name="object 15"/>
          <p:cNvSpPr/>
          <p:nvPr/>
        </p:nvSpPr>
        <p:spPr>
          <a:xfrm>
            <a:off x="6759810" y="1282986"/>
            <a:ext cx="1130807" cy="1171955"/>
          </a:xfrm>
          <a:prstGeom prst="rect">
            <a:avLst/>
          </a:prstGeom>
          <a:blipFill>
            <a:blip r:embed="rId7" cstate="print"/>
            <a:stretch>
              <a:fillRect/>
            </a:stretch>
          </a:blipFill>
        </p:spPr>
        <p:txBody>
          <a:bodyPr wrap="square" lIns="0" tIns="0" rIns="0" bIns="0" rtlCol="0"/>
          <a:lstStyle/>
          <a:p>
            <a:endParaRPr/>
          </a:p>
        </p:txBody>
      </p:sp>
      <p:sp>
        <p:nvSpPr>
          <p:cNvPr id="17" name="object 17"/>
          <p:cNvSpPr txBox="1"/>
          <p:nvPr/>
        </p:nvSpPr>
        <p:spPr>
          <a:xfrm>
            <a:off x="1136949" y="3604259"/>
            <a:ext cx="2100580" cy="353943"/>
          </a:xfrm>
          <a:prstGeom prst="rect">
            <a:avLst/>
          </a:prstGeom>
        </p:spPr>
        <p:txBody>
          <a:bodyPr vert="horz" wrap="square" lIns="0" tIns="0" rIns="0" bIns="0" rtlCol="0">
            <a:spAutoFit/>
          </a:bodyPr>
          <a:lstStyle/>
          <a:p>
            <a:pPr marL="12700">
              <a:lnSpc>
                <a:spcPct val="100000"/>
              </a:lnSpc>
            </a:pPr>
            <a:r>
              <a:rPr sz="2300" b="1" spc="-30" dirty="0">
                <a:latin typeface="+mj-lt"/>
                <a:cs typeface="Arial"/>
              </a:rPr>
              <a:t>CHAMPAGNE</a:t>
            </a:r>
            <a:endParaRPr sz="2300" dirty="0">
              <a:latin typeface="+mj-lt"/>
              <a:cs typeface="Arial"/>
            </a:endParaRPr>
          </a:p>
        </p:txBody>
      </p:sp>
    </p:spTree>
    <p:extLst>
      <p:ext uri="{BB962C8B-B14F-4D97-AF65-F5344CB8AC3E}">
        <p14:creationId xmlns:p14="http://schemas.microsoft.com/office/powerpoint/2010/main" val="326691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16C3DF6-88A7-4D4F-A525-BC81E4A5FE78}"/>
              </a:ext>
            </a:extLst>
          </p:cNvPr>
          <p:cNvSpPr>
            <a:spLocks noGrp="1"/>
          </p:cNvSpPr>
          <p:nvPr>
            <p:ph type="title"/>
          </p:nvPr>
        </p:nvSpPr>
        <p:spPr>
          <a:xfrm>
            <a:off x="1458681" y="3287486"/>
            <a:ext cx="9573986" cy="1143000"/>
          </a:xfrm>
        </p:spPr>
        <p:txBody>
          <a:bodyPr/>
          <a:lstStyle/>
          <a:p>
            <a:pPr eaLnBrk="1" hangingPunct="1"/>
            <a:r>
              <a:rPr lang="en-US" altLang="en-US" sz="4000" dirty="0">
                <a:solidFill>
                  <a:srgbClr val="C00000"/>
                </a:solidFill>
              </a:rPr>
              <a:t>Standing Questions:</a:t>
            </a:r>
            <a:br>
              <a:rPr lang="en-US" altLang="en-US" sz="4000" dirty="0">
                <a:solidFill>
                  <a:srgbClr val="C00000"/>
                </a:solidFill>
              </a:rPr>
            </a:br>
            <a:br>
              <a:rPr lang="en-US" altLang="en-US" sz="4000" dirty="0">
                <a:solidFill>
                  <a:srgbClr val="C00000"/>
                </a:solidFill>
              </a:rPr>
            </a:br>
            <a:r>
              <a:rPr lang="en-US" altLang="en-US" sz="4000" dirty="0">
                <a:solidFill>
                  <a:srgbClr val="C00000"/>
                </a:solidFill>
              </a:rPr>
              <a:t>How does the International legal system for GIs translate into national/regional exceptions and limitations?</a:t>
            </a:r>
            <a:br>
              <a:rPr lang="en-US" altLang="en-US" sz="4000" dirty="0">
                <a:solidFill>
                  <a:srgbClr val="C00000"/>
                </a:solidFill>
              </a:rPr>
            </a:br>
            <a:br>
              <a:rPr lang="en-US" altLang="en-US" sz="4000" dirty="0">
                <a:solidFill>
                  <a:srgbClr val="C00000"/>
                </a:solidFill>
              </a:rPr>
            </a:br>
            <a:r>
              <a:rPr lang="en-US" altLang="en-US" sz="4000" dirty="0">
                <a:solidFill>
                  <a:srgbClr val="C00000"/>
                </a:solidFill>
              </a:rPr>
              <a:t>What are relevant examples of current issues related to GIs that require a more robust infrastructure for exceptions and limitations? </a:t>
            </a:r>
            <a:br>
              <a:rPr lang="en-US" altLang="en-US" sz="4000" dirty="0">
                <a:solidFill>
                  <a:srgbClr val="C00000"/>
                </a:solidFill>
              </a:rPr>
            </a:br>
            <a:br>
              <a:rPr lang="en-US" altLang="en-US" sz="4000" dirty="0">
                <a:solidFill>
                  <a:srgbClr val="C00000"/>
                </a:solidFill>
              </a:rPr>
            </a:br>
            <a:endParaRPr lang="en-US" altLang="en-US" sz="4000" dirty="0">
              <a:solidFill>
                <a:srgbClr val="C00000"/>
              </a:solidFill>
            </a:endParaRPr>
          </a:p>
        </p:txBody>
      </p:sp>
    </p:spTree>
    <p:extLst>
      <p:ext uri="{BB962C8B-B14F-4D97-AF65-F5344CB8AC3E}">
        <p14:creationId xmlns:p14="http://schemas.microsoft.com/office/powerpoint/2010/main" val="4272147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4876</TotalTime>
  <Words>920</Words>
  <Application>Microsoft Office PowerPoint</Application>
  <PresentationFormat>Breedbeeld</PresentationFormat>
  <Paragraphs>87</Paragraphs>
  <Slides>15</Slides>
  <Notes>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15</vt:i4>
      </vt:variant>
    </vt:vector>
  </HeadingPairs>
  <TitlesOfParts>
    <vt:vector size="22" baseType="lpstr">
      <vt:lpstr>Arial</vt:lpstr>
      <vt:lpstr>Calibri</vt:lpstr>
      <vt:lpstr>Calibri Light</vt:lpstr>
      <vt:lpstr>Times New Roman</vt:lpstr>
      <vt:lpstr>Wingdings</vt:lpstr>
      <vt:lpstr>Office Theme</vt:lpstr>
      <vt:lpstr>1_Office Theme</vt:lpstr>
      <vt:lpstr>PowerPoint-presentatie</vt:lpstr>
      <vt:lpstr>International Protection for GIs</vt:lpstr>
      <vt:lpstr>The Lisbon Agreement in a Nutshell</vt:lpstr>
      <vt:lpstr>TRIPS on GIs</vt:lpstr>
      <vt:lpstr>TRIPS: Exception to GIs Protection</vt:lpstr>
      <vt:lpstr>TRIPS: Homonymous  GIs</vt:lpstr>
      <vt:lpstr>The Geneva Act </vt:lpstr>
      <vt:lpstr>Not only Alternative, but also complementary use of GI with trademarks (collective and individual marks)</vt:lpstr>
      <vt:lpstr>Standing Questions:  How does the International legal system for GIs translate into national/regional exceptions and limitations?  What are relevant examples of current issues related to GIs that require a more robust infrastructure for exceptions and limitations?   </vt:lpstr>
      <vt:lpstr>GIs as Ingredients  </vt:lpstr>
      <vt:lpstr>PowerPoint-presentatie</vt:lpstr>
      <vt:lpstr>PowerPoint-presentatie</vt:lpstr>
      <vt:lpstr>PowerPoint-presentatie</vt:lpstr>
      <vt:lpstr>GIs as Ingredients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Business Types</dc:title>
  <dc:creator>Katie Kruisselbrink</dc:creator>
  <cp:lastModifiedBy>Charlotte</cp:lastModifiedBy>
  <cp:revision>346</cp:revision>
  <cp:lastPrinted>2021-07-26T14:43:15Z</cp:lastPrinted>
  <dcterms:created xsi:type="dcterms:W3CDTF">2020-08-16T17:15:06Z</dcterms:created>
  <dcterms:modified xsi:type="dcterms:W3CDTF">2023-01-09T18:26:45Z</dcterms:modified>
</cp:coreProperties>
</file>