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2"/>
  </p:notesMasterIdLst>
  <p:sldIdLst>
    <p:sldId id="258" r:id="rId2"/>
    <p:sldId id="393" r:id="rId3"/>
    <p:sldId id="397" r:id="rId4"/>
    <p:sldId id="394" r:id="rId5"/>
    <p:sldId id="398" r:id="rId6"/>
    <p:sldId id="402" r:id="rId7"/>
    <p:sldId id="399" r:id="rId8"/>
    <p:sldId id="400" r:id="rId9"/>
    <p:sldId id="261" r:id="rId10"/>
    <p:sldId id="401" r:id="rId11"/>
  </p:sldIdLst>
  <p:sldSz cx="12192000" cy="6858000"/>
  <p:notesSz cx="7104063" cy="10234613"/>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5B3CB"/>
    <a:srgbClr val="B6CADB"/>
    <a:srgbClr val="009FE3"/>
    <a:srgbClr val="AED2E9"/>
    <a:srgbClr val="CBDFEA"/>
    <a:srgbClr val="76B6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81AD91-1E9A-42B6-8AB2-DBC6B21C4DAE}" v="104" dt="2022-11-24T22:55:02.9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54" autoAdjust="0"/>
    <p:restoredTop sz="93792" autoAdjust="0"/>
  </p:normalViewPr>
  <p:slideViewPr>
    <p:cSldViewPr snapToGrid="0">
      <p:cViewPr varScale="1">
        <p:scale>
          <a:sx n="81" d="100"/>
          <a:sy n="81" d="100"/>
        </p:scale>
        <p:origin x="370" y="62"/>
      </p:cViewPr>
      <p:guideLst>
        <p:guide orient="horz" pos="2160"/>
        <p:guide pos="3840"/>
      </p:guideLst>
    </p:cSldViewPr>
  </p:slideViewPr>
  <p:outlineViewPr>
    <p:cViewPr>
      <p:scale>
        <a:sx n="33" d="100"/>
        <a:sy n="33" d="100"/>
      </p:scale>
      <p:origin x="0" y="-582"/>
    </p:cViewPr>
  </p:outlineViewPr>
  <p:notesTextViewPr>
    <p:cViewPr>
      <p:scale>
        <a:sx n="100" d="100"/>
        <a:sy n="100" d="100"/>
      </p:scale>
      <p:origin x="0" y="0"/>
    </p:cViewPr>
  </p:notesTextViewPr>
  <p:sorterViewPr>
    <p:cViewPr>
      <p:scale>
        <a:sx n="100" d="100"/>
        <a:sy n="100" d="100"/>
      </p:scale>
      <p:origin x="0" y="-13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78427" cy="513507"/>
          </a:xfrm>
          <a:prstGeom prst="rect">
            <a:avLst/>
          </a:prstGeom>
        </p:spPr>
        <p:txBody>
          <a:bodyPr vert="horz" lIns="94796" tIns="47398" rIns="94796" bIns="47398" rtlCol="0"/>
          <a:lstStyle>
            <a:lvl1pPr algn="l">
              <a:defRPr sz="1200"/>
            </a:lvl1pPr>
          </a:lstStyle>
          <a:p>
            <a:endParaRPr lang="en-GB"/>
          </a:p>
        </p:txBody>
      </p:sp>
      <p:sp>
        <p:nvSpPr>
          <p:cNvPr id="3" name="Date Placeholder 2"/>
          <p:cNvSpPr>
            <a:spLocks noGrp="1"/>
          </p:cNvSpPr>
          <p:nvPr>
            <p:ph type="dt" idx="1"/>
          </p:nvPr>
        </p:nvSpPr>
        <p:spPr>
          <a:xfrm>
            <a:off x="4023994" y="1"/>
            <a:ext cx="3078427" cy="513507"/>
          </a:xfrm>
          <a:prstGeom prst="rect">
            <a:avLst/>
          </a:prstGeom>
        </p:spPr>
        <p:txBody>
          <a:bodyPr vert="horz" lIns="94796" tIns="47398" rIns="94796" bIns="47398" rtlCol="0"/>
          <a:lstStyle>
            <a:lvl1pPr algn="r">
              <a:defRPr sz="1200"/>
            </a:lvl1pPr>
          </a:lstStyle>
          <a:p>
            <a:fld id="{BCB1486A-184E-43D3-A9E7-206E2673FD64}" type="datetimeFigureOut">
              <a:rPr lang="en-GB" smtClean="0"/>
              <a:t>09/01/2023</a:t>
            </a:fld>
            <a:endParaRPr lang="en-GB"/>
          </a:p>
        </p:txBody>
      </p:sp>
      <p:sp>
        <p:nvSpPr>
          <p:cNvPr id="4" name="Slide Image Placeholder 3"/>
          <p:cNvSpPr>
            <a:spLocks noGrp="1" noRot="1" noChangeAspect="1"/>
          </p:cNvSpPr>
          <p:nvPr>
            <p:ph type="sldImg" idx="2"/>
          </p:nvPr>
        </p:nvSpPr>
        <p:spPr>
          <a:xfrm>
            <a:off x="484188" y="1281113"/>
            <a:ext cx="6135687" cy="3451225"/>
          </a:xfrm>
          <a:prstGeom prst="rect">
            <a:avLst/>
          </a:prstGeom>
          <a:noFill/>
          <a:ln w="12700">
            <a:solidFill>
              <a:prstClr val="black"/>
            </a:solidFill>
          </a:ln>
        </p:spPr>
        <p:txBody>
          <a:bodyPr vert="horz" lIns="94796" tIns="47398" rIns="94796" bIns="47398" rtlCol="0" anchor="ctr"/>
          <a:lstStyle/>
          <a:p>
            <a:endParaRPr lang="en-GB"/>
          </a:p>
        </p:txBody>
      </p:sp>
      <p:sp>
        <p:nvSpPr>
          <p:cNvPr id="5" name="Notes Placeholder 4"/>
          <p:cNvSpPr>
            <a:spLocks noGrp="1"/>
          </p:cNvSpPr>
          <p:nvPr>
            <p:ph type="body" sz="quarter" idx="3"/>
          </p:nvPr>
        </p:nvSpPr>
        <p:spPr>
          <a:xfrm>
            <a:off x="710407" y="4925408"/>
            <a:ext cx="5683250" cy="4029879"/>
          </a:xfrm>
          <a:prstGeom prst="rect">
            <a:avLst/>
          </a:prstGeom>
        </p:spPr>
        <p:txBody>
          <a:bodyPr vert="horz" lIns="94796" tIns="47398" rIns="94796" bIns="4739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721107"/>
            <a:ext cx="3078427" cy="513507"/>
          </a:xfrm>
          <a:prstGeom prst="rect">
            <a:avLst/>
          </a:prstGeom>
        </p:spPr>
        <p:txBody>
          <a:bodyPr vert="horz" lIns="94796" tIns="47398" rIns="94796" bIns="47398" rtlCol="0" anchor="b"/>
          <a:lstStyle>
            <a:lvl1pPr algn="l">
              <a:defRPr sz="1200"/>
            </a:lvl1pPr>
          </a:lstStyle>
          <a:p>
            <a:endParaRPr lang="en-GB"/>
          </a:p>
        </p:txBody>
      </p:sp>
      <p:sp>
        <p:nvSpPr>
          <p:cNvPr id="7" name="Slide Number Placeholder 6"/>
          <p:cNvSpPr>
            <a:spLocks noGrp="1"/>
          </p:cNvSpPr>
          <p:nvPr>
            <p:ph type="sldNum" sz="quarter" idx="5"/>
          </p:nvPr>
        </p:nvSpPr>
        <p:spPr>
          <a:xfrm>
            <a:off x="4023994" y="9721107"/>
            <a:ext cx="3078427" cy="513507"/>
          </a:xfrm>
          <a:prstGeom prst="rect">
            <a:avLst/>
          </a:prstGeom>
        </p:spPr>
        <p:txBody>
          <a:bodyPr vert="horz" lIns="94796" tIns="47398" rIns="94796" bIns="47398" rtlCol="0" anchor="b"/>
          <a:lstStyle>
            <a:lvl1pPr algn="r">
              <a:defRPr sz="1200"/>
            </a:lvl1pPr>
          </a:lstStyle>
          <a:p>
            <a:fld id="{8AFA0787-2AC1-4171-8250-520E698E34D8}" type="slidenum">
              <a:rPr lang="en-GB" smtClean="0"/>
              <a:t>‹nr.›</a:t>
            </a:fld>
            <a:endParaRPr lang="en-GB"/>
          </a:p>
        </p:txBody>
      </p:sp>
    </p:spTree>
    <p:extLst>
      <p:ext uri="{BB962C8B-B14F-4D97-AF65-F5344CB8AC3E}">
        <p14:creationId xmlns:p14="http://schemas.microsoft.com/office/powerpoint/2010/main" val="812183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0216" indent="-296237">
              <a:defRPr>
                <a:solidFill>
                  <a:schemeClr val="tx1"/>
                </a:solidFill>
                <a:latin typeface="Arial" panose="020B0604020202020204" pitchFamily="34" charset="0"/>
                <a:cs typeface="Arial" panose="020B0604020202020204" pitchFamily="34" charset="0"/>
              </a:defRPr>
            </a:lvl2pPr>
            <a:lvl3pPr marL="1184948" indent="-236990">
              <a:defRPr>
                <a:solidFill>
                  <a:schemeClr val="tx1"/>
                </a:solidFill>
                <a:latin typeface="Arial" panose="020B0604020202020204" pitchFamily="34" charset="0"/>
                <a:cs typeface="Arial" panose="020B0604020202020204" pitchFamily="34" charset="0"/>
              </a:defRPr>
            </a:lvl3pPr>
            <a:lvl4pPr marL="1658927" indent="-236990">
              <a:defRPr>
                <a:solidFill>
                  <a:schemeClr val="tx1"/>
                </a:solidFill>
                <a:latin typeface="Arial" panose="020B0604020202020204" pitchFamily="34" charset="0"/>
                <a:cs typeface="Arial" panose="020B0604020202020204" pitchFamily="34" charset="0"/>
              </a:defRPr>
            </a:lvl4pPr>
            <a:lvl5pPr marL="2132907" indent="-236990">
              <a:defRPr>
                <a:solidFill>
                  <a:schemeClr val="tx1"/>
                </a:solidFill>
                <a:latin typeface="Arial" panose="020B0604020202020204" pitchFamily="34" charset="0"/>
                <a:cs typeface="Arial" panose="020B0604020202020204" pitchFamily="34" charset="0"/>
              </a:defRPr>
            </a:lvl5pPr>
            <a:lvl6pPr marL="2606886"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0865"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54844"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28824" indent="-2369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47958" fontAlgn="base">
              <a:spcBef>
                <a:spcPct val="0"/>
              </a:spcBef>
              <a:spcAft>
                <a:spcPct val="0"/>
              </a:spcAft>
              <a:defRPr/>
            </a:pPr>
            <a:fld id="{F4F78A18-31A3-4A02-A8A9-3A21A98BF1BA}" type="slidenum">
              <a:rPr lang="en-GB" altLang="en-US">
                <a:solidFill>
                  <a:srgbClr val="000000"/>
                </a:solidFill>
              </a:rPr>
              <a:pPr defTabSz="947958" fontAlgn="base">
                <a:spcBef>
                  <a:spcPct val="0"/>
                </a:spcBef>
                <a:spcAft>
                  <a:spcPct val="0"/>
                </a:spcAft>
                <a:defRPr/>
              </a:pPr>
              <a:t>1</a:t>
            </a:fld>
            <a:endParaRPr lang="en-GB" altLang="en-US">
              <a:solidFill>
                <a:srgbClr val="000000"/>
              </a:solidFill>
            </a:endParaRPr>
          </a:p>
        </p:txBody>
      </p:sp>
    </p:spTree>
    <p:extLst>
      <p:ext uri="{BB962C8B-B14F-4D97-AF65-F5344CB8AC3E}">
        <p14:creationId xmlns:p14="http://schemas.microsoft.com/office/powerpoint/2010/main" val="86455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FA0787-2AC1-4171-8250-520E698E34D8}" type="slidenum">
              <a:rPr lang="en-GB" smtClean="0"/>
              <a:t>10</a:t>
            </a:fld>
            <a:endParaRPr lang="en-GB"/>
          </a:p>
        </p:txBody>
      </p:sp>
    </p:spTree>
    <p:extLst>
      <p:ext uri="{BB962C8B-B14F-4D97-AF65-F5344CB8AC3E}">
        <p14:creationId xmlns:p14="http://schemas.microsoft.com/office/powerpoint/2010/main" val="845237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8AFA0787-2AC1-4171-8250-520E698E34D8}" type="slidenum">
              <a:rPr lang="en-GB" smtClean="0"/>
              <a:t>2</a:t>
            </a:fld>
            <a:endParaRPr lang="en-GB"/>
          </a:p>
        </p:txBody>
      </p:sp>
    </p:spTree>
    <p:extLst>
      <p:ext uri="{BB962C8B-B14F-4D97-AF65-F5344CB8AC3E}">
        <p14:creationId xmlns:p14="http://schemas.microsoft.com/office/powerpoint/2010/main" val="1367717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AFA0787-2AC1-4171-8250-520E698E34D8}" type="slidenum">
              <a:rPr lang="en-GB" smtClean="0"/>
              <a:t>3</a:t>
            </a:fld>
            <a:endParaRPr lang="en-GB"/>
          </a:p>
        </p:txBody>
      </p:sp>
    </p:spTree>
    <p:extLst>
      <p:ext uri="{BB962C8B-B14F-4D97-AF65-F5344CB8AC3E}">
        <p14:creationId xmlns:p14="http://schemas.microsoft.com/office/powerpoint/2010/main" val="88910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FA0787-2AC1-4171-8250-520E698E34D8}" type="slidenum">
              <a:rPr lang="en-GB" smtClean="0"/>
              <a:t>4</a:t>
            </a:fld>
            <a:endParaRPr lang="en-GB"/>
          </a:p>
        </p:txBody>
      </p:sp>
    </p:spTree>
    <p:extLst>
      <p:ext uri="{BB962C8B-B14F-4D97-AF65-F5344CB8AC3E}">
        <p14:creationId xmlns:p14="http://schemas.microsoft.com/office/powerpoint/2010/main" val="319152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8AFA0787-2AC1-4171-8250-520E698E34D8}" type="slidenum">
              <a:rPr lang="en-GB" smtClean="0"/>
              <a:t>5</a:t>
            </a:fld>
            <a:endParaRPr lang="en-GB"/>
          </a:p>
        </p:txBody>
      </p:sp>
    </p:spTree>
    <p:extLst>
      <p:ext uri="{BB962C8B-B14F-4D97-AF65-F5344CB8AC3E}">
        <p14:creationId xmlns:p14="http://schemas.microsoft.com/office/powerpoint/2010/main" val="465316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8AFA0787-2AC1-4171-8250-520E698E34D8}" type="slidenum">
              <a:rPr lang="en-GB" smtClean="0"/>
              <a:t>6</a:t>
            </a:fld>
            <a:endParaRPr lang="en-GB"/>
          </a:p>
        </p:txBody>
      </p:sp>
    </p:spTree>
    <p:extLst>
      <p:ext uri="{BB962C8B-B14F-4D97-AF65-F5344CB8AC3E}">
        <p14:creationId xmlns:p14="http://schemas.microsoft.com/office/powerpoint/2010/main" val="2736702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FA0787-2AC1-4171-8250-520E698E34D8}" type="slidenum">
              <a:rPr lang="en-GB" smtClean="0"/>
              <a:t>7</a:t>
            </a:fld>
            <a:endParaRPr lang="en-GB"/>
          </a:p>
        </p:txBody>
      </p:sp>
    </p:spTree>
    <p:extLst>
      <p:ext uri="{BB962C8B-B14F-4D97-AF65-F5344CB8AC3E}">
        <p14:creationId xmlns:p14="http://schemas.microsoft.com/office/powerpoint/2010/main" val="219994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5"/>
          </p:nvPr>
        </p:nvSpPr>
        <p:spPr/>
        <p:txBody>
          <a:bodyPr/>
          <a:lstStyle/>
          <a:p>
            <a:fld id="{8AFA0787-2AC1-4171-8250-520E698E34D8}" type="slidenum">
              <a:rPr lang="en-GB" smtClean="0"/>
              <a:t>8</a:t>
            </a:fld>
            <a:endParaRPr lang="en-GB"/>
          </a:p>
        </p:txBody>
      </p:sp>
    </p:spTree>
    <p:extLst>
      <p:ext uri="{BB962C8B-B14F-4D97-AF65-F5344CB8AC3E}">
        <p14:creationId xmlns:p14="http://schemas.microsoft.com/office/powerpoint/2010/main" val="3189211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C3CB27-1635-4175-BCF2-E3EE9704F27E}" type="slidenum">
              <a:rPr lang="en-GB" smtClean="0"/>
              <a:t>9</a:t>
            </a:fld>
            <a:endParaRPr lang="en-GB"/>
          </a:p>
        </p:txBody>
      </p:sp>
    </p:spTree>
    <p:extLst>
      <p:ext uri="{BB962C8B-B14F-4D97-AF65-F5344CB8AC3E}">
        <p14:creationId xmlns:p14="http://schemas.microsoft.com/office/powerpoint/2010/main" val="12601764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5"/>
          <p:cNvSpPr>
            <a:spLocks noChangeShapeType="1"/>
          </p:cNvSpPr>
          <p:nvPr/>
        </p:nvSpPr>
        <p:spPr bwMode="auto">
          <a:xfrm>
            <a:off x="719667" y="1511300"/>
            <a:ext cx="10653184" cy="0"/>
          </a:xfrm>
          <a:prstGeom prst="line">
            <a:avLst/>
          </a:prstGeom>
          <a:noFill/>
          <a:ln w="9525">
            <a:solidFill>
              <a:srgbClr val="ACA095"/>
            </a:solidFill>
            <a:round/>
            <a:headEnd/>
            <a:tailEnd/>
          </a:ln>
          <a:extLst>
            <a:ext uri="{909E8E84-426E-40DD-AFC4-6F175D3DCCD1}">
              <a14:hiddenFill xmlns:a14="http://schemas.microsoft.com/office/drawing/2010/main">
                <a:noFill/>
              </a14:hiddenFill>
            </a:ext>
          </a:extLst>
        </p:spPr>
        <p:txBody>
          <a:bodyPr wrap="none" anchor="ctr"/>
          <a:lstStyle/>
          <a:p>
            <a:endParaRPr lang="en-GB" sz="1800"/>
          </a:p>
        </p:txBody>
      </p:sp>
      <p:sp>
        <p:nvSpPr>
          <p:cNvPr id="205826" name="Rectangle 2"/>
          <p:cNvSpPr>
            <a:spLocks noGrp="1" noChangeArrowheads="1"/>
          </p:cNvSpPr>
          <p:nvPr>
            <p:ph type="ctrTitle"/>
          </p:nvPr>
        </p:nvSpPr>
        <p:spPr>
          <a:xfrm>
            <a:off x="1189463" y="1978025"/>
            <a:ext cx="9766507" cy="1079500"/>
          </a:xfrm>
        </p:spPr>
        <p:txBody>
          <a:bodyPr anchor="ctr"/>
          <a:lstStyle>
            <a:lvl1pPr algn="ctr">
              <a:lnSpc>
                <a:spcPct val="100000"/>
              </a:lnSpc>
              <a:defRPr sz="3600" b="0"/>
            </a:lvl1pPr>
          </a:lstStyle>
          <a:p>
            <a:r>
              <a:rPr lang="en-US" dirty="0"/>
              <a:t>Click to edit Master title style</a:t>
            </a:r>
          </a:p>
        </p:txBody>
      </p:sp>
      <p:sp>
        <p:nvSpPr>
          <p:cNvPr id="205827" name="Rectangle 3"/>
          <p:cNvSpPr>
            <a:spLocks noGrp="1" noChangeArrowheads="1"/>
          </p:cNvSpPr>
          <p:nvPr>
            <p:ph type="subTitle" idx="1"/>
          </p:nvPr>
        </p:nvSpPr>
        <p:spPr>
          <a:xfrm>
            <a:off x="1323278" y="3456878"/>
            <a:ext cx="9669631" cy="1551955"/>
          </a:xfrm>
        </p:spPr>
        <p:txBody>
          <a:bodyPr anchor="ctr"/>
          <a:lstStyle>
            <a:lvl1pPr algn="ctr">
              <a:lnSpc>
                <a:spcPct val="100000"/>
              </a:lnSpc>
              <a:defRPr sz="3200">
                <a:solidFill>
                  <a:srgbClr val="0070C0"/>
                </a:solidFill>
              </a:defRPr>
            </a:lvl1pPr>
          </a:lstStyle>
          <a:p>
            <a:r>
              <a:rPr lang="en-US" dirty="0"/>
              <a:t>Click to edit Master subtitle style</a:t>
            </a:r>
          </a:p>
        </p:txBody>
      </p:sp>
      <p:sp>
        <p:nvSpPr>
          <p:cNvPr id="6" name="Footer Placeholder 1"/>
          <p:cNvSpPr>
            <a:spLocks noGrp="1"/>
          </p:cNvSpPr>
          <p:nvPr>
            <p:ph type="ftr" sz="quarter" idx="10"/>
          </p:nvPr>
        </p:nvSpPr>
        <p:spPr>
          <a:xfrm>
            <a:off x="3924301" y="6081713"/>
            <a:ext cx="5137151" cy="360362"/>
          </a:xfrm>
          <a:prstGeom prst="rect">
            <a:avLst/>
          </a:prstGeom>
        </p:spPr>
        <p:txBody>
          <a:bodyPr/>
          <a:lstStyle>
            <a:lvl1pPr algn="ctr" eaLnBrk="1" fontAlgn="auto" hangingPunct="1">
              <a:spcBef>
                <a:spcPts val="0"/>
              </a:spcBef>
              <a:spcAft>
                <a:spcPts val="0"/>
              </a:spcAft>
              <a:defRPr sz="2400">
                <a:solidFill>
                  <a:srgbClr val="ACA095"/>
                </a:solidFill>
                <a:latin typeface="Arial"/>
                <a:cs typeface="+mn-cs"/>
              </a:defRPr>
            </a:lvl1pPr>
          </a:lstStyle>
          <a:p>
            <a:pPr>
              <a:defRPr/>
            </a:pPr>
            <a:endParaRPr lang="en-GB"/>
          </a:p>
        </p:txBody>
      </p:sp>
      <p:pic>
        <p:nvPicPr>
          <p:cNvPr id="11" name="Picture 6" descr="Cove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92"/>
          <a:stretch/>
        </p:blipFill>
        <p:spPr bwMode="auto">
          <a:xfrm>
            <a:off x="-566295" y="-160421"/>
            <a:ext cx="6451280" cy="702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730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9667" y="379144"/>
            <a:ext cx="9599360" cy="735979"/>
          </a:xfrm>
        </p:spPr>
        <p:txBody>
          <a:bodyPr>
            <a:normAutofit/>
          </a:bodyPr>
          <a:lstStyle>
            <a:lvl1pPr>
              <a:lnSpc>
                <a:spcPct val="100000"/>
              </a:lnSpc>
              <a:defRPr sz="3200"/>
            </a:lvl1pPr>
          </a:lstStyle>
          <a:p>
            <a:r>
              <a:rPr lang="en-US" dirty="0"/>
              <a:t>Click to edit Master title style</a:t>
            </a:r>
            <a:endParaRPr lang="en-GB" dirty="0"/>
          </a:p>
        </p:txBody>
      </p:sp>
      <p:sp>
        <p:nvSpPr>
          <p:cNvPr id="3" name="Content Placeholder 2"/>
          <p:cNvSpPr>
            <a:spLocks noGrp="1"/>
          </p:cNvSpPr>
          <p:nvPr>
            <p:ph idx="1"/>
          </p:nvPr>
        </p:nvSpPr>
        <p:spPr>
          <a:xfrm>
            <a:off x="719667" y="1581665"/>
            <a:ext cx="10560051" cy="4253279"/>
          </a:xfrm>
        </p:spPr>
        <p:txBody>
          <a:bodyPr/>
          <a:lstStyle>
            <a:lvl1pPr marL="342900" indent="-342900">
              <a:lnSpc>
                <a:spcPct val="100000"/>
              </a:lnSpc>
              <a:spcBef>
                <a:spcPts val="1200"/>
              </a:spcBef>
              <a:spcAft>
                <a:spcPts val="600"/>
              </a:spcAft>
              <a:buClr>
                <a:srgbClr val="0070C0"/>
              </a:buClr>
              <a:buFont typeface="Wingdings" panose="05000000000000000000" pitchFamily="2" charset="2"/>
              <a:buChar char="v"/>
              <a:defRPr sz="2800"/>
            </a:lvl1pPr>
            <a:lvl2pPr marL="648000" indent="-342900">
              <a:lnSpc>
                <a:spcPct val="100000"/>
              </a:lnSpc>
              <a:spcBef>
                <a:spcPts val="600"/>
              </a:spcBef>
              <a:spcAft>
                <a:spcPts val="600"/>
              </a:spcAft>
              <a:buClr>
                <a:srgbClr val="0070C0"/>
              </a:buClr>
              <a:buFont typeface="Wingdings" panose="05000000000000000000" pitchFamily="2" charset="2"/>
              <a:buChar char="v"/>
              <a:defRPr sz="2400"/>
            </a:lvl2pPr>
            <a:lvl3pPr>
              <a:spcAft>
                <a:spcPts val="400"/>
              </a:spcAft>
              <a:buClr>
                <a:srgbClr val="0070C0"/>
              </a:buClr>
              <a:defRPr sz="2400"/>
            </a:lvl3pPr>
            <a:lvl4pPr>
              <a:spcAft>
                <a:spcPts val="400"/>
              </a:spcAft>
              <a:buClr>
                <a:srgbClr val="0070C0"/>
              </a:buClr>
              <a:defRPr sz="1600"/>
            </a:lvl4pPr>
            <a:lvl5pPr>
              <a:buClr>
                <a:srgbClr val="0070C0"/>
              </a:buClr>
              <a:defRPr/>
            </a:lvl5pPr>
          </a:lstStyle>
          <a:p>
            <a:pPr lvl="0"/>
            <a:endParaRPr lang="en-US" altLang="en-US" dirty="0"/>
          </a:p>
          <a:p>
            <a:pPr lvl="1"/>
            <a:endParaRPr lang="en-US" altLang="en-US" dirty="0"/>
          </a:p>
          <a:p>
            <a:pPr lvl="2"/>
            <a:endParaRPr lang="en-US" altLang="en-US" dirty="0"/>
          </a:p>
          <a:p>
            <a:pPr lvl="3"/>
            <a:endParaRPr lang="en-US" altLang="en-US" dirty="0"/>
          </a:p>
          <a:p>
            <a:pPr lvl="3"/>
            <a:endParaRPr lang="en-US" altLang="en-US" dirty="0"/>
          </a:p>
          <a:p>
            <a:pPr lvl="1"/>
            <a:endParaRPr lang="en-US" altLang="en-US" dirty="0"/>
          </a:p>
        </p:txBody>
      </p:sp>
      <p:sp>
        <p:nvSpPr>
          <p:cNvPr id="5" name="Rectangle 4"/>
          <p:cNvSpPr/>
          <p:nvPr userDrawn="1"/>
        </p:nvSpPr>
        <p:spPr>
          <a:xfrm>
            <a:off x="0" y="6199465"/>
            <a:ext cx="12192000" cy="658536"/>
          </a:xfrm>
          <a:prstGeom prst="rect">
            <a:avLst/>
          </a:prstGeom>
          <a:solidFill>
            <a:srgbClr val="95B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userDrawn="1"/>
        </p:nvSpPr>
        <p:spPr>
          <a:xfrm>
            <a:off x="0" y="6199465"/>
            <a:ext cx="12192000" cy="658536"/>
          </a:xfrm>
          <a:prstGeom prst="rect">
            <a:avLst/>
          </a:prstGeom>
          <a:solidFill>
            <a:srgbClr val="95B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userDrawn="1"/>
        </p:nvPicPr>
        <p:blipFill>
          <a:blip r:embed="rId2"/>
          <a:stretch>
            <a:fillRect/>
          </a:stretch>
        </p:blipFill>
        <p:spPr>
          <a:xfrm>
            <a:off x="248600" y="6199465"/>
            <a:ext cx="1275438" cy="647188"/>
          </a:xfrm>
          <a:prstGeom prst="rect">
            <a:avLst/>
          </a:prstGeom>
        </p:spPr>
      </p:pic>
      <p:pic>
        <p:nvPicPr>
          <p:cNvPr id="9" name="Picture 8"/>
          <p:cNvPicPr>
            <a:picLocks noChangeAspect="1"/>
          </p:cNvPicPr>
          <p:nvPr userDrawn="1"/>
        </p:nvPicPr>
        <p:blipFill>
          <a:blip r:embed="rId3"/>
          <a:stretch>
            <a:fillRect/>
          </a:stretch>
        </p:blipFill>
        <p:spPr>
          <a:xfrm>
            <a:off x="10919013" y="6253692"/>
            <a:ext cx="933089" cy="556498"/>
          </a:xfrm>
          <a:prstGeom prst="rect">
            <a:avLst/>
          </a:prstGeom>
        </p:spPr>
      </p:pic>
    </p:spTree>
    <p:extLst>
      <p:ext uri="{BB962C8B-B14F-4D97-AF65-F5344CB8AC3E}">
        <p14:creationId xmlns:p14="http://schemas.microsoft.com/office/powerpoint/2010/main" val="383806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719667" y="6477001"/>
            <a:ext cx="2400300" cy="360363"/>
          </a:xfrm>
          <a:prstGeom prst="rect">
            <a:avLst/>
          </a:prstGeom>
        </p:spPr>
        <p:txBody>
          <a:bodyPr/>
          <a:lstStyle>
            <a:lvl1pPr eaLnBrk="1" fontAlgn="auto" hangingPunct="1">
              <a:spcBef>
                <a:spcPts val="0"/>
              </a:spcBef>
              <a:spcAft>
                <a:spcPts val="0"/>
              </a:spcAft>
              <a:defRPr>
                <a:solidFill>
                  <a:srgbClr val="ACA095"/>
                </a:solidFill>
                <a:latin typeface="Arial"/>
                <a:cs typeface="+mn-cs"/>
              </a:defRPr>
            </a:lvl1pPr>
          </a:lstStyle>
          <a:p>
            <a:pPr>
              <a:defRPr/>
            </a:pPr>
            <a:endParaRPr lang="en-GB"/>
          </a:p>
        </p:txBody>
      </p:sp>
      <p:sp>
        <p:nvSpPr>
          <p:cNvPr id="4" name="Footer Placeholder 3"/>
          <p:cNvSpPr>
            <a:spLocks noGrp="1"/>
          </p:cNvSpPr>
          <p:nvPr>
            <p:ph type="ftr" sz="quarter" idx="11"/>
          </p:nvPr>
        </p:nvSpPr>
        <p:spPr>
          <a:xfrm>
            <a:off x="3805767" y="6148388"/>
            <a:ext cx="4847167" cy="360362"/>
          </a:xfrm>
          <a:prstGeom prst="rect">
            <a:avLst/>
          </a:prstGeom>
        </p:spPr>
        <p:txBody>
          <a:bodyPr/>
          <a:lstStyle>
            <a:lvl1pPr eaLnBrk="1" fontAlgn="auto" hangingPunct="1">
              <a:spcBef>
                <a:spcPts val="0"/>
              </a:spcBef>
              <a:spcAft>
                <a:spcPts val="0"/>
              </a:spcAft>
              <a:defRPr>
                <a:solidFill>
                  <a:srgbClr val="ACA095"/>
                </a:solidFill>
                <a:latin typeface="Arial"/>
                <a:cs typeface="+mn-cs"/>
              </a:defRPr>
            </a:lvl1pPr>
          </a:lstStyle>
          <a:p>
            <a:pPr>
              <a:defRPr/>
            </a:pPr>
            <a:endParaRPr lang="en-GB"/>
          </a:p>
        </p:txBody>
      </p:sp>
    </p:spTree>
    <p:extLst>
      <p:ext uri="{BB962C8B-B14F-4D97-AF65-F5344CB8AC3E}">
        <p14:creationId xmlns:p14="http://schemas.microsoft.com/office/powerpoint/2010/main" val="179854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719667" y="404814"/>
            <a:ext cx="10653184"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719667" y="1416050"/>
            <a:ext cx="10560051" cy="434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1"/>
            <a:endParaRPr lang="en-US" altLang="en-US" dirty="0"/>
          </a:p>
          <a:p>
            <a:pPr lvl="2"/>
            <a:endParaRPr lang="en-US" altLang="en-US" dirty="0"/>
          </a:p>
          <a:p>
            <a:pPr lvl="3"/>
            <a:endParaRPr lang="en-US" altLang="en-US" dirty="0"/>
          </a:p>
          <a:p>
            <a:pPr lvl="3"/>
            <a:endParaRPr lang="en-US" altLang="en-US" dirty="0"/>
          </a:p>
        </p:txBody>
      </p:sp>
      <p:sp>
        <p:nvSpPr>
          <p:cNvPr id="3076" name="Line 5"/>
          <p:cNvSpPr>
            <a:spLocks noChangeShapeType="1"/>
          </p:cNvSpPr>
          <p:nvPr/>
        </p:nvSpPr>
        <p:spPr bwMode="auto">
          <a:xfrm>
            <a:off x="719667" y="1276350"/>
            <a:ext cx="10653184" cy="0"/>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GB" sz="1800"/>
          </a:p>
        </p:txBody>
      </p:sp>
    </p:spTree>
    <p:extLst>
      <p:ext uri="{BB962C8B-B14F-4D97-AF65-F5344CB8AC3E}">
        <p14:creationId xmlns:p14="http://schemas.microsoft.com/office/powerpoint/2010/main" val="895113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rtl="0" eaLnBrk="0" fontAlgn="base" hangingPunct="0">
        <a:lnSpc>
          <a:spcPct val="90000"/>
        </a:lnSpc>
        <a:spcBef>
          <a:spcPct val="0"/>
        </a:spcBef>
        <a:spcAft>
          <a:spcPct val="0"/>
        </a:spcAft>
        <a:defRPr sz="3200" b="1">
          <a:solidFill>
            <a:schemeClr val="tx2"/>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3200" b="1">
          <a:solidFill>
            <a:schemeClr val="tx2"/>
          </a:solidFill>
          <a:latin typeface="Calibri" panose="020F0502020204030204" pitchFamily="34" charset="0"/>
        </a:defRPr>
      </a:lvl2pPr>
      <a:lvl3pPr algn="l" rtl="0" eaLnBrk="0" fontAlgn="base" hangingPunct="0">
        <a:lnSpc>
          <a:spcPct val="90000"/>
        </a:lnSpc>
        <a:spcBef>
          <a:spcPct val="0"/>
        </a:spcBef>
        <a:spcAft>
          <a:spcPct val="0"/>
        </a:spcAft>
        <a:defRPr sz="3200" b="1">
          <a:solidFill>
            <a:schemeClr val="tx2"/>
          </a:solidFill>
          <a:latin typeface="Calibri" panose="020F0502020204030204" pitchFamily="34" charset="0"/>
        </a:defRPr>
      </a:lvl3pPr>
      <a:lvl4pPr algn="l" rtl="0" eaLnBrk="0" fontAlgn="base" hangingPunct="0">
        <a:lnSpc>
          <a:spcPct val="90000"/>
        </a:lnSpc>
        <a:spcBef>
          <a:spcPct val="0"/>
        </a:spcBef>
        <a:spcAft>
          <a:spcPct val="0"/>
        </a:spcAft>
        <a:defRPr sz="3200" b="1">
          <a:solidFill>
            <a:schemeClr val="tx2"/>
          </a:solidFill>
          <a:latin typeface="Calibri" panose="020F0502020204030204" pitchFamily="34" charset="0"/>
        </a:defRPr>
      </a:lvl4pPr>
      <a:lvl5pPr algn="l" rtl="0" eaLnBrk="0" fontAlgn="base" hangingPunct="0">
        <a:lnSpc>
          <a:spcPct val="90000"/>
        </a:lnSpc>
        <a:spcBef>
          <a:spcPct val="0"/>
        </a:spcBef>
        <a:spcAft>
          <a:spcPct val="0"/>
        </a:spcAft>
        <a:defRPr sz="3200" b="1">
          <a:solidFill>
            <a:schemeClr val="tx2"/>
          </a:solidFill>
          <a:latin typeface="Calibri" panose="020F0502020204030204" pitchFamily="34" charset="0"/>
        </a:defRPr>
      </a:lvl5pPr>
      <a:lvl6pPr marL="457200" algn="l" rtl="0" fontAlgn="base">
        <a:lnSpc>
          <a:spcPct val="90000"/>
        </a:lnSpc>
        <a:spcBef>
          <a:spcPct val="0"/>
        </a:spcBef>
        <a:spcAft>
          <a:spcPct val="0"/>
        </a:spcAft>
        <a:defRPr sz="2600" b="1">
          <a:solidFill>
            <a:schemeClr val="tx2"/>
          </a:solidFill>
          <a:latin typeface="Arial" charset="0"/>
        </a:defRPr>
      </a:lvl6pPr>
      <a:lvl7pPr marL="914400" algn="l" rtl="0" fontAlgn="base">
        <a:lnSpc>
          <a:spcPct val="90000"/>
        </a:lnSpc>
        <a:spcBef>
          <a:spcPct val="0"/>
        </a:spcBef>
        <a:spcAft>
          <a:spcPct val="0"/>
        </a:spcAft>
        <a:defRPr sz="2600" b="1">
          <a:solidFill>
            <a:schemeClr val="tx2"/>
          </a:solidFill>
          <a:latin typeface="Arial" charset="0"/>
        </a:defRPr>
      </a:lvl7pPr>
      <a:lvl8pPr marL="1371600" algn="l" rtl="0" fontAlgn="base">
        <a:lnSpc>
          <a:spcPct val="90000"/>
        </a:lnSpc>
        <a:spcBef>
          <a:spcPct val="0"/>
        </a:spcBef>
        <a:spcAft>
          <a:spcPct val="0"/>
        </a:spcAft>
        <a:defRPr sz="2600" b="1">
          <a:solidFill>
            <a:schemeClr val="tx2"/>
          </a:solidFill>
          <a:latin typeface="Arial" charset="0"/>
        </a:defRPr>
      </a:lvl8pPr>
      <a:lvl9pPr marL="1828800" algn="l" rtl="0" fontAlgn="base">
        <a:lnSpc>
          <a:spcPct val="90000"/>
        </a:lnSpc>
        <a:spcBef>
          <a:spcPct val="0"/>
        </a:spcBef>
        <a:spcAft>
          <a:spcPct val="0"/>
        </a:spcAft>
        <a:defRPr sz="2600" b="1">
          <a:solidFill>
            <a:schemeClr val="tx2"/>
          </a:solidFill>
          <a:latin typeface="Arial" charset="0"/>
        </a:defRPr>
      </a:lvl9pPr>
    </p:titleStyle>
    <p:bodyStyle>
      <a:lvl1pPr algn="l" rtl="0" eaLnBrk="0" fontAlgn="base" hangingPunct="0">
        <a:spcBef>
          <a:spcPct val="0"/>
        </a:spcBef>
        <a:spcAft>
          <a:spcPts val="1200"/>
        </a:spcAft>
        <a:buClr>
          <a:schemeClr val="tx1"/>
        </a:buClr>
        <a:defRPr sz="2200">
          <a:solidFill>
            <a:schemeClr val="tx2"/>
          </a:solidFill>
          <a:latin typeface="Calibri" panose="020F0502020204030204" pitchFamily="34" charset="0"/>
          <a:ea typeface="+mn-ea"/>
          <a:cs typeface="+mn-cs"/>
        </a:defRPr>
      </a:lvl1pPr>
      <a:lvl2pPr marL="702000" indent="-522000" algn="l" rtl="0" eaLnBrk="0" fontAlgn="base" hangingPunct="0">
        <a:spcBef>
          <a:spcPct val="0"/>
        </a:spcBef>
        <a:spcAft>
          <a:spcPts val="1200"/>
        </a:spcAft>
        <a:buClr>
          <a:srgbClr val="0070C0"/>
        </a:buClr>
        <a:buFont typeface="Wingdings" panose="05000000000000000000" pitchFamily="2" charset="2"/>
        <a:buChar char="v"/>
        <a:defRPr sz="2800">
          <a:solidFill>
            <a:schemeClr val="tx2"/>
          </a:solidFill>
          <a:latin typeface="Calibri" panose="020F0502020204030204" pitchFamily="34" charset="0"/>
        </a:defRPr>
      </a:lvl2pPr>
      <a:lvl3pPr marL="1238400" indent="-522000" algn="l" rtl="0" eaLnBrk="0" fontAlgn="base" hangingPunct="0">
        <a:spcBef>
          <a:spcPct val="0"/>
        </a:spcBef>
        <a:spcAft>
          <a:spcPts val="1200"/>
        </a:spcAft>
        <a:buClr>
          <a:srgbClr val="0070C0"/>
        </a:buClr>
        <a:buFont typeface="Wingdings" panose="05000000000000000000" pitchFamily="2" charset="2"/>
        <a:buChar char="Ø"/>
        <a:defRPr sz="2800">
          <a:solidFill>
            <a:schemeClr val="tx2"/>
          </a:solidFill>
          <a:latin typeface="Calibri" panose="020F0502020204030204" pitchFamily="34" charset="0"/>
        </a:defRPr>
      </a:lvl3pPr>
      <a:lvl4pPr marL="1962000" indent="-410400" algn="l" rtl="0" eaLnBrk="0" fontAlgn="base" hangingPunct="0">
        <a:spcBef>
          <a:spcPct val="0"/>
        </a:spcBef>
        <a:spcAft>
          <a:spcPts val="1200"/>
        </a:spcAft>
        <a:buBlip>
          <a:blip r:embed="rId5"/>
        </a:buBlip>
        <a:defRPr sz="3600" baseline="0">
          <a:solidFill>
            <a:srgbClr val="110F0D"/>
          </a:solidFill>
          <a:latin typeface="Calibri" panose="020F0502020204030204" pitchFamily="34" charset="0"/>
        </a:defRPr>
      </a:lvl4pPr>
      <a:lvl5pPr marL="2057400" indent="-228600" algn="l" rtl="0" eaLnBrk="0" fontAlgn="base" hangingPunct="0">
        <a:spcBef>
          <a:spcPct val="0"/>
        </a:spcBef>
        <a:spcAft>
          <a:spcPts val="1200"/>
        </a:spcAft>
        <a:buBlip>
          <a:blip r:embed="rId5"/>
        </a:buBlip>
        <a:defRPr sz="2200">
          <a:solidFill>
            <a:srgbClr val="110F0D"/>
          </a:solidFill>
          <a:latin typeface="Calibri" panose="020F0502020204030204" pitchFamily="34" charset="0"/>
        </a:defRPr>
      </a:lvl5pPr>
      <a:lvl6pPr marL="2514600" indent="-228600" algn="l" rtl="0" fontAlgn="base">
        <a:spcBef>
          <a:spcPct val="20000"/>
        </a:spcBef>
        <a:spcAft>
          <a:spcPct val="0"/>
        </a:spcAft>
        <a:buBlip>
          <a:blip r:embed="rId5"/>
        </a:buBlip>
        <a:defRPr sz="2000">
          <a:solidFill>
            <a:schemeClr val="tx1"/>
          </a:solidFill>
          <a:latin typeface="+mn-lt"/>
        </a:defRPr>
      </a:lvl6pPr>
      <a:lvl7pPr marL="2971800" indent="-228600" algn="l" rtl="0" fontAlgn="base">
        <a:spcBef>
          <a:spcPct val="20000"/>
        </a:spcBef>
        <a:spcAft>
          <a:spcPct val="0"/>
        </a:spcAft>
        <a:buBlip>
          <a:blip r:embed="rId5"/>
        </a:buBlip>
        <a:defRPr sz="2000">
          <a:solidFill>
            <a:schemeClr val="tx1"/>
          </a:solidFill>
          <a:latin typeface="+mn-lt"/>
        </a:defRPr>
      </a:lvl7pPr>
      <a:lvl8pPr marL="3429000" indent="-228600" algn="l" rtl="0" fontAlgn="base">
        <a:spcBef>
          <a:spcPct val="20000"/>
        </a:spcBef>
        <a:spcAft>
          <a:spcPct val="0"/>
        </a:spcAft>
        <a:buBlip>
          <a:blip r:embed="rId5"/>
        </a:buBlip>
        <a:defRPr sz="2000">
          <a:solidFill>
            <a:schemeClr val="tx1"/>
          </a:solidFill>
          <a:latin typeface="+mn-lt"/>
        </a:defRPr>
      </a:lvl8pPr>
      <a:lvl9pPr marL="3886200" indent="-228600" algn="l" rtl="0" fontAlgn="base">
        <a:spcBef>
          <a:spcPct val="20000"/>
        </a:spcBef>
        <a:spcAft>
          <a:spcPct val="0"/>
        </a:spcAft>
        <a:buBlip>
          <a:blip r:embed="rId5"/>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jpe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iphonemod.net/swatch-trademark-one-more-thing.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5549031" y="0"/>
            <a:ext cx="6642970" cy="6876000"/>
          </a:xfrm>
          <a:solidFill>
            <a:srgbClr val="B6CADB"/>
          </a:solidFill>
        </p:spPr>
        <p:txBody>
          <a:bodyPr/>
          <a:lstStyle/>
          <a:p>
            <a:pPr algn="l" eaLnBrk="1" hangingPunct="1">
              <a:spcBef>
                <a:spcPts val="1200"/>
              </a:spcBef>
              <a:spcAft>
                <a:spcPts val="1200"/>
              </a:spcAft>
            </a:pPr>
            <a:r>
              <a:rPr lang="en-GB" altLang="en-US" sz="2600" b="1" dirty="0">
                <a:solidFill>
                  <a:srgbClr val="B6CADB"/>
                </a:solidFill>
              </a:rPr>
              <a:t>Bea</a:t>
            </a:r>
          </a:p>
        </p:txBody>
      </p:sp>
      <p:sp>
        <p:nvSpPr>
          <p:cNvPr id="6" name="Subtitle 2"/>
          <p:cNvSpPr txBox="1">
            <a:spLocks/>
          </p:cNvSpPr>
          <p:nvPr/>
        </p:nvSpPr>
        <p:spPr bwMode="auto">
          <a:xfrm>
            <a:off x="5969000" y="234903"/>
            <a:ext cx="5794157" cy="5162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ctr" rtl="0" eaLnBrk="0" fontAlgn="base" hangingPunct="0">
              <a:lnSpc>
                <a:spcPct val="100000"/>
              </a:lnSpc>
              <a:spcBef>
                <a:spcPct val="0"/>
              </a:spcBef>
              <a:spcAft>
                <a:spcPts val="1200"/>
              </a:spcAft>
              <a:buClr>
                <a:schemeClr val="tx1"/>
              </a:buClr>
              <a:defRPr sz="3200">
                <a:solidFill>
                  <a:srgbClr val="0070C0"/>
                </a:solidFill>
                <a:latin typeface="Calibri" panose="020F0502020204030204" pitchFamily="34" charset="0"/>
                <a:ea typeface="+mn-ea"/>
                <a:cs typeface="+mn-cs"/>
              </a:defRPr>
            </a:lvl1pPr>
            <a:lvl2pPr marL="534988" indent="-534988" algn="l" rtl="0" eaLnBrk="0" fontAlgn="base" hangingPunct="0">
              <a:spcBef>
                <a:spcPct val="0"/>
              </a:spcBef>
              <a:spcAft>
                <a:spcPts val="1200"/>
              </a:spcAft>
              <a:buClr>
                <a:srgbClr val="0070C0"/>
              </a:buClr>
              <a:buFont typeface="Wingdings" panose="05000000000000000000" pitchFamily="2" charset="2"/>
              <a:buChar char="v"/>
              <a:defRPr sz="2200">
                <a:solidFill>
                  <a:schemeClr val="tx2"/>
                </a:solidFill>
                <a:latin typeface="Calibri" panose="020F0502020204030204" pitchFamily="34" charset="0"/>
              </a:defRPr>
            </a:lvl2pPr>
            <a:lvl3pPr marL="877888" indent="-342900" algn="l" rtl="0" eaLnBrk="0" fontAlgn="base" hangingPunct="0">
              <a:spcBef>
                <a:spcPct val="0"/>
              </a:spcBef>
              <a:spcAft>
                <a:spcPts val="1200"/>
              </a:spcAft>
              <a:buClr>
                <a:srgbClr val="0070C0"/>
              </a:buClr>
              <a:buFont typeface="Wingdings" panose="05000000000000000000" pitchFamily="2" charset="2"/>
              <a:buChar char="Ø"/>
              <a:defRPr sz="2200">
                <a:solidFill>
                  <a:schemeClr val="tx2"/>
                </a:solidFill>
                <a:latin typeface="Calibri" panose="020F0502020204030204" pitchFamily="34" charset="0"/>
              </a:defRPr>
            </a:lvl3pPr>
            <a:lvl4pPr marL="1600200" indent="-228600" algn="l" rtl="0" eaLnBrk="0" fontAlgn="base" hangingPunct="0">
              <a:spcBef>
                <a:spcPct val="0"/>
              </a:spcBef>
              <a:spcAft>
                <a:spcPts val="1200"/>
              </a:spcAft>
              <a:buBlip>
                <a:blip r:embed="rId3"/>
              </a:buBlip>
              <a:defRPr sz="2200">
                <a:solidFill>
                  <a:srgbClr val="110F0D"/>
                </a:solidFill>
                <a:latin typeface="Calibri" panose="020F0502020204030204" pitchFamily="34" charset="0"/>
              </a:defRPr>
            </a:lvl4pPr>
            <a:lvl5pPr marL="2057400" indent="-228600" algn="l" rtl="0" eaLnBrk="0" fontAlgn="base" hangingPunct="0">
              <a:spcBef>
                <a:spcPct val="0"/>
              </a:spcBef>
              <a:spcAft>
                <a:spcPts val="1200"/>
              </a:spcAft>
              <a:buBlip>
                <a:blip r:embed="rId3"/>
              </a:buBlip>
              <a:defRPr sz="2200">
                <a:solidFill>
                  <a:srgbClr val="110F0D"/>
                </a:solidFill>
                <a:latin typeface="Calibri" panose="020F0502020204030204" pitchFamily="34" charset="0"/>
              </a:defRPr>
            </a:lvl5pPr>
            <a:lvl6pPr marL="2514600" indent="-228600" algn="l" rtl="0" fontAlgn="base">
              <a:spcBef>
                <a:spcPct val="20000"/>
              </a:spcBef>
              <a:spcAft>
                <a:spcPct val="0"/>
              </a:spcAft>
              <a:buBlip>
                <a:blip r:embed="rId3"/>
              </a:buBlip>
              <a:defRPr sz="2000">
                <a:solidFill>
                  <a:schemeClr val="tx1"/>
                </a:solidFill>
                <a:latin typeface="+mn-lt"/>
              </a:defRPr>
            </a:lvl6pPr>
            <a:lvl7pPr marL="2971800" indent="-228600" algn="l" rtl="0" fontAlgn="base">
              <a:spcBef>
                <a:spcPct val="20000"/>
              </a:spcBef>
              <a:spcAft>
                <a:spcPct val="0"/>
              </a:spcAft>
              <a:buBlip>
                <a:blip r:embed="rId3"/>
              </a:buBlip>
              <a:defRPr sz="2000">
                <a:solidFill>
                  <a:schemeClr val="tx1"/>
                </a:solidFill>
                <a:latin typeface="+mn-lt"/>
              </a:defRPr>
            </a:lvl7pPr>
            <a:lvl8pPr marL="3429000" indent="-228600" algn="l" rtl="0" fontAlgn="base">
              <a:spcBef>
                <a:spcPct val="20000"/>
              </a:spcBef>
              <a:spcAft>
                <a:spcPct val="0"/>
              </a:spcAft>
              <a:buBlip>
                <a:blip r:embed="rId3"/>
              </a:buBlip>
              <a:defRPr sz="2000">
                <a:solidFill>
                  <a:schemeClr val="tx1"/>
                </a:solidFill>
                <a:latin typeface="+mn-lt"/>
              </a:defRPr>
            </a:lvl8pPr>
            <a:lvl9pPr marL="3886200" indent="-228600" algn="l" rtl="0" fontAlgn="base">
              <a:spcBef>
                <a:spcPct val="20000"/>
              </a:spcBef>
              <a:spcAft>
                <a:spcPct val="0"/>
              </a:spcAft>
              <a:buBlip>
                <a:blip r:embed="rId3"/>
              </a:buBlip>
              <a:defRPr sz="2000">
                <a:solidFill>
                  <a:schemeClr val="tx1"/>
                </a:solidFill>
                <a:latin typeface="+mn-lt"/>
              </a:defRPr>
            </a:lvl9pPr>
          </a:lstStyle>
          <a:p>
            <a:pPr algn="l" eaLnBrk="1" hangingPunct="1">
              <a:spcAft>
                <a:spcPct val="0"/>
              </a:spcAft>
            </a:pPr>
            <a:r>
              <a:rPr lang="en-GB" altLang="en-US" sz="2000" kern="0" dirty="0">
                <a:solidFill>
                  <a:srgbClr val="003548"/>
                </a:solidFill>
                <a:latin typeface="Nirmala UI" panose="020B0502040204020203" pitchFamily="34" charset="0"/>
                <a:cs typeface="Nirmala UI" panose="020B0502040204020203" pitchFamily="34" charset="0"/>
              </a:rPr>
              <a:t>TLI Conference, </a:t>
            </a:r>
            <a:r>
              <a:rPr lang="en-GB" altLang="en-US" sz="2000" i="1" kern="0" dirty="0">
                <a:solidFill>
                  <a:srgbClr val="003548"/>
                </a:solidFill>
                <a:latin typeface="Nirmala UI" panose="020B0502040204020203" pitchFamily="34" charset="0"/>
                <a:cs typeface="Nirmala UI" panose="020B0502040204020203" pitchFamily="34" charset="0"/>
              </a:rPr>
              <a:t>Referential, Descriptive and Other Fair Use of Trademarks</a:t>
            </a:r>
            <a:r>
              <a:rPr lang="en-GB" altLang="en-US" sz="2000" kern="0" dirty="0">
                <a:solidFill>
                  <a:srgbClr val="003548"/>
                </a:solidFill>
                <a:latin typeface="Nirmala UI" panose="020B0502040204020203" pitchFamily="34" charset="0"/>
                <a:cs typeface="Nirmala UI" panose="020B0502040204020203" pitchFamily="34" charset="0"/>
              </a:rPr>
              <a:t>, </a:t>
            </a:r>
            <a:r>
              <a:rPr lang="en-GB" altLang="en-US" sz="2000" kern="0" dirty="0" err="1">
                <a:solidFill>
                  <a:srgbClr val="003548"/>
                </a:solidFill>
                <a:latin typeface="Nirmala UI" panose="020B0502040204020203" pitchFamily="34" charset="0"/>
                <a:cs typeface="Nirmala UI" panose="020B0502040204020203" pitchFamily="34" charset="0"/>
              </a:rPr>
              <a:t>IViR</a:t>
            </a:r>
            <a:r>
              <a:rPr lang="en-GB" altLang="en-US" sz="2000" kern="0" dirty="0">
                <a:solidFill>
                  <a:srgbClr val="003548"/>
                </a:solidFill>
                <a:latin typeface="Nirmala UI" panose="020B0502040204020203" pitchFamily="34" charset="0"/>
                <a:cs typeface="Nirmala UI" panose="020B0502040204020203" pitchFamily="34" charset="0"/>
              </a:rPr>
              <a:t>, 1</a:t>
            </a:r>
            <a:r>
              <a:rPr lang="en-GB" altLang="en-US" sz="2000" kern="0" baseline="30000" dirty="0">
                <a:solidFill>
                  <a:srgbClr val="003548"/>
                </a:solidFill>
                <a:latin typeface="Nirmala UI" panose="020B0502040204020203" pitchFamily="34" charset="0"/>
                <a:cs typeface="Nirmala UI" panose="020B0502040204020203" pitchFamily="34" charset="0"/>
              </a:rPr>
              <a:t>st</a:t>
            </a:r>
            <a:r>
              <a:rPr lang="en-GB" altLang="en-US" sz="2000" kern="0" dirty="0">
                <a:solidFill>
                  <a:srgbClr val="003548"/>
                </a:solidFill>
                <a:latin typeface="Nirmala UI" panose="020B0502040204020203" pitchFamily="34" charset="0"/>
                <a:cs typeface="Nirmala UI" panose="020B0502040204020203" pitchFamily="34" charset="0"/>
              </a:rPr>
              <a:t> December 2022</a:t>
            </a:r>
          </a:p>
          <a:p>
            <a:pPr algn="l" eaLnBrk="1" hangingPunct="1">
              <a:spcAft>
                <a:spcPct val="0"/>
              </a:spcAft>
            </a:pPr>
            <a:endParaRPr lang="en-GB" altLang="en-US" sz="2400" b="1" kern="0" dirty="0">
              <a:solidFill>
                <a:srgbClr val="003548"/>
              </a:solidFill>
              <a:latin typeface="Nirmala UI" panose="020B0502040204020203" pitchFamily="34" charset="0"/>
              <a:cs typeface="Nirmala UI" panose="020B0502040204020203" pitchFamily="34" charset="0"/>
            </a:endParaRPr>
          </a:p>
          <a:p>
            <a:pPr algn="l" eaLnBrk="1" hangingPunct="1">
              <a:spcAft>
                <a:spcPct val="0"/>
              </a:spcAft>
            </a:pPr>
            <a:endParaRPr lang="en-GB" altLang="en-US" sz="2400" b="1" kern="0" dirty="0">
              <a:solidFill>
                <a:srgbClr val="003548"/>
              </a:solidFill>
              <a:latin typeface="Nirmala UI" panose="020B0502040204020203" pitchFamily="34" charset="0"/>
              <a:cs typeface="Nirmala UI" panose="020B0502040204020203" pitchFamily="34" charset="0"/>
            </a:endParaRPr>
          </a:p>
          <a:p>
            <a:pPr algn="l" eaLnBrk="1" hangingPunct="1">
              <a:spcAft>
                <a:spcPct val="0"/>
              </a:spcAft>
            </a:pPr>
            <a:r>
              <a:rPr lang="en-GB" altLang="en-US" b="1" kern="0" dirty="0">
                <a:solidFill>
                  <a:srgbClr val="003548"/>
                </a:solidFill>
                <a:latin typeface="Nirmala UI" panose="020B0502040204020203" pitchFamily="34" charset="0"/>
                <a:cs typeface="Nirmala UI" panose="020B0502040204020203" pitchFamily="34" charset="0"/>
              </a:rPr>
              <a:t>Parody and other forms of artistic expressions</a:t>
            </a:r>
          </a:p>
          <a:p>
            <a:pPr algn="l" eaLnBrk="1" hangingPunct="1">
              <a:spcAft>
                <a:spcPct val="0"/>
              </a:spcAft>
            </a:pPr>
            <a:endParaRPr lang="en-GB" altLang="en-US" sz="2400" kern="0" dirty="0">
              <a:solidFill>
                <a:srgbClr val="003548"/>
              </a:solidFill>
              <a:latin typeface="Nirmala UI" panose="020B0502040204020203" pitchFamily="34" charset="0"/>
              <a:cs typeface="Nirmala UI" panose="020B0502040204020203" pitchFamily="34" charset="0"/>
            </a:endParaRPr>
          </a:p>
          <a:p>
            <a:pPr algn="l" eaLnBrk="1" hangingPunct="1">
              <a:spcAft>
                <a:spcPct val="0"/>
              </a:spcAft>
            </a:pPr>
            <a:r>
              <a:rPr lang="en-GB" altLang="en-US" sz="2400" kern="0" dirty="0">
                <a:solidFill>
                  <a:srgbClr val="003548"/>
                </a:solidFill>
                <a:latin typeface="Nirmala UI" panose="020B0502040204020203" pitchFamily="34" charset="0"/>
                <a:cs typeface="Nirmala UI" panose="020B0502040204020203" pitchFamily="34" charset="0"/>
              </a:rPr>
              <a:t>Dr Sabine Jacques</a:t>
            </a:r>
          </a:p>
          <a:p>
            <a:pPr algn="l" eaLnBrk="1" hangingPunct="1">
              <a:spcAft>
                <a:spcPct val="0"/>
              </a:spcAft>
            </a:pPr>
            <a:endParaRPr lang="en-GB" altLang="en-US" sz="2400" kern="0" dirty="0">
              <a:solidFill>
                <a:srgbClr val="003548"/>
              </a:solidFill>
              <a:latin typeface="Nirmala UI" panose="020B0502040204020203" pitchFamily="34" charset="0"/>
              <a:cs typeface="Nirmala UI" panose="020B0502040204020203" pitchFamily="34" charset="0"/>
            </a:endParaRPr>
          </a:p>
          <a:p>
            <a:pPr algn="l" eaLnBrk="1" hangingPunct="1">
              <a:spcAft>
                <a:spcPct val="0"/>
              </a:spcAft>
            </a:pPr>
            <a:r>
              <a:rPr lang="en-GB" altLang="en-US" sz="2000" kern="0" dirty="0">
                <a:solidFill>
                  <a:srgbClr val="003548"/>
                </a:solidFill>
                <a:latin typeface="Nirmala UI" panose="020B0502040204020203" pitchFamily="34" charset="0"/>
                <a:cs typeface="Nirmala UI" panose="020B0502040204020203" pitchFamily="34" charset="0"/>
              </a:rPr>
              <a:t>UEA Law School &amp; Centre for Competition Policy</a:t>
            </a:r>
          </a:p>
        </p:txBody>
      </p:sp>
      <p:pic>
        <p:nvPicPr>
          <p:cNvPr id="2" name="Picture 1"/>
          <p:cNvPicPr>
            <a:picLocks noChangeAspect="1"/>
          </p:cNvPicPr>
          <p:nvPr/>
        </p:nvPicPr>
        <p:blipFill>
          <a:blip r:embed="rId4"/>
          <a:stretch>
            <a:fillRect/>
          </a:stretch>
        </p:blipFill>
        <p:spPr>
          <a:xfrm>
            <a:off x="9725888" y="5681939"/>
            <a:ext cx="2268683" cy="1151185"/>
          </a:xfrm>
          <a:prstGeom prst="rect">
            <a:avLst/>
          </a:prstGeom>
        </p:spPr>
      </p:pic>
      <p:pic>
        <p:nvPicPr>
          <p:cNvPr id="3" name="Picture 2"/>
          <p:cNvPicPr>
            <a:picLocks noChangeAspect="1"/>
          </p:cNvPicPr>
          <p:nvPr/>
        </p:nvPicPr>
        <p:blipFill>
          <a:blip r:embed="rId5"/>
          <a:stretch>
            <a:fillRect/>
          </a:stretch>
        </p:blipFill>
        <p:spPr>
          <a:xfrm>
            <a:off x="6101942" y="5829300"/>
            <a:ext cx="1683129" cy="1003824"/>
          </a:xfrm>
          <a:prstGeom prst="rect">
            <a:avLst/>
          </a:prstGeom>
        </p:spPr>
      </p:pic>
    </p:spTree>
    <p:extLst>
      <p:ext uri="{BB962C8B-B14F-4D97-AF65-F5344CB8AC3E}">
        <p14:creationId xmlns:p14="http://schemas.microsoft.com/office/powerpoint/2010/main" val="2206686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3A828-FF17-45F7-81EC-FFE81CFC2B29}"/>
              </a:ext>
            </a:extLst>
          </p:cNvPr>
          <p:cNvSpPr>
            <a:spLocks noGrp="1"/>
          </p:cNvSpPr>
          <p:nvPr>
            <p:ph type="title"/>
          </p:nvPr>
        </p:nvSpPr>
        <p:spPr>
          <a:xfrm>
            <a:off x="719667" y="335601"/>
            <a:ext cx="9599360" cy="735979"/>
          </a:xfrm>
        </p:spPr>
        <p:txBody>
          <a:bodyPr/>
          <a:lstStyle/>
          <a:p>
            <a:r>
              <a:rPr lang="en-GB" dirty="0"/>
              <a:t>Conclusion</a:t>
            </a:r>
          </a:p>
        </p:txBody>
      </p:sp>
      <p:sp>
        <p:nvSpPr>
          <p:cNvPr id="3" name="Content Placeholder 2">
            <a:extLst>
              <a:ext uri="{FF2B5EF4-FFF2-40B4-BE49-F238E27FC236}">
                <a16:creationId xmlns:a16="http://schemas.microsoft.com/office/drawing/2014/main" id="{5E6CEC51-80DC-4081-82EF-3531FB4ED1E3}"/>
              </a:ext>
            </a:extLst>
          </p:cNvPr>
          <p:cNvSpPr>
            <a:spLocks noGrp="1"/>
          </p:cNvSpPr>
          <p:nvPr>
            <p:ph idx="1"/>
          </p:nvPr>
        </p:nvSpPr>
        <p:spPr>
          <a:xfrm>
            <a:off x="385840" y="1683658"/>
            <a:ext cx="8496904" cy="3933371"/>
          </a:xfrm>
        </p:spPr>
        <p:txBody>
          <a:bodyPr/>
          <a:lstStyle/>
          <a:p>
            <a:pPr lvl="1">
              <a:buFont typeface="Symbol" panose="05050102010706020507" pitchFamily="18" charset="2"/>
              <a:buChar char="Þ"/>
            </a:pPr>
            <a:r>
              <a:rPr lang="en-GB" sz="1800" dirty="0"/>
              <a:t>US: A true intent to parody ≠ intent to confuse + </a:t>
            </a:r>
            <a:r>
              <a:rPr lang="en-GB" sz="1800" dirty="0">
                <a:cs typeface="Times New Roman" panose="02020603050405020304" pitchFamily="18" charset="0"/>
              </a:rPr>
              <a:t>w</a:t>
            </a:r>
            <a:r>
              <a:rPr lang="en-GB" sz="1800" dirty="0">
                <a:effectLst/>
                <a:latin typeface="Calibri" panose="020F0502020204030204" pitchFamily="34" charset="0"/>
                <a:ea typeface="Calibri" panose="020F0502020204030204" pitchFamily="34" charset="0"/>
                <a:cs typeface="Times New Roman" panose="02020603050405020304" pitchFamily="18" charset="0"/>
              </a:rPr>
              <a:t>hen the association is essentially  harmless, which merely parodies or pokes fun at the plaintiff's mark, dilution is not likely as parody tends to increase the public’s identification.</a:t>
            </a:r>
          </a:p>
          <a:p>
            <a:pPr lvl="1">
              <a:buFont typeface="Symbol" panose="05050102010706020507" pitchFamily="18" charset="2"/>
              <a:buChar char="Þ"/>
            </a:pPr>
            <a:r>
              <a:rPr lang="en-GB" sz="1800" dirty="0">
                <a:cs typeface="Times New Roman" panose="02020603050405020304" pitchFamily="18" charset="0"/>
              </a:rPr>
              <a:t>Aim of TM law is to protect consumers and users against harmful confusion as to the source of products. TM disputes should not be about merely securing revenue streams and protect the control of brands. It should also balance this thirst against TM regime sustainability and avoid undue barriers to market entry and free commerce.</a:t>
            </a:r>
          </a:p>
          <a:p>
            <a:pPr lvl="1">
              <a:buFont typeface="Symbol" panose="05050102010706020507" pitchFamily="18" charset="2"/>
              <a:buChar char="Þ"/>
            </a:pPr>
            <a:r>
              <a:rPr lang="en-GB" sz="1800" dirty="0">
                <a:cs typeface="Times New Roman" panose="02020603050405020304" pitchFamily="18" charset="0"/>
              </a:rPr>
              <a:t>Role of intent?</a:t>
            </a:r>
          </a:p>
          <a:p>
            <a:pPr lvl="1">
              <a:buFont typeface="Symbol" panose="05050102010706020507" pitchFamily="18" charset="2"/>
              <a:buChar char="Þ"/>
            </a:pPr>
            <a:r>
              <a:rPr lang="en-GB" sz="1800" dirty="0">
                <a:cs typeface="Times New Roman" panose="02020603050405020304" pitchFamily="18" charset="0"/>
              </a:rPr>
              <a:t>Evidence vs average consumer threshold</a:t>
            </a:r>
          </a:p>
          <a:p>
            <a:pPr lvl="1">
              <a:buFont typeface="Symbol" panose="05050102010706020507" pitchFamily="18" charset="2"/>
              <a:buChar char="Þ"/>
            </a:pPr>
            <a:r>
              <a:rPr lang="en-GB" sz="1800" dirty="0">
                <a:cs typeface="Times New Roman" panose="02020603050405020304" pitchFamily="18" charset="0"/>
              </a:rPr>
              <a:t>Difficulties for judges to distinguish a </a:t>
            </a:r>
            <a:r>
              <a:rPr lang="en-GB" sz="1800" i="1" dirty="0">
                <a:cs typeface="Times New Roman" panose="02020603050405020304" pitchFamily="18" charset="0"/>
              </a:rPr>
              <a:t>true</a:t>
            </a:r>
            <a:r>
              <a:rPr lang="en-GB" sz="1800" dirty="0">
                <a:cs typeface="Times New Roman" panose="02020603050405020304" pitchFamily="18" charset="0"/>
              </a:rPr>
              <a:t> parody from a use which merely intends to depreciate the G&amp;S of the TM holder</a:t>
            </a:r>
          </a:p>
          <a:p>
            <a:pPr lvl="1">
              <a:buFont typeface="Symbol" panose="05050102010706020507" pitchFamily="18" charset="2"/>
              <a:buChar char="Þ"/>
            </a:pPr>
            <a:endParaRPr lang="en-GB" sz="1800" dirty="0"/>
          </a:p>
          <a:p>
            <a:pPr marL="305100" lvl="1" indent="0">
              <a:buNone/>
            </a:pPr>
            <a:endParaRPr lang="en-GB" sz="1600" dirty="0"/>
          </a:p>
        </p:txBody>
      </p:sp>
      <p:pic>
        <p:nvPicPr>
          <p:cNvPr id="4" name="Picture 3">
            <a:extLst>
              <a:ext uri="{FF2B5EF4-FFF2-40B4-BE49-F238E27FC236}">
                <a16:creationId xmlns:a16="http://schemas.microsoft.com/office/drawing/2014/main" id="{D75519E0-C4D1-426C-8B8D-DF2FF9ADE080}"/>
              </a:ext>
            </a:extLst>
          </p:cNvPr>
          <p:cNvPicPr>
            <a:picLocks noChangeAspect="1"/>
          </p:cNvPicPr>
          <p:nvPr/>
        </p:nvPicPr>
        <p:blipFill rotWithShape="1">
          <a:blip r:embed="rId3"/>
          <a:srcRect l="8670" r="2441"/>
          <a:stretch/>
        </p:blipFill>
        <p:spPr>
          <a:xfrm>
            <a:off x="9042400" y="3314705"/>
            <a:ext cx="3149600" cy="3543295"/>
          </a:xfrm>
          <a:prstGeom prst="rect">
            <a:avLst/>
          </a:prstGeom>
        </p:spPr>
      </p:pic>
      <p:sp>
        <p:nvSpPr>
          <p:cNvPr id="5" name="TextBox 4">
            <a:extLst>
              <a:ext uri="{FF2B5EF4-FFF2-40B4-BE49-F238E27FC236}">
                <a16:creationId xmlns:a16="http://schemas.microsoft.com/office/drawing/2014/main" id="{7502FD6B-AEE4-4DD9-9575-2B141630844D}"/>
              </a:ext>
            </a:extLst>
          </p:cNvPr>
          <p:cNvSpPr txBox="1"/>
          <p:nvPr/>
        </p:nvSpPr>
        <p:spPr>
          <a:xfrm>
            <a:off x="5065487" y="5617029"/>
            <a:ext cx="3657600" cy="369332"/>
          </a:xfrm>
          <a:prstGeom prst="rect">
            <a:avLst/>
          </a:prstGeom>
          <a:noFill/>
        </p:spPr>
        <p:txBody>
          <a:bodyPr wrap="square" rtlCol="0">
            <a:spAutoFit/>
          </a:bodyPr>
          <a:lstStyle/>
          <a:p>
            <a:r>
              <a:rPr lang="en-GB" i="1" dirty="0">
                <a:solidFill>
                  <a:srgbClr val="FFC000"/>
                </a:solidFill>
              </a:rPr>
              <a:t>And what about the Metaverse…?</a:t>
            </a:r>
          </a:p>
        </p:txBody>
      </p:sp>
    </p:spTree>
    <p:extLst>
      <p:ext uri="{BB962C8B-B14F-4D97-AF65-F5344CB8AC3E}">
        <p14:creationId xmlns:p14="http://schemas.microsoft.com/office/powerpoint/2010/main" val="309058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CF204-3C5D-4765-BDB4-F26ED9D22C8A}"/>
              </a:ext>
            </a:extLst>
          </p:cNvPr>
          <p:cNvSpPr>
            <a:spLocks noGrp="1"/>
          </p:cNvSpPr>
          <p:nvPr>
            <p:ph type="title"/>
          </p:nvPr>
        </p:nvSpPr>
        <p:spPr/>
        <p:txBody>
          <a:bodyPr>
            <a:normAutofit/>
          </a:bodyPr>
          <a:lstStyle/>
          <a:p>
            <a:r>
              <a:rPr lang="en-GB" dirty="0"/>
              <a:t>Overview</a:t>
            </a:r>
          </a:p>
        </p:txBody>
      </p:sp>
      <p:sp>
        <p:nvSpPr>
          <p:cNvPr id="3" name="Content Placeholder 2">
            <a:extLst>
              <a:ext uri="{FF2B5EF4-FFF2-40B4-BE49-F238E27FC236}">
                <a16:creationId xmlns:a16="http://schemas.microsoft.com/office/drawing/2014/main" id="{740C2111-0224-422A-BFF8-35AC08EC51EC}"/>
              </a:ext>
            </a:extLst>
          </p:cNvPr>
          <p:cNvSpPr>
            <a:spLocks noGrp="1"/>
          </p:cNvSpPr>
          <p:nvPr>
            <p:ph idx="1"/>
          </p:nvPr>
        </p:nvSpPr>
        <p:spPr>
          <a:xfrm>
            <a:off x="719667" y="1581665"/>
            <a:ext cx="10560051" cy="4476235"/>
          </a:xfrm>
        </p:spPr>
        <p:txBody>
          <a:bodyPr/>
          <a:lstStyle/>
          <a:p>
            <a:r>
              <a:rPr lang="en-GB" dirty="0"/>
              <a:t>223 cases examined (US/EUROPE and mostly France so far…)</a:t>
            </a:r>
          </a:p>
          <a:p>
            <a:r>
              <a:rPr lang="en-GB" dirty="0"/>
              <a:t>Cases can be categorised into:</a:t>
            </a:r>
          </a:p>
          <a:p>
            <a:pPr lvl="1"/>
            <a:r>
              <a:rPr lang="en-GB" dirty="0"/>
              <a:t>Political, socio-economic and other public interest expressions</a:t>
            </a:r>
          </a:p>
          <a:p>
            <a:pPr lvl="1"/>
            <a:r>
              <a:rPr lang="en-GB" dirty="0"/>
              <a:t>Artistic expressions</a:t>
            </a:r>
          </a:p>
          <a:p>
            <a:pPr lvl="1"/>
            <a:r>
              <a:rPr lang="en-GB" dirty="0"/>
              <a:t>Promotion of other G&amp;S</a:t>
            </a:r>
          </a:p>
          <a:p>
            <a:pPr lvl="1"/>
            <a:r>
              <a:rPr lang="en-GB" dirty="0"/>
              <a:t>Competing G&amp;S</a:t>
            </a:r>
          </a:p>
          <a:p>
            <a:pPr lvl="1"/>
            <a:r>
              <a:rPr lang="en-GB" dirty="0"/>
              <a:t>Unprotected humour</a:t>
            </a:r>
          </a:p>
          <a:p>
            <a:r>
              <a:rPr lang="en-GB" dirty="0"/>
              <a:t>Challenges ahead…</a:t>
            </a:r>
          </a:p>
          <a:p>
            <a:endParaRPr lang="en-GB" dirty="0"/>
          </a:p>
          <a:p>
            <a:pPr marL="305100" lvl="1" indent="0">
              <a:buNone/>
            </a:pPr>
            <a:endParaRPr lang="en-GB" dirty="0"/>
          </a:p>
          <a:p>
            <a:endParaRPr lang="en-GB" dirty="0"/>
          </a:p>
          <a:p>
            <a:endParaRPr lang="en-GB" dirty="0"/>
          </a:p>
        </p:txBody>
      </p:sp>
    </p:spTree>
    <p:extLst>
      <p:ext uri="{BB962C8B-B14F-4D97-AF65-F5344CB8AC3E}">
        <p14:creationId xmlns:p14="http://schemas.microsoft.com/office/powerpoint/2010/main" val="157928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8AD85-F918-4699-AC87-3B2B07B77857}"/>
              </a:ext>
            </a:extLst>
          </p:cNvPr>
          <p:cNvSpPr>
            <a:spLocks noGrp="1"/>
          </p:cNvSpPr>
          <p:nvPr>
            <p:ph type="title"/>
          </p:nvPr>
        </p:nvSpPr>
        <p:spPr>
          <a:xfrm>
            <a:off x="719667" y="379144"/>
            <a:ext cx="10688562" cy="735979"/>
          </a:xfrm>
        </p:spPr>
        <p:txBody>
          <a:bodyPr>
            <a:normAutofit fontScale="90000"/>
          </a:bodyPr>
          <a:lstStyle/>
          <a:p>
            <a:r>
              <a:rPr lang="en-GB" dirty="0"/>
              <a:t>I. Political, socio-economic and other public interest expressions</a:t>
            </a:r>
          </a:p>
        </p:txBody>
      </p:sp>
      <p:pic>
        <p:nvPicPr>
          <p:cNvPr id="6" name="Content Placeholder 5" descr="A picture containing text&#10;&#10;Description automatically generated">
            <a:extLst>
              <a:ext uri="{FF2B5EF4-FFF2-40B4-BE49-F238E27FC236}">
                <a16:creationId xmlns:a16="http://schemas.microsoft.com/office/drawing/2014/main" id="{AEBF8D63-CC5D-4ED4-BC56-A758D6C41B2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77143" y="4728875"/>
            <a:ext cx="3886805" cy="2187181"/>
          </a:xfrm>
        </p:spPr>
      </p:pic>
      <p:sp>
        <p:nvSpPr>
          <p:cNvPr id="7" name="TextBox 6">
            <a:extLst>
              <a:ext uri="{FF2B5EF4-FFF2-40B4-BE49-F238E27FC236}">
                <a16:creationId xmlns:a16="http://schemas.microsoft.com/office/drawing/2014/main" id="{4DBE95DE-6DAB-473F-A163-0A86B794586B}"/>
              </a:ext>
            </a:extLst>
          </p:cNvPr>
          <p:cNvSpPr txBox="1"/>
          <p:nvPr/>
        </p:nvSpPr>
        <p:spPr>
          <a:xfrm>
            <a:off x="193292" y="1368524"/>
            <a:ext cx="11472333" cy="3416320"/>
          </a:xfrm>
          <a:prstGeom prst="rect">
            <a:avLst/>
          </a:prstGeom>
          <a:noFill/>
        </p:spPr>
        <p:txBody>
          <a:bodyPr wrap="square" rtlCol="0">
            <a:spAutoFit/>
          </a:bodyPr>
          <a:lstStyle/>
          <a:p>
            <a:pPr marL="342900" indent="-342900">
              <a:buFont typeface="Wingdings" panose="05000000000000000000" pitchFamily="2" charset="2"/>
              <a:buChar char="v"/>
            </a:pPr>
            <a:r>
              <a:rPr lang="en-GB" sz="2400" dirty="0">
                <a:solidFill>
                  <a:schemeClr val="accent1"/>
                </a:solidFill>
                <a:latin typeface="Calibri" panose="020F0502020204030204" pitchFamily="34" charset="0"/>
                <a:cs typeface="Calibri" panose="020F0502020204030204" pitchFamily="34" charset="0"/>
              </a:rPr>
              <a:t>US</a:t>
            </a:r>
          </a:p>
          <a:p>
            <a:pPr marL="914400" lvl="1" indent="-457200">
              <a:buFontTx/>
              <a:buChar char="-"/>
            </a:pPr>
            <a:r>
              <a:rPr lang="en-GB" sz="2400" dirty="0">
                <a:solidFill>
                  <a:schemeClr val="accent1"/>
                </a:solidFill>
                <a:latin typeface="Calibri" panose="020F0502020204030204" pitchFamily="34" charset="0"/>
                <a:cs typeface="Calibri" panose="020F0502020204030204" pitchFamily="34" charset="0"/>
              </a:rPr>
              <a:t>Absent a commercial context, use generally falls outside the material scope of TM law as the sign is used as part of a wider communicative message.</a:t>
            </a:r>
          </a:p>
          <a:p>
            <a:pPr marL="914400" lvl="1" indent="-457200">
              <a:buFontTx/>
              <a:buChar char="-"/>
            </a:pPr>
            <a:r>
              <a:rPr lang="en-GB" sz="2400" dirty="0">
                <a:solidFill>
                  <a:schemeClr val="accent1"/>
                </a:solidFill>
                <a:latin typeface="Calibri" panose="020F0502020204030204" pitchFamily="34" charset="0"/>
                <a:cs typeface="Calibri" panose="020F0502020204030204" pitchFamily="34" charset="0"/>
              </a:rPr>
              <a:t>Within a commercial context, TM infringement tests applied narrowly, slight confusion allowed.</a:t>
            </a:r>
          </a:p>
          <a:p>
            <a:pPr marL="914400" lvl="1" indent="-457200">
              <a:buFontTx/>
              <a:buChar char="-"/>
            </a:pPr>
            <a:r>
              <a:rPr lang="en-GB" sz="2400" dirty="0">
                <a:solidFill>
                  <a:schemeClr val="accent1"/>
                </a:solidFill>
                <a:latin typeface="Calibri" panose="020F0502020204030204" pitchFamily="34" charset="0"/>
                <a:cs typeface="Calibri" panose="020F0502020204030204" pitchFamily="34" charset="0"/>
              </a:rPr>
              <a:t>But ‘First amendment isn’t absolute, there is no simple mechanical rule’.</a:t>
            </a:r>
          </a:p>
          <a:p>
            <a:pPr marL="342900" indent="-342900">
              <a:buFont typeface="Wingdings" panose="05000000000000000000" pitchFamily="2" charset="2"/>
              <a:buChar char="v"/>
            </a:pPr>
            <a:r>
              <a:rPr lang="en-GB" sz="2400" dirty="0">
                <a:solidFill>
                  <a:schemeClr val="accent1"/>
                </a:solidFill>
                <a:latin typeface="Calibri" panose="020F0502020204030204" pitchFamily="34" charset="0"/>
                <a:cs typeface="Calibri" panose="020F0502020204030204" pitchFamily="34" charset="0"/>
              </a:rPr>
              <a:t>EUROPE</a:t>
            </a:r>
          </a:p>
          <a:p>
            <a:pPr marL="914400" lvl="1" indent="-457200">
              <a:buFontTx/>
              <a:buChar char="-"/>
            </a:pPr>
            <a:r>
              <a:rPr lang="en-GB" sz="2400" dirty="0">
                <a:solidFill>
                  <a:schemeClr val="accent1"/>
                </a:solidFill>
                <a:latin typeface="Calibri" panose="020F0502020204030204" pitchFamily="34" charset="0"/>
                <a:cs typeface="Calibri" panose="020F0502020204030204" pitchFamily="34" charset="0"/>
              </a:rPr>
              <a:t>Use allowed if outside a commercial context</a:t>
            </a:r>
          </a:p>
          <a:p>
            <a:pPr marL="914400" lvl="1" indent="-457200">
              <a:buFontTx/>
              <a:buChar char="-"/>
            </a:pPr>
            <a:r>
              <a:rPr lang="en-GB" sz="2400" dirty="0">
                <a:solidFill>
                  <a:schemeClr val="accent1"/>
                </a:solidFill>
                <a:latin typeface="Calibri" panose="020F0502020204030204" pitchFamily="34" charset="0"/>
                <a:cs typeface="Calibri" panose="020F0502020204030204" pitchFamily="34" charset="0"/>
              </a:rPr>
              <a:t>But TM prevails where there is a commercial aspect or harm</a:t>
            </a:r>
          </a:p>
        </p:txBody>
      </p:sp>
      <p:pic>
        <p:nvPicPr>
          <p:cNvPr id="4102" name="Picture 6">
            <a:extLst>
              <a:ext uri="{FF2B5EF4-FFF2-40B4-BE49-F238E27FC236}">
                <a16:creationId xmlns:a16="http://schemas.microsoft.com/office/drawing/2014/main" id="{8FE8023B-6AC7-4069-98F3-FB7914C3DD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2857" y="3369829"/>
            <a:ext cx="1669143" cy="34881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AAF13CA-7E72-4BFE-A7F7-0166F2D8B1D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7117" y="5038245"/>
            <a:ext cx="2745740" cy="1828800"/>
          </a:xfrm>
          <a:prstGeom prst="rect">
            <a:avLst/>
          </a:prstGeom>
          <a:noFill/>
          <a:ln>
            <a:noFill/>
          </a:ln>
        </p:spPr>
      </p:pic>
    </p:spTree>
    <p:extLst>
      <p:ext uri="{BB962C8B-B14F-4D97-AF65-F5344CB8AC3E}">
        <p14:creationId xmlns:p14="http://schemas.microsoft.com/office/powerpoint/2010/main" val="1469710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3A828-FF17-45F7-81EC-FFE81CFC2B29}"/>
              </a:ext>
            </a:extLst>
          </p:cNvPr>
          <p:cNvSpPr>
            <a:spLocks noGrp="1"/>
          </p:cNvSpPr>
          <p:nvPr>
            <p:ph type="title"/>
          </p:nvPr>
        </p:nvSpPr>
        <p:spPr>
          <a:xfrm>
            <a:off x="719667" y="335601"/>
            <a:ext cx="9599360" cy="735979"/>
          </a:xfrm>
        </p:spPr>
        <p:txBody>
          <a:bodyPr/>
          <a:lstStyle/>
          <a:p>
            <a:r>
              <a:rPr lang="en-GB" dirty="0"/>
              <a:t>II. Artistic uses</a:t>
            </a:r>
          </a:p>
        </p:txBody>
      </p:sp>
      <p:sp>
        <p:nvSpPr>
          <p:cNvPr id="3" name="Content Placeholder 2">
            <a:extLst>
              <a:ext uri="{FF2B5EF4-FFF2-40B4-BE49-F238E27FC236}">
                <a16:creationId xmlns:a16="http://schemas.microsoft.com/office/drawing/2014/main" id="{5E6CEC51-80DC-4081-82EF-3531FB4ED1E3}"/>
              </a:ext>
            </a:extLst>
          </p:cNvPr>
          <p:cNvSpPr>
            <a:spLocks noGrp="1"/>
          </p:cNvSpPr>
          <p:nvPr>
            <p:ph idx="1"/>
          </p:nvPr>
        </p:nvSpPr>
        <p:spPr>
          <a:xfrm>
            <a:off x="719667" y="1358989"/>
            <a:ext cx="8496904" cy="4325457"/>
          </a:xfrm>
        </p:spPr>
        <p:txBody>
          <a:bodyPr/>
          <a:lstStyle/>
          <a:p>
            <a:r>
              <a:rPr lang="en-GB" sz="1800" dirty="0"/>
              <a:t>US</a:t>
            </a:r>
          </a:p>
          <a:p>
            <a:pPr lvl="1">
              <a:buFontTx/>
              <a:buChar char="-"/>
            </a:pPr>
            <a:r>
              <a:rPr lang="en-GB" sz="1800" dirty="0"/>
              <a:t>No automatic protection but increasing </a:t>
            </a:r>
            <a:r>
              <a:rPr lang="en-GB" sz="1800" dirty="0">
                <a:solidFill>
                  <a:schemeClr val="accent1"/>
                </a:solidFill>
              </a:rPr>
              <a:t>reliance on </a:t>
            </a:r>
            <a:r>
              <a:rPr lang="en-GB" sz="1800" i="1" dirty="0">
                <a:solidFill>
                  <a:schemeClr val="accent1"/>
                </a:solidFill>
              </a:rPr>
              <a:t>Rogers v. Grimaldi </a:t>
            </a:r>
            <a:r>
              <a:rPr lang="en-GB" sz="1800" dirty="0">
                <a:solidFill>
                  <a:schemeClr val="accent1"/>
                </a:solidFill>
              </a:rPr>
              <a:t>(1989) which sets out a two-pronged test: use not allowed if</a:t>
            </a:r>
            <a:r>
              <a:rPr lang="en-GB" sz="1800" dirty="0">
                <a:solidFill>
                  <a:schemeClr val="accent1"/>
                </a:solidFill>
                <a:effectLst/>
                <a:latin typeface="Calibri" panose="020F0502020204030204" pitchFamily="34" charset="0"/>
                <a:ea typeface="Calibri" panose="020F0502020204030204" pitchFamily="34" charset="0"/>
              </a:rPr>
              <a:t> (1) </a:t>
            </a:r>
            <a:r>
              <a:rPr lang="en-GB" sz="1800" dirty="0">
                <a:solidFill>
                  <a:schemeClr val="accent1"/>
                </a:solidFill>
                <a:ea typeface="Calibri" panose="020F0502020204030204" pitchFamily="34" charset="0"/>
              </a:rPr>
              <a:t>there i</a:t>
            </a:r>
            <a:r>
              <a:rPr lang="en-GB" sz="1800" dirty="0">
                <a:solidFill>
                  <a:schemeClr val="accent1"/>
                </a:solidFill>
                <a:effectLst/>
                <a:latin typeface="Calibri" panose="020F0502020204030204" pitchFamily="34" charset="0"/>
                <a:ea typeface="Calibri" panose="020F0502020204030204" pitchFamily="34" charset="0"/>
              </a:rPr>
              <a:t>s no artistic relevance to the underlying work, or (2) explicitly misleads as to the source or content of the work. </a:t>
            </a:r>
            <a:endParaRPr lang="en-GB" sz="1800" dirty="0">
              <a:solidFill>
                <a:schemeClr val="accent1"/>
              </a:solidFill>
            </a:endParaRPr>
          </a:p>
          <a:p>
            <a:pPr lvl="1">
              <a:buFontTx/>
              <a:buChar char="-"/>
            </a:pPr>
            <a:r>
              <a:rPr lang="en-GB" sz="1800" dirty="0"/>
              <a:t>Other courts have applied the TM infringement tests narrowly  recognising that: ‘Parody is a form of non-commercial expression if it does more than propose a commercial transaction. Artistic and parodic work is considered non-commercial speech and, therefore, not subject to a trademark dilution claim.’ </a:t>
            </a:r>
            <a:r>
              <a:rPr lang="en-GB" sz="1800" i="1" dirty="0"/>
              <a:t>Mattel, Inc. v. Walking Mountain Prods</a:t>
            </a:r>
            <a:r>
              <a:rPr lang="en-GB" sz="1800" dirty="0"/>
              <a:t>, (9th Cir. 2003)</a:t>
            </a:r>
          </a:p>
          <a:p>
            <a:pPr lvl="1">
              <a:buFontTx/>
              <a:buChar char="-"/>
            </a:pPr>
            <a:r>
              <a:rPr lang="en-GB" sz="1800" dirty="0"/>
              <a:t>But not if unsavoury: </a:t>
            </a:r>
            <a:r>
              <a:rPr lang="en-GB" sz="1800" b="0" i="1" dirty="0"/>
              <a:t>Am. Dairy Queen Corp. v. New Line Prods., Inc</a:t>
            </a:r>
            <a:r>
              <a:rPr lang="en-GB" sz="1800" b="0" dirty="0"/>
              <a:t>., (1998)</a:t>
            </a:r>
            <a:endParaRPr lang="en-GB" sz="1800" dirty="0"/>
          </a:p>
          <a:p>
            <a:r>
              <a:rPr lang="en-GB" sz="1800" dirty="0"/>
              <a:t>EUROPE</a:t>
            </a:r>
          </a:p>
          <a:p>
            <a:pPr lvl="1">
              <a:buFontTx/>
              <a:buChar char="-"/>
            </a:pPr>
            <a:r>
              <a:rPr lang="en-GB" sz="1800" dirty="0"/>
              <a:t>Greater influence of the copyright parody exception to dismiss TM claims</a:t>
            </a:r>
          </a:p>
          <a:p>
            <a:pPr lvl="1">
              <a:buFontTx/>
              <a:buChar char="-"/>
            </a:pPr>
            <a:r>
              <a:rPr lang="en-GB" sz="1800" dirty="0"/>
              <a:t>Stronger sense of artistic freedom?</a:t>
            </a:r>
          </a:p>
        </p:txBody>
      </p:sp>
      <p:pic>
        <p:nvPicPr>
          <p:cNvPr id="6" name="Picture 5">
            <a:extLst>
              <a:ext uri="{FF2B5EF4-FFF2-40B4-BE49-F238E27FC236}">
                <a16:creationId xmlns:a16="http://schemas.microsoft.com/office/drawing/2014/main" id="{24170917-1F3F-44DA-8113-31DB4A7768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7991" y="48192"/>
            <a:ext cx="1213958" cy="1708411"/>
          </a:xfrm>
          <a:prstGeom prst="rect">
            <a:avLst/>
          </a:prstGeom>
          <a:noFill/>
          <a:ln>
            <a:noFill/>
          </a:ln>
        </p:spPr>
      </p:pic>
      <p:pic>
        <p:nvPicPr>
          <p:cNvPr id="7" name="Picture 6" descr="The Object of Perfection: Real or Plastic? | Emily Bordon">
            <a:extLst>
              <a:ext uri="{FF2B5EF4-FFF2-40B4-BE49-F238E27FC236}">
                <a16:creationId xmlns:a16="http://schemas.microsoft.com/office/drawing/2014/main" id="{1EE5A2E3-0F32-481F-850B-E6B036ADFE40}"/>
              </a:ext>
            </a:extLst>
          </p:cNvPr>
          <p:cNvPicPr>
            <a:picLocks noChangeAspect="1"/>
          </p:cNvPicPr>
          <p:nvPr/>
        </p:nvPicPr>
        <p:blipFill rotWithShape="1">
          <a:blip r:embed="rId4">
            <a:extLst>
              <a:ext uri="{28A0092B-C50C-407E-A947-70E740481C1C}">
                <a14:useLocalDpi xmlns:a14="http://schemas.microsoft.com/office/drawing/2010/main" val="0"/>
              </a:ext>
            </a:extLst>
          </a:blip>
          <a:srcRect l="55450"/>
          <a:stretch/>
        </p:blipFill>
        <p:spPr bwMode="auto">
          <a:xfrm>
            <a:off x="9608458" y="1893710"/>
            <a:ext cx="2013989" cy="1627148"/>
          </a:xfrm>
          <a:prstGeom prst="rect">
            <a:avLst/>
          </a:prstGeom>
          <a:noFill/>
          <a:ln>
            <a:noFill/>
          </a:ln>
        </p:spPr>
      </p:pic>
      <p:pic>
        <p:nvPicPr>
          <p:cNvPr id="8" name="Picture 7" descr="Jo (Manchester, The United Kingdom)'s review of Dairy Queen">
            <a:extLst>
              <a:ext uri="{FF2B5EF4-FFF2-40B4-BE49-F238E27FC236}">
                <a16:creationId xmlns:a16="http://schemas.microsoft.com/office/drawing/2014/main" id="{843E1832-D478-4CC8-85B9-4E47D9198A1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08458" y="3708304"/>
            <a:ext cx="2179411" cy="2179411"/>
          </a:xfrm>
          <a:prstGeom prst="rect">
            <a:avLst/>
          </a:prstGeom>
          <a:noFill/>
          <a:ln>
            <a:noFill/>
          </a:ln>
        </p:spPr>
      </p:pic>
    </p:spTree>
    <p:extLst>
      <p:ext uri="{BB962C8B-B14F-4D97-AF65-F5344CB8AC3E}">
        <p14:creationId xmlns:p14="http://schemas.microsoft.com/office/powerpoint/2010/main" val="809316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3A828-FF17-45F7-81EC-FFE81CFC2B29}"/>
              </a:ext>
            </a:extLst>
          </p:cNvPr>
          <p:cNvSpPr>
            <a:spLocks noGrp="1"/>
          </p:cNvSpPr>
          <p:nvPr>
            <p:ph type="title"/>
          </p:nvPr>
        </p:nvSpPr>
        <p:spPr>
          <a:xfrm>
            <a:off x="719667" y="292058"/>
            <a:ext cx="9599360" cy="735979"/>
          </a:xfrm>
        </p:spPr>
        <p:txBody>
          <a:bodyPr/>
          <a:lstStyle/>
          <a:p>
            <a:r>
              <a:rPr lang="en-GB" dirty="0"/>
              <a:t>III. Promotion of other G&amp;S </a:t>
            </a:r>
          </a:p>
        </p:txBody>
      </p:sp>
      <p:sp>
        <p:nvSpPr>
          <p:cNvPr id="3" name="Content Placeholder 2">
            <a:extLst>
              <a:ext uri="{FF2B5EF4-FFF2-40B4-BE49-F238E27FC236}">
                <a16:creationId xmlns:a16="http://schemas.microsoft.com/office/drawing/2014/main" id="{5E6CEC51-80DC-4081-82EF-3531FB4ED1E3}"/>
              </a:ext>
            </a:extLst>
          </p:cNvPr>
          <p:cNvSpPr>
            <a:spLocks noGrp="1"/>
          </p:cNvSpPr>
          <p:nvPr>
            <p:ph idx="1"/>
          </p:nvPr>
        </p:nvSpPr>
        <p:spPr>
          <a:xfrm>
            <a:off x="501952" y="1465943"/>
            <a:ext cx="11051419" cy="4615543"/>
          </a:xfrm>
        </p:spPr>
        <p:txBody>
          <a:bodyPr/>
          <a:lstStyle/>
          <a:p>
            <a:r>
              <a:rPr lang="en-GB" sz="1600" dirty="0"/>
              <a:t>US</a:t>
            </a:r>
          </a:p>
          <a:p>
            <a:pPr lvl="1">
              <a:buFontTx/>
              <a:buChar char="-"/>
            </a:pPr>
            <a:r>
              <a:rPr lang="en-GB" sz="1600" dirty="0"/>
              <a:t>Case law largely inconsistent. </a:t>
            </a:r>
          </a:p>
          <a:p>
            <a:pPr lvl="1">
              <a:buFontTx/>
              <a:buChar char="-"/>
            </a:pPr>
            <a:r>
              <a:rPr lang="en-GB" sz="1600" dirty="0"/>
              <a:t>TM </a:t>
            </a:r>
            <a:r>
              <a:rPr lang="en-GB" sz="1600" i="1" dirty="0"/>
              <a:t>seems</a:t>
            </a:r>
            <a:r>
              <a:rPr lang="en-GB" sz="1600" dirty="0"/>
              <a:t> to prevail in the context of:</a:t>
            </a:r>
          </a:p>
          <a:p>
            <a:pPr lvl="2">
              <a:buFontTx/>
              <a:buChar char="-"/>
            </a:pPr>
            <a:r>
              <a:rPr lang="en-GB" sz="1600" dirty="0"/>
              <a:t>TV advertising, promotion of credible other non-competing goods, trucks …</a:t>
            </a:r>
          </a:p>
          <a:p>
            <a:pPr lvl="1">
              <a:buFontTx/>
              <a:buChar char="-"/>
            </a:pPr>
            <a:r>
              <a:rPr lang="en-GB" sz="1600" dirty="0"/>
              <a:t>Case law split when it comes to paraphernalia</a:t>
            </a:r>
          </a:p>
          <a:p>
            <a:pPr lvl="1">
              <a:buFontTx/>
              <a:buChar char="-"/>
            </a:pPr>
            <a:r>
              <a:rPr lang="en-GB" sz="1600" dirty="0" err="1"/>
              <a:t>FoE</a:t>
            </a:r>
            <a:r>
              <a:rPr lang="en-GB" sz="1600" dirty="0"/>
              <a:t>/parody prevails in satirical/comedy show contexts and pet products but developments ahead with the possible expanded reach of Rogers outside artistic/public interest uses.</a:t>
            </a:r>
          </a:p>
          <a:p>
            <a:pPr marL="305100" lvl="1" indent="0">
              <a:buNone/>
            </a:pPr>
            <a:r>
              <a:rPr lang="en-GB" sz="1600" dirty="0"/>
              <a:t>= A defendant's claim of parody will be disregarded where the purpose of the similarity is to capitalise on a famous mark's popularity for the defendant's own commercial use. </a:t>
            </a:r>
          </a:p>
          <a:p>
            <a:r>
              <a:rPr lang="en-GB" sz="1600" dirty="0"/>
              <a:t>EUROPE</a:t>
            </a:r>
          </a:p>
          <a:p>
            <a:pPr marL="0" indent="0">
              <a:buNone/>
            </a:pPr>
            <a:r>
              <a:rPr lang="en-GB" sz="1600" dirty="0"/>
              <a:t>       - Generally TM prevails especially if the parody relates to paraphernalia (Mr Propre; Petit </a:t>
            </a:r>
            <a:r>
              <a:rPr lang="en-GB" sz="1600" dirty="0" err="1"/>
              <a:t>Chavire</a:t>
            </a:r>
            <a:r>
              <a:rPr lang="en-GB" sz="1600" dirty="0"/>
              <a:t>);</a:t>
            </a:r>
          </a:p>
          <a:p>
            <a:pPr marL="0" indent="0">
              <a:buNone/>
            </a:pPr>
            <a:r>
              <a:rPr lang="en-GB" sz="1600" dirty="0"/>
              <a:t>       - Unless we are in a context of a satirical show (Les Guignols de </a:t>
            </a:r>
            <a:r>
              <a:rPr lang="en-GB" sz="1600" dirty="0" err="1"/>
              <a:t>l’Info</a:t>
            </a:r>
            <a:r>
              <a:rPr lang="en-GB" sz="1600" dirty="0"/>
              <a:t> 1999 &amp; 2000). </a:t>
            </a:r>
          </a:p>
          <a:p>
            <a:pPr marL="0" indent="0">
              <a:buNone/>
            </a:pPr>
            <a:endParaRPr lang="en-GB" sz="1600" dirty="0"/>
          </a:p>
        </p:txBody>
      </p:sp>
      <p:pic>
        <p:nvPicPr>
          <p:cNvPr id="1026" name="Picture 2" descr="INTA Urges U.S. Court of Appeals Not to 'Let the Dogs Out' - International  Trademark Association">
            <a:extLst>
              <a:ext uri="{FF2B5EF4-FFF2-40B4-BE49-F238E27FC236}">
                <a16:creationId xmlns:a16="http://schemas.microsoft.com/office/drawing/2014/main" id="{0EAC9BDB-0834-441B-B8C8-5F2F9437E9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1466" y="0"/>
            <a:ext cx="1870867" cy="24529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till no EGGception">
            <a:extLst>
              <a:ext uri="{FF2B5EF4-FFF2-40B4-BE49-F238E27FC236}">
                <a16:creationId xmlns:a16="http://schemas.microsoft.com/office/drawing/2014/main" id="{0A6D0295-12F9-49C2-AFC2-F442ECFBE4D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41848" y="4662715"/>
            <a:ext cx="1711523" cy="1458684"/>
          </a:xfrm>
          <a:prstGeom prst="rect">
            <a:avLst/>
          </a:prstGeom>
          <a:noFill/>
          <a:ln>
            <a:noFill/>
          </a:ln>
        </p:spPr>
      </p:pic>
    </p:spTree>
    <p:extLst>
      <p:ext uri="{BB962C8B-B14F-4D97-AF65-F5344CB8AC3E}">
        <p14:creationId xmlns:p14="http://schemas.microsoft.com/office/powerpoint/2010/main" val="2187878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3A828-FF17-45F7-81EC-FFE81CFC2B29}"/>
              </a:ext>
            </a:extLst>
          </p:cNvPr>
          <p:cNvSpPr>
            <a:spLocks noGrp="1"/>
          </p:cNvSpPr>
          <p:nvPr>
            <p:ph type="title"/>
          </p:nvPr>
        </p:nvSpPr>
        <p:spPr>
          <a:xfrm>
            <a:off x="719667" y="292058"/>
            <a:ext cx="9599360" cy="735979"/>
          </a:xfrm>
        </p:spPr>
        <p:txBody>
          <a:bodyPr/>
          <a:lstStyle/>
          <a:p>
            <a:r>
              <a:rPr lang="en-GB" dirty="0"/>
              <a:t>III. Promotion of other G&amp;S </a:t>
            </a:r>
          </a:p>
        </p:txBody>
      </p:sp>
      <p:sp>
        <p:nvSpPr>
          <p:cNvPr id="3" name="Content Placeholder 2">
            <a:extLst>
              <a:ext uri="{FF2B5EF4-FFF2-40B4-BE49-F238E27FC236}">
                <a16:creationId xmlns:a16="http://schemas.microsoft.com/office/drawing/2014/main" id="{5E6CEC51-80DC-4081-82EF-3531FB4ED1E3}"/>
              </a:ext>
            </a:extLst>
          </p:cNvPr>
          <p:cNvSpPr>
            <a:spLocks noGrp="1"/>
          </p:cNvSpPr>
          <p:nvPr>
            <p:ph idx="1"/>
          </p:nvPr>
        </p:nvSpPr>
        <p:spPr>
          <a:xfrm>
            <a:off x="501952" y="1465943"/>
            <a:ext cx="11051419" cy="4615543"/>
          </a:xfrm>
        </p:spPr>
        <p:txBody>
          <a:bodyPr/>
          <a:lstStyle/>
          <a:p>
            <a:r>
              <a:rPr lang="en-GB" sz="1600" dirty="0"/>
              <a:t>US</a:t>
            </a:r>
          </a:p>
          <a:p>
            <a:pPr lvl="1">
              <a:buFontTx/>
              <a:buChar char="-"/>
            </a:pPr>
            <a:r>
              <a:rPr lang="en-GB" sz="1600" dirty="0"/>
              <a:t>Case law largely inconsistent. </a:t>
            </a:r>
          </a:p>
          <a:p>
            <a:pPr lvl="1">
              <a:buFontTx/>
              <a:buChar char="-"/>
            </a:pPr>
            <a:r>
              <a:rPr lang="en-GB" sz="1600" dirty="0"/>
              <a:t>TM </a:t>
            </a:r>
            <a:r>
              <a:rPr lang="en-GB" sz="1600" i="1" dirty="0"/>
              <a:t>seems</a:t>
            </a:r>
            <a:r>
              <a:rPr lang="en-GB" sz="1600" dirty="0"/>
              <a:t> to prevail in the context of:</a:t>
            </a:r>
          </a:p>
          <a:p>
            <a:pPr lvl="2">
              <a:buFontTx/>
              <a:buChar char="-"/>
            </a:pPr>
            <a:r>
              <a:rPr lang="en-GB" sz="1600" dirty="0"/>
              <a:t>TV advertising, promotion of credible other non-competing goods, trucks or any other commercial use seeking to capitalize on a mark’s popularity for the user’s own commercial goal </a:t>
            </a:r>
          </a:p>
          <a:p>
            <a:pPr lvl="1">
              <a:buFontTx/>
              <a:buChar char="-"/>
            </a:pPr>
            <a:r>
              <a:rPr lang="en-GB" sz="1600" dirty="0"/>
              <a:t>Case law split when it comes to paraphernalia</a:t>
            </a:r>
          </a:p>
          <a:p>
            <a:pPr lvl="1">
              <a:buFontTx/>
              <a:buChar char="-"/>
            </a:pPr>
            <a:r>
              <a:rPr lang="en-GB" sz="1600" dirty="0" err="1"/>
              <a:t>FoE</a:t>
            </a:r>
            <a:r>
              <a:rPr lang="en-GB" sz="1600" dirty="0"/>
              <a:t>/parody prevails in satirical/comedy show contexts and pet products but developments ahead with the possible expanded reach of Rogers outside artistic/public interest uses (Anheuser-Busch, Inc. v. VIP Products, LLC (E.D. Mo. 2008))</a:t>
            </a:r>
          </a:p>
          <a:p>
            <a:pPr marL="305100" lvl="1" indent="0">
              <a:buNone/>
            </a:pPr>
            <a:r>
              <a:rPr lang="en-GB" sz="1600" dirty="0"/>
              <a:t>= A defendant's claim of parody will be disregarded where the purpose of the similarity is to capitalize on a famous mark's popularity for the defendant's own commercial use. </a:t>
            </a:r>
          </a:p>
          <a:p>
            <a:r>
              <a:rPr lang="en-GB" sz="1600" dirty="0"/>
              <a:t>EUROPE</a:t>
            </a:r>
          </a:p>
          <a:p>
            <a:pPr marL="0" indent="0">
              <a:buNone/>
            </a:pPr>
            <a:r>
              <a:rPr lang="en-GB" sz="1600" dirty="0"/>
              <a:t>       - Generally TM prevails (e.g. sign for cigarette paper on sanitary pads; French cheese on CD album cover) especially if the parody is printed on T-shirts (Mr Propre; Petit </a:t>
            </a:r>
            <a:r>
              <a:rPr lang="en-GB" sz="1600" dirty="0" err="1"/>
              <a:t>Chavire</a:t>
            </a:r>
            <a:r>
              <a:rPr lang="en-GB" sz="1600" dirty="0"/>
              <a:t>) unless we are in a context of a satirical show (Les Guignols de </a:t>
            </a:r>
            <a:r>
              <a:rPr lang="en-GB" sz="1600" dirty="0" err="1"/>
              <a:t>l’Info</a:t>
            </a:r>
            <a:r>
              <a:rPr lang="en-GB" sz="1600" dirty="0"/>
              <a:t> 1999 &amp; 2000). </a:t>
            </a:r>
          </a:p>
          <a:p>
            <a:pPr marL="0" indent="0">
              <a:buNone/>
            </a:pPr>
            <a:endParaRPr lang="en-GB" sz="1600" dirty="0"/>
          </a:p>
        </p:txBody>
      </p:sp>
      <p:pic>
        <p:nvPicPr>
          <p:cNvPr id="4" name="Picture 4" descr="Drake and 21 Savage's promo Vogue magazine">
            <a:extLst>
              <a:ext uri="{FF2B5EF4-FFF2-40B4-BE49-F238E27FC236}">
                <a16:creationId xmlns:a16="http://schemas.microsoft.com/office/drawing/2014/main" id="{0FA72FBD-FDBA-4A0B-8FA4-A57004F025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271463"/>
            <a:ext cx="9334500" cy="631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59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3A828-FF17-45F7-81EC-FFE81CFC2B29}"/>
              </a:ext>
            </a:extLst>
          </p:cNvPr>
          <p:cNvSpPr>
            <a:spLocks noGrp="1"/>
          </p:cNvSpPr>
          <p:nvPr>
            <p:ph type="title"/>
          </p:nvPr>
        </p:nvSpPr>
        <p:spPr>
          <a:xfrm>
            <a:off x="719667" y="335601"/>
            <a:ext cx="9599360" cy="735979"/>
          </a:xfrm>
        </p:spPr>
        <p:txBody>
          <a:bodyPr/>
          <a:lstStyle/>
          <a:p>
            <a:r>
              <a:rPr lang="en-GB" dirty="0"/>
              <a:t>IV. Competing G&amp;S</a:t>
            </a:r>
          </a:p>
        </p:txBody>
      </p:sp>
      <p:sp>
        <p:nvSpPr>
          <p:cNvPr id="3" name="Content Placeholder 2">
            <a:extLst>
              <a:ext uri="{FF2B5EF4-FFF2-40B4-BE49-F238E27FC236}">
                <a16:creationId xmlns:a16="http://schemas.microsoft.com/office/drawing/2014/main" id="{5E6CEC51-80DC-4081-82EF-3531FB4ED1E3}"/>
              </a:ext>
            </a:extLst>
          </p:cNvPr>
          <p:cNvSpPr>
            <a:spLocks noGrp="1"/>
          </p:cNvSpPr>
          <p:nvPr>
            <p:ph idx="1"/>
          </p:nvPr>
        </p:nvSpPr>
        <p:spPr>
          <a:xfrm>
            <a:off x="719667" y="1451257"/>
            <a:ext cx="8700105" cy="4252685"/>
          </a:xfrm>
        </p:spPr>
        <p:txBody>
          <a:bodyPr/>
          <a:lstStyle/>
          <a:p>
            <a:pPr algn="just"/>
            <a:r>
              <a:rPr lang="en-GB" sz="2400" dirty="0"/>
              <a:t>US</a:t>
            </a:r>
          </a:p>
          <a:p>
            <a:pPr marL="0" indent="0" algn="just">
              <a:buNone/>
            </a:pPr>
            <a:r>
              <a:rPr lang="en-GB" sz="2400" dirty="0"/>
              <a:t>	-  Mostly </a:t>
            </a:r>
            <a:r>
              <a:rPr lang="en-GB" sz="2400" b="1" dirty="0">
                <a:solidFill>
                  <a:srgbClr val="FF0000"/>
                </a:solidFill>
              </a:rPr>
              <a:t>not</a:t>
            </a:r>
            <a:r>
              <a:rPr lang="en-GB" sz="2400" dirty="0"/>
              <a:t> allowed but </a:t>
            </a:r>
            <a:r>
              <a:rPr lang="en-GB" sz="2400" i="1" dirty="0" err="1"/>
              <a:t>Jordache</a:t>
            </a:r>
            <a:r>
              <a:rPr lang="en-GB" sz="2400" i="1" dirty="0"/>
              <a:t> Ent., Inc. v. Hogg </a:t>
            </a:r>
            <a:r>
              <a:rPr lang="en-GB" sz="2400" i="1" dirty="0" err="1"/>
              <a:t>Wyld</a:t>
            </a:r>
            <a:r>
              <a:rPr lang="en-GB" sz="2400" dirty="0"/>
              <a:t>, Ltd (10</a:t>
            </a:r>
            <a:r>
              <a:rPr lang="en-GB" sz="2400" baseline="30000" dirty="0"/>
              <a:t>th</a:t>
            </a:r>
            <a:r>
              <a:rPr lang="en-GB" sz="2400" dirty="0"/>
              <a:t> Cir. 1987) and </a:t>
            </a:r>
            <a:r>
              <a:rPr lang="en-GB" sz="2400" i="1" dirty="0"/>
              <a:t>Starbucks Corp. v Wolfe’s Borough Coffee, Inc. </a:t>
            </a:r>
            <a:r>
              <a:rPr lang="en-GB" sz="2400" dirty="0"/>
              <a:t>(2d Cir. 2013).</a:t>
            </a:r>
          </a:p>
          <a:p>
            <a:pPr marL="0" indent="0" algn="just">
              <a:buNone/>
            </a:pPr>
            <a:r>
              <a:rPr lang="en-GB" sz="2400" dirty="0"/>
              <a:t>	- Much more robust application of the TM infringement tests.</a:t>
            </a:r>
          </a:p>
          <a:p>
            <a:pPr algn="just"/>
            <a:r>
              <a:rPr lang="en-GB" sz="2400" dirty="0"/>
              <a:t>EUROPE</a:t>
            </a:r>
          </a:p>
          <a:p>
            <a:pPr marL="0" indent="0" algn="just">
              <a:buNone/>
            </a:pPr>
            <a:r>
              <a:rPr lang="en-GB" sz="2400" dirty="0"/>
              <a:t>	- </a:t>
            </a:r>
            <a:r>
              <a:rPr lang="en-GB" sz="2400" b="1" dirty="0">
                <a:solidFill>
                  <a:srgbClr val="FF0000"/>
                </a:solidFill>
              </a:rPr>
              <a:t>Not </a:t>
            </a:r>
            <a:r>
              <a:rPr lang="en-GB" sz="2400" dirty="0"/>
              <a:t>allowed especially if imitation by contrast, limited alteration or in absence of humour but see </a:t>
            </a:r>
            <a:r>
              <a:rPr lang="en-GB" sz="2400" i="1" dirty="0" err="1"/>
              <a:t>Entrevue</a:t>
            </a:r>
            <a:r>
              <a:rPr lang="en-GB" sz="2400" i="1" dirty="0"/>
              <a:t>/</a:t>
            </a:r>
            <a:r>
              <a:rPr lang="en-GB" sz="2400" i="1" dirty="0" err="1"/>
              <a:t>Fientrecul</a:t>
            </a:r>
            <a:r>
              <a:rPr lang="en-GB" sz="2400" i="1" dirty="0"/>
              <a:t> </a:t>
            </a:r>
            <a:r>
              <a:rPr lang="en-GB" sz="2400" dirty="0"/>
              <a:t>2012.</a:t>
            </a:r>
          </a:p>
        </p:txBody>
      </p:sp>
      <p:pic>
        <p:nvPicPr>
          <p:cNvPr id="5" name="Picture 4" descr="Rebecca Tushnet's 43(B)log: My IP collection widens">
            <a:extLst>
              <a:ext uri="{FF2B5EF4-FFF2-40B4-BE49-F238E27FC236}">
                <a16:creationId xmlns:a16="http://schemas.microsoft.com/office/drawing/2014/main" id="{6B284E34-55FA-4B3B-AC7F-9E757638F0C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81210" y="90815"/>
            <a:ext cx="1405255" cy="1873885"/>
          </a:xfrm>
          <a:prstGeom prst="rect">
            <a:avLst/>
          </a:prstGeom>
          <a:noFill/>
          <a:ln>
            <a:noFill/>
          </a:ln>
        </p:spPr>
      </p:pic>
      <p:pic>
        <p:nvPicPr>
          <p:cNvPr id="6" name="Picture 5" descr="Starbucks Defeated in Quest to Stop Sales of Charbucks Coffee - The IPKat">
            <a:extLst>
              <a:ext uri="{FF2B5EF4-FFF2-40B4-BE49-F238E27FC236}">
                <a16:creationId xmlns:a16="http://schemas.microsoft.com/office/drawing/2014/main" id="{AA213141-D496-47C5-817B-17379A5F3C8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62078" y="1577350"/>
            <a:ext cx="1485900" cy="2000250"/>
          </a:xfrm>
          <a:prstGeom prst="rect">
            <a:avLst/>
          </a:prstGeom>
          <a:noFill/>
          <a:ln>
            <a:noFill/>
          </a:ln>
        </p:spPr>
      </p:pic>
      <p:pic>
        <p:nvPicPr>
          <p:cNvPr id="7" name="Picture 6">
            <a:extLst>
              <a:ext uri="{FF2B5EF4-FFF2-40B4-BE49-F238E27FC236}">
                <a16:creationId xmlns:a16="http://schemas.microsoft.com/office/drawing/2014/main" id="{DA8E9591-E337-45EB-9B9A-8D4566F082F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9888" y="5541635"/>
            <a:ext cx="3369310" cy="1225550"/>
          </a:xfrm>
          <a:prstGeom prst="rect">
            <a:avLst/>
          </a:prstGeom>
          <a:noFill/>
          <a:ln>
            <a:noFill/>
          </a:ln>
        </p:spPr>
      </p:pic>
      <p:pic>
        <p:nvPicPr>
          <p:cNvPr id="8" name="Picture 7">
            <a:extLst>
              <a:ext uri="{FF2B5EF4-FFF2-40B4-BE49-F238E27FC236}">
                <a16:creationId xmlns:a16="http://schemas.microsoft.com/office/drawing/2014/main" id="{BBD8A447-6123-4C89-A4C9-E432FD988F2E}"/>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144633" y="5541634"/>
            <a:ext cx="1225550" cy="1225550"/>
          </a:xfrm>
          <a:prstGeom prst="rect">
            <a:avLst/>
          </a:prstGeom>
          <a:noFill/>
          <a:ln>
            <a:noFill/>
          </a:ln>
        </p:spPr>
      </p:pic>
      <p:pic>
        <p:nvPicPr>
          <p:cNvPr id="10" name="Picture 9">
            <a:extLst>
              <a:ext uri="{FF2B5EF4-FFF2-40B4-BE49-F238E27FC236}">
                <a16:creationId xmlns:a16="http://schemas.microsoft.com/office/drawing/2014/main" id="{676B384B-1018-40E9-9D45-7BE23DFD5DB4}"/>
              </a:ext>
            </a:extLst>
          </p:cNvPr>
          <p:cNvPicPr>
            <a:picLocks noChangeAspect="1"/>
          </p:cNvPicPr>
          <p:nvPr/>
        </p:nvPicPr>
        <p:blipFill rotWithShape="1">
          <a:blip r:embed="rId8">
            <a:extLst>
              <a:ext uri="{28A0092B-C50C-407E-A947-70E740481C1C}">
                <a14:useLocalDpi xmlns:a14="http://schemas.microsoft.com/office/drawing/2010/main" val="0"/>
              </a:ext>
            </a:extLst>
          </a:blip>
          <a:srcRect l="55035" t="33075" r="30203" b="35702"/>
          <a:stretch/>
        </p:blipFill>
        <p:spPr bwMode="auto">
          <a:xfrm>
            <a:off x="10098903" y="3698548"/>
            <a:ext cx="2085975" cy="2389505"/>
          </a:xfrm>
          <a:prstGeom prst="rect">
            <a:avLst/>
          </a:prstGeom>
          <a:ln>
            <a:noFill/>
          </a:ln>
          <a:extLst>
            <a:ext uri="{53640926-AAD7-44D8-BBD7-CCE9431645EC}">
              <a14:shadowObscured xmlns:a14="http://schemas.microsoft.com/office/drawing/2010/main"/>
            </a:ext>
          </a:extLst>
        </p:spPr>
      </p:pic>
      <p:pic>
        <p:nvPicPr>
          <p:cNvPr id="2050" name="Picture 2" descr="German Supreme Court: „Leaping Puma“ eats „Leaping Poodle ...">
            <a:extLst>
              <a:ext uri="{FF2B5EF4-FFF2-40B4-BE49-F238E27FC236}">
                <a16:creationId xmlns:a16="http://schemas.microsoft.com/office/drawing/2014/main" id="{14C3CD00-231E-4679-9E8C-D483A0B303E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66743" y="5362908"/>
            <a:ext cx="1225550" cy="140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524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3A828-FF17-45F7-81EC-FFE81CFC2B29}"/>
              </a:ext>
            </a:extLst>
          </p:cNvPr>
          <p:cNvSpPr>
            <a:spLocks noGrp="1"/>
          </p:cNvSpPr>
          <p:nvPr>
            <p:ph type="title"/>
          </p:nvPr>
        </p:nvSpPr>
        <p:spPr>
          <a:xfrm>
            <a:off x="719667" y="335601"/>
            <a:ext cx="9599360" cy="735979"/>
          </a:xfrm>
        </p:spPr>
        <p:txBody>
          <a:bodyPr/>
          <a:lstStyle/>
          <a:p>
            <a:r>
              <a:rPr lang="en-GB" dirty="0"/>
              <a:t>V. Unauthorised humour</a:t>
            </a:r>
          </a:p>
        </p:txBody>
      </p:sp>
      <p:sp>
        <p:nvSpPr>
          <p:cNvPr id="3" name="Content Placeholder 2">
            <a:extLst>
              <a:ext uri="{FF2B5EF4-FFF2-40B4-BE49-F238E27FC236}">
                <a16:creationId xmlns:a16="http://schemas.microsoft.com/office/drawing/2014/main" id="{5E6CEC51-80DC-4081-82EF-3531FB4ED1E3}"/>
              </a:ext>
            </a:extLst>
          </p:cNvPr>
          <p:cNvSpPr>
            <a:spLocks noGrp="1"/>
          </p:cNvSpPr>
          <p:nvPr>
            <p:ph idx="1"/>
          </p:nvPr>
        </p:nvSpPr>
        <p:spPr>
          <a:xfrm>
            <a:off x="719667" y="1509486"/>
            <a:ext cx="8496904" cy="4325457"/>
          </a:xfrm>
        </p:spPr>
        <p:txBody>
          <a:bodyPr/>
          <a:lstStyle/>
          <a:p>
            <a:r>
              <a:rPr lang="en-GB" sz="2000" dirty="0"/>
              <a:t>US</a:t>
            </a:r>
          </a:p>
          <a:p>
            <a:pPr marL="0" indent="0">
              <a:buNone/>
            </a:pPr>
            <a:r>
              <a:rPr lang="en-GB" sz="2000" dirty="0"/>
              <a:t>	- Potentially offensive, defamatory, drug-related, sexually explicit of a TM generally amounts to successful dilution claim unless the association is unbelievable…</a:t>
            </a:r>
          </a:p>
          <a:p>
            <a:pPr marL="0" indent="0">
              <a:buNone/>
            </a:pPr>
            <a:r>
              <a:rPr lang="en-GB" sz="2000" dirty="0"/>
              <a:t>	- Generally courts agree that there are alternatives available to the use to communicate the expression.</a:t>
            </a:r>
          </a:p>
          <a:p>
            <a:pPr marL="0" indent="0">
              <a:buNone/>
            </a:pPr>
            <a:r>
              <a:rPr lang="en-GB" sz="2000" dirty="0"/>
              <a:t>	- Dilution claims will not succeed in non-commercial setting.</a:t>
            </a:r>
          </a:p>
          <a:p>
            <a:r>
              <a:rPr lang="en-GB" sz="2000" dirty="0"/>
              <a:t>EUROPE</a:t>
            </a:r>
          </a:p>
          <a:p>
            <a:pPr marL="0" indent="0">
              <a:buNone/>
            </a:pPr>
            <a:r>
              <a:rPr lang="en-GB" sz="2000" dirty="0"/>
              <a:t>	- TM prevails even if non-commercial setting and even if there is no harmful intent from the user.</a:t>
            </a:r>
          </a:p>
        </p:txBody>
      </p:sp>
      <p:pic>
        <p:nvPicPr>
          <p:cNvPr id="4" name="Picture 3" descr="Girl Scouts File Suit">
            <a:extLst>
              <a:ext uri="{FF2B5EF4-FFF2-40B4-BE49-F238E27FC236}">
                <a16:creationId xmlns:a16="http://schemas.microsoft.com/office/drawing/2014/main" id="{7176A504-8BAE-4E93-B52C-95AD51B5C1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10429977" y="146915"/>
            <a:ext cx="1630764" cy="2343966"/>
          </a:xfrm>
          <a:prstGeom prst="rect">
            <a:avLst/>
          </a:prstGeom>
          <a:noFill/>
          <a:ln>
            <a:noFill/>
          </a:ln>
        </p:spPr>
      </p:pic>
      <p:sp>
        <p:nvSpPr>
          <p:cNvPr id="5" name="Rectangle 2">
            <a:extLst>
              <a:ext uri="{FF2B5EF4-FFF2-40B4-BE49-F238E27FC236}">
                <a16:creationId xmlns:a16="http://schemas.microsoft.com/office/drawing/2014/main" id="{8E3E30F1-D91E-40F0-9736-A2A40BF80569}"/>
              </a:ext>
            </a:extLst>
          </p:cNvPr>
          <p:cNvSpPr>
            <a:spLocks noChangeArrowheads="1"/>
          </p:cNvSpPr>
          <p:nvPr/>
        </p:nvSpPr>
        <p:spPr bwMode="auto">
          <a:xfrm>
            <a:off x="6956727" y="-8447771"/>
            <a:ext cx="4575706"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Gemin</a:t>
            </a:r>
            <a:endParaRPr kumimoji="0" lang="en-GB"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3073" name="Picture 6">
            <a:extLst>
              <a:ext uri="{FF2B5EF4-FFF2-40B4-BE49-F238E27FC236}">
                <a16:creationId xmlns:a16="http://schemas.microsoft.com/office/drawing/2014/main" id="{413774E4-390F-478C-8457-CDEA9D8C61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0127" y="451094"/>
            <a:ext cx="1398396" cy="12409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arody of police logo authorized">
            <a:extLst>
              <a:ext uri="{FF2B5EF4-FFF2-40B4-BE49-F238E27FC236}">
                <a16:creationId xmlns:a16="http://schemas.microsoft.com/office/drawing/2014/main" id="{4AA39C90-5CB5-44DE-B825-CFB907B7EDE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58523" y="4367120"/>
            <a:ext cx="1092200" cy="990600"/>
          </a:xfrm>
          <a:prstGeom prst="rect">
            <a:avLst/>
          </a:prstGeom>
          <a:noFill/>
          <a:ln>
            <a:noFill/>
          </a:ln>
        </p:spPr>
      </p:pic>
    </p:spTree>
    <p:extLst>
      <p:ext uri="{BB962C8B-B14F-4D97-AF65-F5344CB8AC3E}">
        <p14:creationId xmlns:p14="http://schemas.microsoft.com/office/powerpoint/2010/main" val="1351306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person, outdoor, male&#10;&#10;Description automatically generated">
            <a:extLst>
              <a:ext uri="{FF2B5EF4-FFF2-40B4-BE49-F238E27FC236}">
                <a16:creationId xmlns:a16="http://schemas.microsoft.com/office/drawing/2014/main" id="{91EA7D0D-94A6-4FD3-929A-AF6DB07C83AB}"/>
              </a:ext>
            </a:extLst>
          </p:cNvPr>
          <p:cNvPicPr>
            <a:picLocks noChangeAspect="1"/>
          </p:cNvPicPr>
          <p:nvPr/>
        </p:nvPicPr>
        <p:blipFill>
          <a:blip r:embed="rId3">
            <a:alphaModFix amt="85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548844" y="1586043"/>
            <a:ext cx="7094311" cy="4735453"/>
          </a:xfrm>
          <a:prstGeom prst="rect">
            <a:avLst/>
          </a:prstGeom>
        </p:spPr>
      </p:pic>
    </p:spTree>
    <p:extLst>
      <p:ext uri="{BB962C8B-B14F-4D97-AF65-F5344CB8AC3E}">
        <p14:creationId xmlns:p14="http://schemas.microsoft.com/office/powerpoint/2010/main" val="425209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9a5c5490-8156-4d37-8f42-41bb6ae499bd"/>
</p:tagLst>
</file>

<file path=ppt/theme/theme1.xml><?xml version="1.0" encoding="utf-8"?>
<a:theme xmlns:a="http://schemas.openxmlformats.org/drawingml/2006/main" name="1_Blank Presentation">
  <a:themeElements>
    <a:clrScheme name="">
      <a:dk1>
        <a:srgbClr val="ACA095"/>
      </a:dk1>
      <a:lt1>
        <a:srgbClr val="FFFFFF"/>
      </a:lt1>
      <a:dk2>
        <a:srgbClr val="004C67"/>
      </a:dk2>
      <a:lt2>
        <a:srgbClr val="808080"/>
      </a:lt2>
      <a:accent1>
        <a:srgbClr val="004C67"/>
      </a:accent1>
      <a:accent2>
        <a:srgbClr val="AB9F94"/>
      </a:accent2>
      <a:accent3>
        <a:srgbClr val="FFFFFF"/>
      </a:accent3>
      <a:accent4>
        <a:srgbClr val="92887E"/>
      </a:accent4>
      <a:accent5>
        <a:srgbClr val="AAB2B8"/>
      </a:accent5>
      <a:accent6>
        <a:srgbClr val="9B9086"/>
      </a:accent6>
      <a:hlink>
        <a:srgbClr val="FFA023"/>
      </a:hlink>
      <a:folHlink>
        <a:srgbClr val="605B4D"/>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ACA095"/>
        </a:dk1>
        <a:lt1>
          <a:srgbClr val="FFFFFF"/>
        </a:lt1>
        <a:dk2>
          <a:srgbClr val="004C67"/>
        </a:dk2>
        <a:lt2>
          <a:srgbClr val="808080"/>
        </a:lt2>
        <a:accent1>
          <a:srgbClr val="004C67"/>
        </a:accent1>
        <a:accent2>
          <a:srgbClr val="AB9F94"/>
        </a:accent2>
        <a:accent3>
          <a:srgbClr val="FFFFFF"/>
        </a:accent3>
        <a:accent4>
          <a:srgbClr val="92887E"/>
        </a:accent4>
        <a:accent5>
          <a:srgbClr val="AAB2B8"/>
        </a:accent5>
        <a:accent6>
          <a:srgbClr val="9B9086"/>
        </a:accent6>
        <a:hlink>
          <a:srgbClr val="AB9F94"/>
        </a:hlink>
        <a:folHlink>
          <a:srgbClr val="AB9F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994</Words>
  <Application>Microsoft Office PowerPoint</Application>
  <PresentationFormat>Breedbeeld</PresentationFormat>
  <Paragraphs>88</Paragraphs>
  <Slides>10</Slides>
  <Notes>10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10</vt:i4>
      </vt:variant>
    </vt:vector>
  </HeadingPairs>
  <TitlesOfParts>
    <vt:vector size="17" baseType="lpstr">
      <vt:lpstr>Arial</vt:lpstr>
      <vt:lpstr>Calibri</vt:lpstr>
      <vt:lpstr>Nirmala UI</vt:lpstr>
      <vt:lpstr>Symbol</vt:lpstr>
      <vt:lpstr>Verdana</vt:lpstr>
      <vt:lpstr>Wingdings</vt:lpstr>
      <vt:lpstr>1_Blank Presentation</vt:lpstr>
      <vt:lpstr>Bea</vt:lpstr>
      <vt:lpstr>Overview</vt:lpstr>
      <vt:lpstr>I. Political, socio-economic and other public interest expressions</vt:lpstr>
      <vt:lpstr>II. Artistic uses</vt:lpstr>
      <vt:lpstr>III. Promotion of other G&amp;S </vt:lpstr>
      <vt:lpstr>III. Promotion of other G&amp;S </vt:lpstr>
      <vt:lpstr>IV. Competing G&amp;S</vt:lpstr>
      <vt:lpstr>V. Unauthorised humour</vt:lpstr>
      <vt:lpstr>PowerPoint-presentatie</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2019-01-29T01:09:30Z</dcterms:created>
  <dcterms:modified xsi:type="dcterms:W3CDTF">2023-01-09T18:24:54Z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