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572" r:id="rId2"/>
    <p:sldId id="574" r:id="rId3"/>
    <p:sldId id="575" r:id="rId4"/>
    <p:sldId id="584" r:id="rId5"/>
    <p:sldId id="454" r:id="rId6"/>
    <p:sldId id="576" r:id="rId7"/>
    <p:sldId id="577" r:id="rId8"/>
    <p:sldId id="546" r:id="rId9"/>
    <p:sldId id="451" r:id="rId10"/>
    <p:sldId id="452" r:id="rId11"/>
    <p:sldId id="580" r:id="rId12"/>
    <p:sldId id="579" r:id="rId13"/>
    <p:sldId id="453" r:id="rId14"/>
    <p:sldId id="578" r:id="rId15"/>
    <p:sldId id="568" r:id="rId16"/>
    <p:sldId id="548" r:id="rId17"/>
    <p:sldId id="585" r:id="rId18"/>
    <p:sldId id="581" r:id="rId19"/>
    <p:sldId id="586" r:id="rId20"/>
    <p:sldId id="587" r:id="rId21"/>
    <p:sldId id="569" r:id="rId22"/>
    <p:sldId id="570" r:id="rId23"/>
    <p:sldId id="571" r:id="rId24"/>
    <p:sldId id="582" r:id="rId25"/>
    <p:sldId id="550" r:id="rId26"/>
    <p:sldId id="583"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608" autoAdjust="0"/>
    <p:restoredTop sz="94526"/>
  </p:normalViewPr>
  <p:slideViewPr>
    <p:cSldViewPr>
      <p:cViewPr varScale="1">
        <p:scale>
          <a:sx n="105" d="100"/>
          <a:sy n="105" d="100"/>
        </p:scale>
        <p:origin x="6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129DAF8-3AFA-4C73-B216-9FD02FBE8286}" type="datetimeFigureOut">
              <a:rPr lang="en-US" smtClean="0"/>
              <a:pPr/>
              <a:t>9/19/2019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9178F3F-4919-4A7A-9B62-AB538D8DFD8F}" type="slidenum">
              <a:rPr lang="en-GB" smtClean="0"/>
              <a:pPr/>
              <a:t>‹#›</a:t>
            </a:fld>
            <a:endParaRPr lang="en-GB"/>
          </a:p>
        </p:txBody>
      </p:sp>
    </p:spTree>
    <p:extLst>
      <p:ext uri="{BB962C8B-B14F-4D97-AF65-F5344CB8AC3E}">
        <p14:creationId xmlns:p14="http://schemas.microsoft.com/office/powerpoint/2010/main" val="291052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7C7F2E3-1216-B04E-8FD6-8E642B1805ED}" type="datetimeFigureOut">
              <a:rPr lang="en-US" smtClean="0"/>
              <a:t>9/19/2019</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BD999EF-D606-814C-BEE6-4CBA7176F929}" type="slidenum">
              <a:rPr lang="en-US" smtClean="0"/>
              <a:t>‹#›</a:t>
            </a:fld>
            <a:endParaRPr lang="en-US"/>
          </a:p>
        </p:txBody>
      </p:sp>
    </p:spTree>
    <p:extLst>
      <p:ext uri="{BB962C8B-B14F-4D97-AF65-F5344CB8AC3E}">
        <p14:creationId xmlns:p14="http://schemas.microsoft.com/office/powerpoint/2010/main" val="10149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GB" sz="1200" b="0" i="0" u="none" strike="noStrike" kern="1200" baseline="0" dirty="0">
                <a:solidFill>
                  <a:schemeClr val="tx1"/>
                </a:solidFill>
                <a:latin typeface="+mn-lt"/>
                <a:ea typeface="+mn-ea"/>
                <a:cs typeface="+mn-cs"/>
              </a:rPr>
              <a:t>Lord </a:t>
            </a:r>
            <a:r>
              <a:rPr lang="en-GB" sz="1200" b="0" i="0" u="none" strike="noStrike" kern="1200" baseline="0" dirty="0" err="1">
                <a:solidFill>
                  <a:schemeClr val="tx1"/>
                </a:solidFill>
                <a:latin typeface="+mn-lt"/>
                <a:ea typeface="+mn-ea"/>
                <a:cs typeface="+mn-cs"/>
              </a:rPr>
              <a:t>Diplock’s</a:t>
            </a:r>
            <a:r>
              <a:rPr lang="en-GB" sz="1200" b="0" i="0" u="none" strike="noStrike" kern="1200" baseline="0" dirty="0">
                <a:solidFill>
                  <a:schemeClr val="tx1"/>
                </a:solidFill>
                <a:latin typeface="+mn-lt"/>
                <a:ea typeface="+mn-ea"/>
                <a:cs typeface="+mn-cs"/>
              </a:rPr>
              <a:t> suggestion in </a:t>
            </a:r>
            <a:r>
              <a:rPr lang="en-GB" sz="1200" b="0" i="1" u="none" strike="noStrike" kern="1200" baseline="0" dirty="0">
                <a:solidFill>
                  <a:schemeClr val="tx1"/>
                </a:solidFill>
                <a:latin typeface="+mn-lt"/>
                <a:ea typeface="+mn-ea"/>
                <a:cs typeface="+mn-cs"/>
              </a:rPr>
              <a:t>Star Industrial </a:t>
            </a:r>
            <a:r>
              <a:rPr lang="en-GB" sz="1200" b="0" i="0" u="none" strike="noStrike" kern="1200" baseline="0" dirty="0">
                <a:solidFill>
                  <a:schemeClr val="tx1"/>
                </a:solidFill>
                <a:latin typeface="+mn-lt"/>
                <a:ea typeface="+mn-ea"/>
                <a:cs typeface="+mn-cs"/>
              </a:rPr>
              <a:t>that, if business is carried on in more than one country there is a separate goodwill in each country . . . . “</a:t>
            </a:r>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9</a:t>
            </a:fld>
            <a:endParaRPr lang="en-US"/>
          </a:p>
        </p:txBody>
      </p:sp>
    </p:spTree>
    <p:extLst>
      <p:ext uri="{BB962C8B-B14F-4D97-AF65-F5344CB8AC3E}">
        <p14:creationId xmlns:p14="http://schemas.microsoft.com/office/powerpoint/2010/main" val="74256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10</a:t>
            </a:fld>
            <a:endParaRPr lang="en-US"/>
          </a:p>
        </p:txBody>
      </p:sp>
    </p:spTree>
    <p:extLst>
      <p:ext uri="{BB962C8B-B14F-4D97-AF65-F5344CB8AC3E}">
        <p14:creationId xmlns:p14="http://schemas.microsoft.com/office/powerpoint/2010/main" val="121783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13</a:t>
            </a:fld>
            <a:endParaRPr lang="en-US"/>
          </a:p>
        </p:txBody>
      </p:sp>
    </p:spTree>
    <p:extLst>
      <p:ext uri="{BB962C8B-B14F-4D97-AF65-F5344CB8AC3E}">
        <p14:creationId xmlns:p14="http://schemas.microsoft.com/office/powerpoint/2010/main" val="127750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889F9-C71A-4859-9620-4CF5C14CEAB7}" type="datetimeFigureOut">
              <a:rPr lang="en-GB" smtClean="0"/>
              <a:pPr/>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F10A21-BE60-4DA6-8746-0A2D947D97B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889F9-C71A-4859-9620-4CF5C14CEAB7}" type="datetimeFigureOut">
              <a:rPr lang="en-GB" smtClean="0"/>
              <a:pPr/>
              <a:t>19/09/2019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10A21-BE60-4DA6-8746-0A2D947D97B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44D3-9308-4444-9681-41CA2CF6D08B}"/>
              </a:ext>
            </a:extLst>
          </p:cNvPr>
          <p:cNvSpPr>
            <a:spLocks noGrp="1"/>
          </p:cNvSpPr>
          <p:nvPr>
            <p:ph type="title"/>
          </p:nvPr>
        </p:nvSpPr>
        <p:spPr>
          <a:xfrm>
            <a:off x="179512" y="274638"/>
            <a:ext cx="8964488" cy="1143000"/>
          </a:xfrm>
        </p:spPr>
        <p:txBody>
          <a:bodyPr>
            <a:normAutofit fontScale="90000"/>
          </a:bodyPr>
          <a:lstStyle/>
          <a:p>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Unitary registrations and earlier unregistered rights:</a:t>
            </a:r>
            <a:br>
              <a:rPr lang="en-US" dirty="0">
                <a:solidFill>
                  <a:srgbClr val="FF0000"/>
                </a:solidFill>
              </a:rPr>
            </a:br>
            <a:r>
              <a:rPr lang="en-US" dirty="0">
                <a:solidFill>
                  <a:srgbClr val="FF0000"/>
                </a:solidFill>
              </a:rPr>
              <a:t>Comparison with US Law</a:t>
            </a:r>
          </a:p>
        </p:txBody>
      </p:sp>
      <p:sp>
        <p:nvSpPr>
          <p:cNvPr id="3" name="Content Placeholder 2">
            <a:extLst>
              <a:ext uri="{FF2B5EF4-FFF2-40B4-BE49-F238E27FC236}">
                <a16:creationId xmlns:a16="http://schemas.microsoft.com/office/drawing/2014/main" id="{D97E1CEE-6DAD-614F-BD83-7FB012380AE7}"/>
              </a:ext>
            </a:extLst>
          </p:cNvPr>
          <p:cNvSpPr>
            <a:spLocks noGrp="1"/>
          </p:cNvSpPr>
          <p:nvPr>
            <p:ph idx="1"/>
          </p:nvPr>
        </p:nvSpPr>
        <p:spPr>
          <a:xfrm>
            <a:off x="179512" y="1600200"/>
            <a:ext cx="8784976" cy="5247293"/>
          </a:xfrm>
        </p:spPr>
        <p:txBody>
          <a:bodyPr>
            <a:normAutofit fontScale="85000" lnSpcReduction="20000"/>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400" dirty="0"/>
              <a:t>Trade Mark Law Institute</a:t>
            </a:r>
          </a:p>
          <a:p>
            <a:pPr marL="0" indent="0" algn="ctr">
              <a:buNone/>
            </a:pPr>
            <a:r>
              <a:rPr lang="en-US" sz="3400" dirty="0"/>
              <a:t>March 2019</a:t>
            </a:r>
          </a:p>
          <a:p>
            <a:pPr marL="0" indent="0" algn="ctr">
              <a:buNone/>
            </a:pPr>
            <a:endParaRPr lang="en-US" dirty="0"/>
          </a:p>
          <a:p>
            <a:pPr marL="0" indent="0" algn="ctr">
              <a:buNone/>
            </a:pPr>
            <a:endParaRPr lang="en-US" dirty="0"/>
          </a:p>
          <a:p>
            <a:pPr marL="0" indent="0" algn="ctr">
              <a:buNone/>
            </a:pPr>
            <a:r>
              <a:rPr lang="en-US" sz="3400" dirty="0"/>
              <a:t>Graeme B. Dinwoodie</a:t>
            </a:r>
          </a:p>
        </p:txBody>
      </p:sp>
      <p:pic>
        <p:nvPicPr>
          <p:cNvPr id="4" name="Picture 3">
            <a:extLst>
              <a:ext uri="{FF2B5EF4-FFF2-40B4-BE49-F238E27FC236}">
                <a16:creationId xmlns:a16="http://schemas.microsoft.com/office/drawing/2014/main" id="{29179330-7545-F142-8648-88AE3209D1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507"/>
            <a:ext cx="3492500" cy="1005840"/>
          </a:xfrm>
          <a:prstGeom prst="rect">
            <a:avLst/>
          </a:prstGeom>
        </p:spPr>
      </p:pic>
      <p:pic>
        <p:nvPicPr>
          <p:cNvPr id="5" name="Picture 4">
            <a:extLst>
              <a:ext uri="{FF2B5EF4-FFF2-40B4-BE49-F238E27FC236}">
                <a16:creationId xmlns:a16="http://schemas.microsoft.com/office/drawing/2014/main" id="{306BBD0D-63B4-8349-823C-FF1797363A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1064" y="7024"/>
            <a:ext cx="4452936" cy="1371600"/>
          </a:xfrm>
          <a:prstGeom prst="rect">
            <a:avLst/>
          </a:prstGeom>
        </p:spPr>
      </p:pic>
    </p:spTree>
    <p:extLst>
      <p:ext uri="{BB962C8B-B14F-4D97-AF65-F5344CB8AC3E}">
        <p14:creationId xmlns:p14="http://schemas.microsoft.com/office/powerpoint/2010/main" val="424273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normAutofit fontScale="90000"/>
          </a:bodyPr>
          <a:lstStyle/>
          <a:p>
            <a:r>
              <a:rPr lang="en-US" b="1" dirty="0">
                <a:solidFill>
                  <a:srgbClr val="FF0000"/>
                </a:solidFill>
              </a:rPr>
              <a:t>United Drug Co. v. </a:t>
            </a:r>
            <a:r>
              <a:rPr lang="en-US" b="1" dirty="0" err="1">
                <a:solidFill>
                  <a:srgbClr val="FF0000"/>
                </a:solidFill>
              </a:rPr>
              <a:t>Rectanus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“[T]he adoption of a trade-mark does not, at least in the absence of some valid legislation enacted for the purpose, </a:t>
            </a:r>
            <a:r>
              <a:rPr lang="en-US" dirty="0">
                <a:solidFill>
                  <a:srgbClr val="FF0000"/>
                </a:solidFill>
              </a:rPr>
              <a:t>project the right of protection</a:t>
            </a:r>
            <a:r>
              <a:rPr lang="en-US" dirty="0"/>
              <a:t> </a:t>
            </a:r>
            <a:r>
              <a:rPr lang="en-US" dirty="0">
                <a:solidFill>
                  <a:srgbClr val="FF0000"/>
                </a:solidFill>
              </a:rPr>
              <a:t>in advance of the extension of the trade,</a:t>
            </a:r>
            <a:r>
              <a:rPr lang="en-US" dirty="0"/>
              <a:t> or operate as a claim of territorial rights over areas into which it </a:t>
            </a:r>
            <a:r>
              <a:rPr lang="en-US" dirty="0">
                <a:solidFill>
                  <a:srgbClr val="FF0000"/>
                </a:solidFill>
              </a:rPr>
              <a:t>thereafter may be deemed desirable to extend the trade</a:t>
            </a:r>
            <a:r>
              <a:rPr lang="en-US" dirty="0"/>
              <a:t>”</a:t>
            </a:r>
          </a:p>
          <a:p>
            <a:pPr marL="400050" lvl="2" indent="0">
              <a:buNone/>
            </a:pPr>
            <a:r>
              <a:rPr lang="en-US" i="1" dirty="0"/>
              <a:t>United Drug Co. v. Theodore </a:t>
            </a:r>
            <a:r>
              <a:rPr lang="en-US" i="1" dirty="0" err="1"/>
              <a:t>Rectanus</a:t>
            </a:r>
            <a:r>
              <a:rPr lang="en-US" i="1" dirty="0"/>
              <a:t> Co., 248 U.S. 90 (1918)</a:t>
            </a:r>
          </a:p>
        </p:txBody>
      </p:sp>
    </p:spTree>
    <p:extLst>
      <p:ext uri="{BB962C8B-B14F-4D97-AF65-F5344CB8AC3E}">
        <p14:creationId xmlns:p14="http://schemas.microsoft.com/office/powerpoint/2010/main" val="2049432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2C29-A35D-FE4B-979F-338211CA83B3}"/>
              </a:ext>
            </a:extLst>
          </p:cNvPr>
          <p:cNvSpPr>
            <a:spLocks noGrp="1"/>
          </p:cNvSpPr>
          <p:nvPr>
            <p:ph type="title"/>
          </p:nvPr>
        </p:nvSpPr>
        <p:spPr/>
        <p:txBody>
          <a:bodyPr/>
          <a:lstStyle/>
          <a:p>
            <a:r>
              <a:rPr lang="en-US" dirty="0">
                <a:solidFill>
                  <a:srgbClr val="FF0000"/>
                </a:solidFill>
              </a:rPr>
              <a:t>Mechanism for Allocating Markets?</a:t>
            </a:r>
          </a:p>
        </p:txBody>
      </p:sp>
      <p:sp>
        <p:nvSpPr>
          <p:cNvPr id="3" name="Content Placeholder 2">
            <a:extLst>
              <a:ext uri="{FF2B5EF4-FFF2-40B4-BE49-F238E27FC236}">
                <a16:creationId xmlns:a16="http://schemas.microsoft.com/office/drawing/2014/main" id="{7C732E91-B900-2C4D-AA9A-01708B1A9CA3}"/>
              </a:ext>
            </a:extLst>
          </p:cNvPr>
          <p:cNvSpPr>
            <a:spLocks noGrp="1"/>
          </p:cNvSpPr>
          <p:nvPr>
            <p:ph idx="1"/>
          </p:nvPr>
        </p:nvSpPr>
        <p:spPr/>
        <p:txBody>
          <a:bodyPr/>
          <a:lstStyle/>
          <a:p>
            <a:r>
              <a:rPr lang="en-US" dirty="0"/>
              <a:t>Use in trade/“market penetration”</a:t>
            </a:r>
          </a:p>
          <a:p>
            <a:r>
              <a:rPr lang="en-US" dirty="0"/>
              <a:t>Registration (to follow)</a:t>
            </a:r>
          </a:p>
          <a:p>
            <a:r>
              <a:rPr lang="en-US" dirty="0"/>
              <a:t>(Interim) judicial innovations?</a:t>
            </a:r>
          </a:p>
          <a:p>
            <a:pPr marL="0" indent="0">
              <a:buNone/>
            </a:pPr>
            <a:endParaRPr lang="en-US" dirty="0"/>
          </a:p>
        </p:txBody>
      </p:sp>
    </p:spTree>
    <p:extLst>
      <p:ext uri="{BB962C8B-B14F-4D97-AF65-F5344CB8AC3E}">
        <p14:creationId xmlns:p14="http://schemas.microsoft.com/office/powerpoint/2010/main" val="64570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7BC1-2A5C-3A43-92D4-EE13A13ADF81}"/>
              </a:ext>
            </a:extLst>
          </p:cNvPr>
          <p:cNvSpPr>
            <a:spLocks noGrp="1"/>
          </p:cNvSpPr>
          <p:nvPr>
            <p:ph type="title"/>
          </p:nvPr>
        </p:nvSpPr>
        <p:spPr>
          <a:xfrm>
            <a:off x="457200" y="274638"/>
            <a:ext cx="8229600" cy="850106"/>
          </a:xfrm>
        </p:spPr>
        <p:txBody>
          <a:bodyPr/>
          <a:lstStyle/>
          <a:p>
            <a:r>
              <a:rPr lang="en-US" dirty="0">
                <a:solidFill>
                  <a:srgbClr val="FF0000"/>
                </a:solidFill>
              </a:rPr>
              <a:t>Zone of Natural Expansion</a:t>
            </a:r>
          </a:p>
        </p:txBody>
      </p:sp>
      <p:sp>
        <p:nvSpPr>
          <p:cNvPr id="3" name="Content Placeholder 2">
            <a:extLst>
              <a:ext uri="{FF2B5EF4-FFF2-40B4-BE49-F238E27FC236}">
                <a16:creationId xmlns:a16="http://schemas.microsoft.com/office/drawing/2014/main" id="{93AB5974-6927-FC42-84B6-6CF33BC89F25}"/>
              </a:ext>
            </a:extLst>
          </p:cNvPr>
          <p:cNvSpPr>
            <a:spLocks noGrp="1"/>
          </p:cNvSpPr>
          <p:nvPr>
            <p:ph idx="1"/>
          </p:nvPr>
        </p:nvSpPr>
        <p:spPr>
          <a:xfrm>
            <a:off x="251520" y="1417638"/>
            <a:ext cx="8784976" cy="5323730"/>
          </a:xfrm>
        </p:spPr>
        <p:txBody>
          <a:bodyPr>
            <a:normAutofit/>
          </a:bodyPr>
          <a:lstStyle/>
          <a:p>
            <a:r>
              <a:rPr lang="en-US" i="1" dirty="0"/>
              <a:t>United Drug </a:t>
            </a:r>
            <a:r>
              <a:rPr lang="en-US" dirty="0"/>
              <a:t>court left open, and some lower courts developed, the possible existence of a “</a:t>
            </a:r>
            <a:r>
              <a:rPr lang="en-US" dirty="0">
                <a:solidFill>
                  <a:srgbClr val="FF0000"/>
                </a:solidFill>
              </a:rPr>
              <a:t>zone of natural expansion</a:t>
            </a:r>
            <a:r>
              <a:rPr lang="en-US" dirty="0"/>
              <a:t>” permitting the senior trademark owner to exercise rights both in the area in which it used the mark and in the zone of natural expansion.</a:t>
            </a:r>
          </a:p>
          <a:p>
            <a:r>
              <a:rPr lang="en-IN" dirty="0"/>
              <a:t>Restatement (Third) of Unfair Competition looks upon the concept with disfavour. See Restatement (Third) of Unfair Competition §19, </a:t>
            </a:r>
            <a:r>
              <a:rPr lang="en-IN" dirty="0" err="1"/>
              <a:t>cmt</a:t>
            </a:r>
            <a:r>
              <a:rPr lang="en-IN" dirty="0"/>
              <a:t>. (c) (1995)</a:t>
            </a:r>
            <a:endParaRPr lang="en-US" dirty="0"/>
          </a:p>
        </p:txBody>
      </p:sp>
    </p:spTree>
    <p:extLst>
      <p:ext uri="{BB962C8B-B14F-4D97-AF65-F5344CB8AC3E}">
        <p14:creationId xmlns:p14="http://schemas.microsoft.com/office/powerpoint/2010/main" val="3094630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normAutofit fontScale="90000"/>
          </a:bodyPr>
          <a:lstStyle/>
          <a:p>
            <a:r>
              <a:rPr lang="en-US" b="1" dirty="0">
                <a:solidFill>
                  <a:srgbClr val="FF0000"/>
                </a:solidFill>
              </a:rPr>
              <a:t>United Drug Co. v. </a:t>
            </a:r>
            <a:r>
              <a:rPr lang="en-US" b="1" dirty="0" err="1">
                <a:solidFill>
                  <a:srgbClr val="FF0000"/>
                </a:solidFill>
              </a:rPr>
              <a:t>Rectanus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“[T]he adoption of a trade-mark does not, </a:t>
            </a:r>
            <a:r>
              <a:rPr lang="en-US" dirty="0">
                <a:solidFill>
                  <a:srgbClr val="FF0000"/>
                </a:solidFill>
              </a:rPr>
              <a:t>at least in the absence of some valid legislation </a:t>
            </a:r>
            <a:r>
              <a:rPr lang="en-US" dirty="0"/>
              <a:t>enacted for the purpose, project the right of protection in advance of the extension of the trade, or operate as a claim of territorial rights over areas into which it thereafter may be deemed desirable to extend the trade”</a:t>
            </a:r>
          </a:p>
          <a:p>
            <a:pPr marL="400050" lvl="2" indent="0">
              <a:buNone/>
            </a:pPr>
            <a:r>
              <a:rPr lang="en-US" i="1" dirty="0"/>
              <a:t>United Drug Co. v. Theodore </a:t>
            </a:r>
            <a:r>
              <a:rPr lang="en-US" i="1" dirty="0" err="1"/>
              <a:t>Rectanus</a:t>
            </a:r>
            <a:r>
              <a:rPr lang="en-US" i="1" dirty="0"/>
              <a:t> Co., 248 U.S. 90 (1918)</a:t>
            </a:r>
          </a:p>
        </p:txBody>
      </p:sp>
    </p:spTree>
    <p:extLst>
      <p:ext uri="{BB962C8B-B14F-4D97-AF65-F5344CB8AC3E}">
        <p14:creationId xmlns:p14="http://schemas.microsoft.com/office/powerpoint/2010/main" val="64150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983C9-01EC-224C-904B-3E73E88B5282}"/>
              </a:ext>
            </a:extLst>
          </p:cNvPr>
          <p:cNvSpPr>
            <a:spLocks noGrp="1"/>
          </p:cNvSpPr>
          <p:nvPr>
            <p:ph type="title"/>
          </p:nvPr>
        </p:nvSpPr>
        <p:spPr/>
        <p:txBody>
          <a:bodyPr/>
          <a:lstStyle/>
          <a:p>
            <a:r>
              <a:rPr lang="en-US" dirty="0">
                <a:solidFill>
                  <a:srgbClr val="FF0000"/>
                </a:solidFill>
              </a:rPr>
              <a:t>Effect of Registration</a:t>
            </a:r>
          </a:p>
        </p:txBody>
      </p:sp>
      <p:sp>
        <p:nvSpPr>
          <p:cNvPr id="3" name="Content Placeholder 2">
            <a:extLst>
              <a:ext uri="{FF2B5EF4-FFF2-40B4-BE49-F238E27FC236}">
                <a16:creationId xmlns:a16="http://schemas.microsoft.com/office/drawing/2014/main" id="{C20B13B7-D416-964C-90E8-58E154D5D7BD}"/>
              </a:ext>
            </a:extLst>
          </p:cNvPr>
          <p:cNvSpPr>
            <a:spLocks noGrp="1"/>
          </p:cNvSpPr>
          <p:nvPr>
            <p:ph idx="1"/>
          </p:nvPr>
        </p:nvSpPr>
        <p:spPr>
          <a:xfrm>
            <a:off x="457200" y="1600200"/>
            <a:ext cx="8229600" cy="4983162"/>
          </a:xfrm>
        </p:spPr>
        <p:txBody>
          <a:bodyPr>
            <a:normAutofit/>
          </a:bodyPr>
          <a:lstStyle/>
          <a:p>
            <a:r>
              <a:rPr lang="en-US" dirty="0"/>
              <a:t>Lanham Act, Section 22: </a:t>
            </a:r>
            <a:r>
              <a:rPr lang="en-IN" dirty="0"/>
              <a:t>Registration of a mark provides </a:t>
            </a:r>
            <a:r>
              <a:rPr lang="en-IN" dirty="0">
                <a:solidFill>
                  <a:srgbClr val="FF0000"/>
                </a:solidFill>
              </a:rPr>
              <a:t>constructive notice </a:t>
            </a:r>
            <a:r>
              <a:rPr lang="en-IN" dirty="0"/>
              <a:t>throughout the United States of the registrant’s claim</a:t>
            </a:r>
          </a:p>
          <a:p>
            <a:r>
              <a:rPr lang="en-IN" dirty="0"/>
              <a:t>Effectively </a:t>
            </a:r>
            <a:r>
              <a:rPr lang="en-IN" dirty="0">
                <a:solidFill>
                  <a:srgbClr val="FF0000"/>
                </a:solidFill>
              </a:rPr>
              <a:t>freezes </a:t>
            </a:r>
            <a:r>
              <a:rPr lang="en-IN" dirty="0"/>
              <a:t>junior rights (and allocates remaining territory within the United States to registrant)</a:t>
            </a:r>
          </a:p>
          <a:p>
            <a:r>
              <a:rPr lang="en-IN" dirty="0"/>
              <a:t>But preserves good faith junior user rights: compare </a:t>
            </a:r>
            <a:r>
              <a:rPr lang="en-IN" i="1" dirty="0"/>
              <a:t>United Drug</a:t>
            </a:r>
            <a:r>
              <a:rPr lang="en-IN" dirty="0"/>
              <a:t> with Section 33(b)(5)</a:t>
            </a:r>
          </a:p>
        </p:txBody>
      </p:sp>
    </p:spTree>
    <p:extLst>
      <p:ext uri="{BB962C8B-B14F-4D97-AF65-F5344CB8AC3E}">
        <p14:creationId xmlns:p14="http://schemas.microsoft.com/office/powerpoint/2010/main" val="358646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9849E-5674-F34D-AA5B-7E0A07A5CD39}"/>
              </a:ext>
            </a:extLst>
          </p:cNvPr>
          <p:cNvSpPr>
            <a:spLocks noGrp="1"/>
          </p:cNvSpPr>
          <p:nvPr>
            <p:ph type="title"/>
          </p:nvPr>
        </p:nvSpPr>
        <p:spPr/>
        <p:txBody>
          <a:bodyPr/>
          <a:lstStyle/>
          <a:p>
            <a:r>
              <a:rPr lang="en-US" dirty="0">
                <a:solidFill>
                  <a:srgbClr val="FF0000"/>
                </a:solidFill>
              </a:rPr>
              <a:t>Section 33(b)(5) Defense</a:t>
            </a:r>
          </a:p>
        </p:txBody>
      </p:sp>
      <p:sp>
        <p:nvSpPr>
          <p:cNvPr id="3" name="Content Placeholder 2">
            <a:extLst>
              <a:ext uri="{FF2B5EF4-FFF2-40B4-BE49-F238E27FC236}">
                <a16:creationId xmlns:a16="http://schemas.microsoft.com/office/drawing/2014/main" id="{60FBCB42-091A-A044-B4D0-3CF19361606C}"/>
              </a:ext>
            </a:extLst>
          </p:cNvPr>
          <p:cNvSpPr>
            <a:spLocks noGrp="1"/>
          </p:cNvSpPr>
          <p:nvPr>
            <p:ph idx="1"/>
          </p:nvPr>
        </p:nvSpPr>
        <p:spPr>
          <a:xfrm>
            <a:off x="251520" y="1417638"/>
            <a:ext cx="8712968" cy="5179714"/>
          </a:xfrm>
        </p:spPr>
        <p:txBody>
          <a:bodyPr>
            <a:normAutofit/>
          </a:bodyPr>
          <a:lstStyle/>
          <a:p>
            <a:pPr marL="0" indent="0">
              <a:buNone/>
            </a:pPr>
            <a:r>
              <a:rPr lang="en-US" dirty="0"/>
              <a:t>The mark whose use by a party is charged as an infringement was adopted </a:t>
            </a:r>
            <a:r>
              <a:rPr lang="en-US" dirty="0">
                <a:solidFill>
                  <a:srgbClr val="FF0000"/>
                </a:solidFill>
              </a:rPr>
              <a:t>without knowledge of the registrant's prior use </a:t>
            </a:r>
            <a:r>
              <a:rPr lang="en-US" dirty="0"/>
              <a:t>and has been continuously used by such party  . . . from a date prior to  . . . the date of constructive use of the mark established pursuant to section 7(c) . . .   </a:t>
            </a:r>
          </a:p>
          <a:p>
            <a:pPr marL="0" indent="0">
              <a:buNone/>
            </a:pPr>
            <a:endParaRPr lang="en-US" dirty="0"/>
          </a:p>
          <a:p>
            <a:pPr marL="0" indent="0">
              <a:buNone/>
            </a:pPr>
            <a:r>
              <a:rPr lang="en-US" dirty="0"/>
              <a:t>Provided, however, that this defense  . . . shall apply </a:t>
            </a:r>
            <a:r>
              <a:rPr lang="en-US" dirty="0">
                <a:solidFill>
                  <a:srgbClr val="FF0000"/>
                </a:solidFill>
              </a:rPr>
              <a:t>only for the area in which such continuous prior use is proved</a:t>
            </a:r>
          </a:p>
        </p:txBody>
      </p:sp>
    </p:spTree>
    <p:extLst>
      <p:ext uri="{BB962C8B-B14F-4D97-AF65-F5344CB8AC3E}">
        <p14:creationId xmlns:p14="http://schemas.microsoft.com/office/powerpoint/2010/main" val="19740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ltLang="en-US" b="1">
                <a:solidFill>
                  <a:srgbClr val="FF3300"/>
                </a:solidFill>
              </a:rPr>
              <a:t>Dawn Donut</a:t>
            </a:r>
          </a:p>
        </p:txBody>
      </p:sp>
      <p:sp>
        <p:nvSpPr>
          <p:cNvPr id="208899" name="Rectangle 3"/>
          <p:cNvSpPr>
            <a:spLocks noGrp="1" noChangeArrowheads="1"/>
          </p:cNvSpPr>
          <p:nvPr>
            <p:ph type="body" idx="1"/>
          </p:nvPr>
        </p:nvSpPr>
        <p:spPr/>
        <p:txBody>
          <a:bodyPr/>
          <a:lstStyle/>
          <a:p>
            <a:pPr>
              <a:lnSpc>
                <a:spcPct val="90000"/>
              </a:lnSpc>
            </a:pPr>
            <a:r>
              <a:rPr lang="en-US" altLang="en-US" sz="2800" b="1" dirty="0">
                <a:solidFill>
                  <a:schemeClr val="accent2"/>
                </a:solidFill>
              </a:rPr>
              <a:t>1922</a:t>
            </a:r>
            <a:r>
              <a:rPr lang="en-US" altLang="en-US" sz="2800" dirty="0"/>
              <a:t>: Dawn Donut sells mixes for baked goods under mark DAWN to bakers (including New York)</a:t>
            </a:r>
          </a:p>
          <a:p>
            <a:pPr>
              <a:lnSpc>
                <a:spcPct val="90000"/>
              </a:lnSpc>
            </a:pPr>
            <a:endParaRPr lang="en-US" altLang="en-US" sz="2800" dirty="0"/>
          </a:p>
          <a:p>
            <a:pPr>
              <a:lnSpc>
                <a:spcPct val="90000"/>
              </a:lnSpc>
            </a:pPr>
            <a:r>
              <a:rPr lang="en-US" altLang="en-US" sz="2800" b="1" dirty="0">
                <a:solidFill>
                  <a:srgbClr val="00FF00"/>
                </a:solidFill>
              </a:rPr>
              <a:t>1927: Dawn registers mark with PTO</a:t>
            </a:r>
          </a:p>
          <a:p>
            <a:pPr>
              <a:lnSpc>
                <a:spcPct val="90000"/>
              </a:lnSpc>
            </a:pPr>
            <a:endParaRPr lang="en-US" altLang="en-US" sz="2800" dirty="0"/>
          </a:p>
          <a:p>
            <a:pPr>
              <a:lnSpc>
                <a:spcPct val="90000"/>
              </a:lnSpc>
            </a:pPr>
            <a:r>
              <a:rPr lang="en-US" altLang="en-US" sz="2800" b="1" dirty="0">
                <a:solidFill>
                  <a:schemeClr val="accent2"/>
                </a:solidFill>
              </a:rPr>
              <a:t>1951</a:t>
            </a:r>
            <a:r>
              <a:rPr lang="en-US" altLang="en-US" sz="2800" dirty="0"/>
              <a:t>: Hart adopts DAWN for retail baked goods in Rochester, without actual knowledge of Dawn Donuts</a:t>
            </a:r>
          </a:p>
          <a:p>
            <a:pPr>
              <a:lnSpc>
                <a:spcPct val="90000"/>
              </a:lnSpc>
            </a:pPr>
            <a:endParaRPr lang="en-US" altLang="en-US" sz="2800" dirty="0"/>
          </a:p>
          <a:p>
            <a:pPr>
              <a:lnSpc>
                <a:spcPct val="90000"/>
              </a:lnSpc>
            </a:pPr>
            <a:endParaRPr lang="en-US" altLang="en-US" sz="2800" dirty="0"/>
          </a:p>
        </p:txBody>
      </p:sp>
    </p:spTree>
    <p:extLst>
      <p:ext uri="{BB962C8B-B14F-4D97-AF65-F5344CB8AC3E}">
        <p14:creationId xmlns:p14="http://schemas.microsoft.com/office/powerpoint/2010/main" val="2216965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70AD6-C230-074A-BEF6-49F9DAD76480}"/>
              </a:ext>
            </a:extLst>
          </p:cNvPr>
          <p:cNvSpPr>
            <a:spLocks noGrp="1"/>
          </p:cNvSpPr>
          <p:nvPr>
            <p:ph type="title"/>
          </p:nvPr>
        </p:nvSpPr>
        <p:spPr/>
        <p:txBody>
          <a:bodyPr>
            <a:normAutofit fontScale="90000"/>
          </a:bodyPr>
          <a:lstStyle/>
          <a:p>
            <a:r>
              <a:rPr lang="en-US" dirty="0">
                <a:solidFill>
                  <a:srgbClr val="FF0000"/>
                </a:solidFill>
              </a:rPr>
              <a:t>Remedial Limit (</a:t>
            </a:r>
            <a:r>
              <a:rPr lang="en-US" b="1" i="1" dirty="0">
                <a:solidFill>
                  <a:srgbClr val="FF0000"/>
                </a:solidFill>
              </a:rPr>
              <a:t>even when </a:t>
            </a:r>
            <a:r>
              <a:rPr lang="en-US" dirty="0">
                <a:solidFill>
                  <a:srgbClr val="FF0000"/>
                </a:solidFill>
              </a:rPr>
              <a:t>registrant has rights for entire territory)</a:t>
            </a:r>
            <a:endParaRPr lang="en-US" dirty="0"/>
          </a:p>
        </p:txBody>
      </p:sp>
      <p:sp>
        <p:nvSpPr>
          <p:cNvPr id="3" name="Content Placeholder 2">
            <a:extLst>
              <a:ext uri="{FF2B5EF4-FFF2-40B4-BE49-F238E27FC236}">
                <a16:creationId xmlns:a16="http://schemas.microsoft.com/office/drawing/2014/main" id="{EC584CC1-298D-7B4A-9129-49042E7FF9BC}"/>
              </a:ext>
            </a:extLst>
          </p:cNvPr>
          <p:cNvSpPr>
            <a:spLocks noGrp="1"/>
          </p:cNvSpPr>
          <p:nvPr>
            <p:ph idx="1"/>
          </p:nvPr>
        </p:nvSpPr>
        <p:spPr>
          <a:xfrm>
            <a:off x="107504" y="1600200"/>
            <a:ext cx="8928992" cy="5257800"/>
          </a:xfrm>
        </p:spPr>
        <p:txBody>
          <a:bodyPr>
            <a:normAutofit fontScale="85000" lnSpcReduction="10000"/>
          </a:bodyPr>
          <a:lstStyle/>
          <a:p>
            <a:r>
              <a:rPr lang="en-US" i="1" u="sng" dirty="0"/>
              <a:t>Dawn Donut </a:t>
            </a:r>
            <a:r>
              <a:rPr lang="en-US" dirty="0"/>
              <a:t>rule: senior registrant acquires right to enjoin junior user even when junior user adopted (</a:t>
            </a:r>
            <a:r>
              <a:rPr lang="en-US" b="1" i="1" dirty="0"/>
              <a:t>after </a:t>
            </a:r>
            <a:r>
              <a:rPr lang="en-US" dirty="0"/>
              <a:t>senior</a:t>
            </a:r>
            <a:r>
              <a:rPr lang="en-US" i="1" dirty="0"/>
              <a:t> </a:t>
            </a:r>
            <a:r>
              <a:rPr lang="en-US" dirty="0"/>
              <a:t>registration) in actual good faith in a geographically remote area</a:t>
            </a:r>
          </a:p>
          <a:p>
            <a:r>
              <a:rPr lang="en-US" b="1" u="sng" dirty="0"/>
              <a:t>BUT CAN ONLY ENFORCE RIGHT</a:t>
            </a:r>
            <a:r>
              <a:rPr lang="en-US" dirty="0"/>
              <a:t> where senior registrant shows a </a:t>
            </a:r>
            <a:r>
              <a:rPr lang="en-US" dirty="0">
                <a:solidFill>
                  <a:srgbClr val="FF0000"/>
                </a:solidFill>
              </a:rPr>
              <a:t>likelihood of expansion </a:t>
            </a:r>
            <a:r>
              <a:rPr lang="en-US" dirty="0"/>
              <a:t>into the disputed territory</a:t>
            </a:r>
          </a:p>
          <a:p>
            <a:pPr lvl="1"/>
            <a:r>
              <a:rPr lang="en-US" dirty="0"/>
              <a:t>Application of any acquiescence claim not tested in case law (and unlikely to succeed given </a:t>
            </a:r>
            <a:r>
              <a:rPr lang="en-US" i="1" dirty="0"/>
              <a:t>Dawn Donut</a:t>
            </a:r>
            <a:r>
              <a:rPr lang="en-US" dirty="0"/>
              <a:t> rule and requirement of use only in the United States to maintain: no partial geographic abandonment of registered rights)</a:t>
            </a:r>
          </a:p>
          <a:p>
            <a:pPr lvl="1"/>
            <a:r>
              <a:rPr lang="en-US" dirty="0"/>
              <a:t>Assumption is that confusion </a:t>
            </a:r>
            <a:r>
              <a:rPr lang="en-US" i="1" dirty="0"/>
              <a:t>would</a:t>
            </a:r>
            <a:r>
              <a:rPr lang="en-US" dirty="0"/>
              <a:t> ensue if moved into new territory</a:t>
            </a:r>
          </a:p>
          <a:p>
            <a:pPr lvl="2"/>
            <a:r>
              <a:rPr lang="en-US" dirty="0"/>
              <a:t> </a:t>
            </a:r>
            <a:r>
              <a:rPr lang="en-US" i="1" dirty="0"/>
              <a:t>cf.</a:t>
            </a:r>
            <a:r>
              <a:rPr lang="en-US" dirty="0"/>
              <a:t> DHL v. </a:t>
            </a:r>
            <a:r>
              <a:rPr lang="en-US" dirty="0" err="1"/>
              <a:t>Chronopost</a:t>
            </a:r>
            <a:endParaRPr lang="en-US" dirty="0"/>
          </a:p>
          <a:p>
            <a:pPr lvl="2"/>
            <a:r>
              <a:rPr lang="en-US" i="1" dirty="0"/>
              <a:t>cf.</a:t>
            </a:r>
            <a:r>
              <a:rPr lang="en-US" dirty="0"/>
              <a:t> Enterprise v. Europcar</a:t>
            </a:r>
            <a:endParaRPr lang="en-US" i="1" dirty="0"/>
          </a:p>
          <a:p>
            <a:endParaRPr lang="en-US" dirty="0"/>
          </a:p>
        </p:txBody>
      </p:sp>
    </p:spTree>
    <p:extLst>
      <p:ext uri="{BB962C8B-B14F-4D97-AF65-F5344CB8AC3E}">
        <p14:creationId xmlns:p14="http://schemas.microsoft.com/office/powerpoint/2010/main" val="3285005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F30C-9E46-C24F-8A96-D67D182C23F0}"/>
              </a:ext>
            </a:extLst>
          </p:cNvPr>
          <p:cNvSpPr>
            <a:spLocks noGrp="1"/>
          </p:cNvSpPr>
          <p:nvPr>
            <p:ph type="title"/>
          </p:nvPr>
        </p:nvSpPr>
        <p:spPr/>
        <p:txBody>
          <a:bodyPr/>
          <a:lstStyle/>
          <a:p>
            <a:r>
              <a:rPr lang="en-US" dirty="0">
                <a:solidFill>
                  <a:srgbClr val="FF0000"/>
                </a:solidFill>
              </a:rPr>
              <a:t>Securing Remedial Limits</a:t>
            </a:r>
          </a:p>
        </p:txBody>
      </p:sp>
      <p:sp>
        <p:nvSpPr>
          <p:cNvPr id="3" name="Content Placeholder 2">
            <a:extLst>
              <a:ext uri="{FF2B5EF4-FFF2-40B4-BE49-F238E27FC236}">
                <a16:creationId xmlns:a16="http://schemas.microsoft.com/office/drawing/2014/main" id="{7322875A-7E5A-7048-8929-64F3F0F3D9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920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C4AB7A-1E91-CB40-BBDD-33FCDDDD4625}"/>
              </a:ext>
            </a:extLst>
          </p:cNvPr>
          <p:cNvSpPr>
            <a:spLocks noGrp="1"/>
          </p:cNvSpPr>
          <p:nvPr>
            <p:ph type="title"/>
          </p:nvPr>
        </p:nvSpPr>
        <p:spPr/>
        <p:txBody>
          <a:bodyPr>
            <a:normAutofit fontScale="90000"/>
          </a:bodyPr>
          <a:lstStyle/>
          <a:p>
            <a:r>
              <a:rPr lang="en-US" dirty="0">
                <a:solidFill>
                  <a:srgbClr val="FF0000"/>
                </a:solidFill>
              </a:rPr>
              <a:t>Guthrie v. </a:t>
            </a:r>
            <a:r>
              <a:rPr lang="en-US" dirty="0" err="1">
                <a:solidFill>
                  <a:srgbClr val="FF0000"/>
                </a:solidFill>
              </a:rPr>
              <a:t>ContextMedia</a:t>
            </a:r>
            <a:r>
              <a:rPr lang="en-US" dirty="0">
                <a:solidFill>
                  <a:srgbClr val="FF0000"/>
                </a:solidFill>
              </a:rPr>
              <a:t> (CA2 2016)</a:t>
            </a:r>
            <a:endParaRPr lang="en-US" dirty="0"/>
          </a:p>
        </p:txBody>
      </p:sp>
      <p:sp>
        <p:nvSpPr>
          <p:cNvPr id="8" name="Content Placeholder 7">
            <a:extLst>
              <a:ext uri="{FF2B5EF4-FFF2-40B4-BE49-F238E27FC236}">
                <a16:creationId xmlns:a16="http://schemas.microsoft.com/office/drawing/2014/main" id="{19FAF71E-60BD-2343-8642-675078786B0B}"/>
              </a:ext>
            </a:extLst>
          </p:cNvPr>
          <p:cNvSpPr>
            <a:spLocks noGrp="1"/>
          </p:cNvSpPr>
          <p:nvPr>
            <p:ph idx="1"/>
          </p:nvPr>
        </p:nvSpPr>
        <p:spPr>
          <a:xfrm>
            <a:off x="179512" y="1417638"/>
            <a:ext cx="8784976" cy="5251722"/>
          </a:xfrm>
        </p:spPr>
        <p:txBody>
          <a:bodyPr>
            <a:normAutofit fontScale="85000" lnSpcReduction="10000"/>
          </a:bodyPr>
          <a:lstStyle/>
          <a:p>
            <a:pPr>
              <a:buFont typeface="Wingdings" pitchFamily="2" charset="2"/>
              <a:buChar char="Ø"/>
            </a:pPr>
            <a:r>
              <a:rPr lang="en-IN" dirty="0"/>
              <a:t>“a senior user must prove a probability of confusion in order to win an injunction. But it does not follow that the injunction may extend only into areas for which the senior user has shown probability of confusion. </a:t>
            </a:r>
            <a:r>
              <a:rPr lang="en-IN" dirty="0">
                <a:solidFill>
                  <a:srgbClr val="FF0000"/>
                </a:solidFill>
              </a:rPr>
              <a:t>It is not as if the senior user must prove a new claim of infringement for each geographic area in which it seeks injunctive relief</a:t>
            </a:r>
            <a:r>
              <a:rPr lang="en-IN" dirty="0"/>
              <a:t>. Once the senior user has proven entitlement to an injunction, the scope of the injunction </a:t>
            </a:r>
            <a:r>
              <a:rPr lang="en-IN" dirty="0">
                <a:solidFill>
                  <a:srgbClr val="FF0000"/>
                </a:solidFill>
              </a:rPr>
              <a:t>should be governed by a variety of equitable factors</a:t>
            </a:r>
            <a:r>
              <a:rPr lang="en-IN" dirty="0"/>
              <a:t>—the principal concern ordinarily being providing the injured senior user with reasonable protection from the junior user’s infringement.”</a:t>
            </a:r>
            <a:endParaRPr lang="en-US" dirty="0"/>
          </a:p>
          <a:p>
            <a:pPr lvl="1">
              <a:buFont typeface="Wingdings" pitchFamily="2" charset="2"/>
              <a:buChar char="Ø"/>
            </a:pPr>
            <a:r>
              <a:rPr lang="en-US" dirty="0"/>
              <a:t>Cf. </a:t>
            </a:r>
            <a:r>
              <a:rPr lang="en-US" i="1" dirty="0"/>
              <a:t>Enterprise v. Europcar </a:t>
            </a:r>
            <a:r>
              <a:rPr lang="en-US" dirty="0"/>
              <a:t>(Arnold J); most likely inconsistent with</a:t>
            </a:r>
            <a:r>
              <a:rPr lang="en-US" i="1" dirty="0"/>
              <a:t> </a:t>
            </a:r>
            <a:r>
              <a:rPr lang="en-US" i="1" dirty="0" err="1"/>
              <a:t>Combit</a:t>
            </a:r>
            <a:r>
              <a:rPr lang="en-US" i="1" dirty="0"/>
              <a:t> </a:t>
            </a:r>
            <a:r>
              <a:rPr lang="en-US" dirty="0"/>
              <a:t>(CJEU)</a:t>
            </a:r>
            <a:endParaRPr lang="en-IN" dirty="0"/>
          </a:p>
        </p:txBody>
      </p:sp>
    </p:spTree>
    <p:extLst>
      <p:ext uri="{BB962C8B-B14F-4D97-AF65-F5344CB8AC3E}">
        <p14:creationId xmlns:p14="http://schemas.microsoft.com/office/powerpoint/2010/main" val="130623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21F83-6C44-834C-A798-1573E347D7F1}"/>
              </a:ext>
            </a:extLst>
          </p:cNvPr>
          <p:cNvSpPr>
            <a:spLocks noGrp="1"/>
          </p:cNvSpPr>
          <p:nvPr>
            <p:ph type="title"/>
          </p:nvPr>
        </p:nvSpPr>
        <p:spPr/>
        <p:txBody>
          <a:bodyPr/>
          <a:lstStyle/>
          <a:p>
            <a:r>
              <a:rPr lang="en-US" dirty="0">
                <a:solidFill>
                  <a:srgbClr val="FF0000"/>
                </a:solidFill>
              </a:rPr>
              <a:t>Agenda</a:t>
            </a:r>
          </a:p>
        </p:txBody>
      </p:sp>
      <p:sp>
        <p:nvSpPr>
          <p:cNvPr id="3" name="Content Placeholder 2">
            <a:extLst>
              <a:ext uri="{FF2B5EF4-FFF2-40B4-BE49-F238E27FC236}">
                <a16:creationId xmlns:a16="http://schemas.microsoft.com/office/drawing/2014/main" id="{5C90ECC4-0A83-E245-973A-5525FC102CF6}"/>
              </a:ext>
            </a:extLst>
          </p:cNvPr>
          <p:cNvSpPr>
            <a:spLocks noGrp="1"/>
          </p:cNvSpPr>
          <p:nvPr>
            <p:ph idx="1"/>
          </p:nvPr>
        </p:nvSpPr>
        <p:spPr/>
        <p:txBody>
          <a:bodyPr/>
          <a:lstStyle/>
          <a:p>
            <a:r>
              <a:rPr lang="en-US" dirty="0"/>
              <a:t>Health Warnings on comparative use of US Trademark Law </a:t>
            </a:r>
          </a:p>
          <a:p>
            <a:r>
              <a:rPr lang="en-US" dirty="0"/>
              <a:t>Brief survey of leading US doctrinal mechanisms</a:t>
            </a:r>
          </a:p>
          <a:p>
            <a:r>
              <a:rPr lang="en-US" dirty="0"/>
              <a:t>Issues in US debate (that may or may not inform EUTM debates)</a:t>
            </a:r>
          </a:p>
          <a:p>
            <a:endParaRPr lang="en-US" dirty="0"/>
          </a:p>
        </p:txBody>
      </p:sp>
    </p:spTree>
    <p:extLst>
      <p:ext uri="{BB962C8B-B14F-4D97-AF65-F5344CB8AC3E}">
        <p14:creationId xmlns:p14="http://schemas.microsoft.com/office/powerpoint/2010/main" val="3139609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818C-24CD-0E44-807D-C0A2CBB3B342}"/>
              </a:ext>
            </a:extLst>
          </p:cNvPr>
          <p:cNvSpPr>
            <a:spLocks noGrp="1"/>
          </p:cNvSpPr>
          <p:nvPr>
            <p:ph type="title"/>
          </p:nvPr>
        </p:nvSpPr>
        <p:spPr/>
        <p:txBody>
          <a:bodyPr>
            <a:normAutofit fontScale="90000"/>
          </a:bodyPr>
          <a:lstStyle/>
          <a:p>
            <a:r>
              <a:rPr lang="en-US" dirty="0">
                <a:solidFill>
                  <a:srgbClr val="FF0000"/>
                </a:solidFill>
              </a:rPr>
              <a:t>Nature of Junior Unregistered Users Rights?</a:t>
            </a:r>
          </a:p>
        </p:txBody>
      </p:sp>
      <p:sp>
        <p:nvSpPr>
          <p:cNvPr id="3" name="Content Placeholder 2">
            <a:extLst>
              <a:ext uri="{FF2B5EF4-FFF2-40B4-BE49-F238E27FC236}">
                <a16:creationId xmlns:a16="http://schemas.microsoft.com/office/drawing/2014/main" id="{D10DBF34-76B4-8E48-BA0C-0DC520278DB5}"/>
              </a:ext>
            </a:extLst>
          </p:cNvPr>
          <p:cNvSpPr>
            <a:spLocks noGrp="1"/>
          </p:cNvSpPr>
          <p:nvPr>
            <p:ph idx="1"/>
          </p:nvPr>
        </p:nvSpPr>
        <p:spPr>
          <a:xfrm>
            <a:off x="251520" y="1600200"/>
            <a:ext cx="8784976" cy="4983162"/>
          </a:xfrm>
        </p:spPr>
        <p:txBody>
          <a:bodyPr>
            <a:normAutofit fontScale="92500"/>
          </a:bodyPr>
          <a:lstStyle/>
          <a:p>
            <a:r>
              <a:rPr lang="en-US" dirty="0"/>
              <a:t>Right to use the mark (i.e., defense to infringement)</a:t>
            </a:r>
          </a:p>
          <a:p>
            <a:pPr lvl="1"/>
            <a:r>
              <a:rPr lang="en-US" dirty="0"/>
              <a:t>Perhaps only temporarily (Dawn Donut)</a:t>
            </a:r>
          </a:p>
          <a:p>
            <a:r>
              <a:rPr lang="en-US"/>
              <a:t>Common </a:t>
            </a:r>
            <a:r>
              <a:rPr lang="en-US" dirty="0"/>
              <a:t>law (unregistered) rights to exclude senior user</a:t>
            </a:r>
          </a:p>
          <a:p>
            <a:r>
              <a:rPr lang="en-US" dirty="0"/>
              <a:t>Right to secure registration for local rights?</a:t>
            </a:r>
          </a:p>
          <a:p>
            <a:pPr lvl="1"/>
            <a:r>
              <a:rPr lang="en-US" dirty="0"/>
              <a:t>State law (close to useless in US; cf. Max Planck proposal in different EU environment)</a:t>
            </a:r>
          </a:p>
          <a:p>
            <a:pPr lvl="1"/>
            <a:r>
              <a:rPr lang="en-US" dirty="0"/>
              <a:t>Concurrent use (federal) registration (US)</a:t>
            </a:r>
          </a:p>
          <a:p>
            <a:pPr lvl="2"/>
            <a:r>
              <a:rPr lang="en-US" dirty="0"/>
              <a:t>Cf. </a:t>
            </a:r>
            <a:r>
              <a:rPr lang="en-US" dirty="0" err="1"/>
              <a:t>Budejovicky</a:t>
            </a:r>
            <a:r>
              <a:rPr lang="en-US" dirty="0"/>
              <a:t> Budvar NP v. Anheuser-Busch Inc. [2012] EWCA (</a:t>
            </a:r>
            <a:r>
              <a:rPr lang="en-US" dirty="0" err="1"/>
              <a:t>Civ</a:t>
            </a:r>
            <a:r>
              <a:rPr lang="en-US" dirty="0"/>
              <a:t>) 880 (honest concurrent use)</a:t>
            </a:r>
          </a:p>
          <a:p>
            <a:endParaRPr lang="en-US" dirty="0"/>
          </a:p>
        </p:txBody>
      </p:sp>
    </p:spTree>
    <p:extLst>
      <p:ext uri="{BB962C8B-B14F-4D97-AF65-F5344CB8AC3E}">
        <p14:creationId xmlns:p14="http://schemas.microsoft.com/office/powerpoint/2010/main" val="3532397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39ED-6C55-334F-9414-5B0758B2B2F6}"/>
              </a:ext>
            </a:extLst>
          </p:cNvPr>
          <p:cNvSpPr>
            <a:spLocks noGrp="1"/>
          </p:cNvSpPr>
          <p:nvPr>
            <p:ph type="title"/>
          </p:nvPr>
        </p:nvSpPr>
        <p:spPr>
          <a:xfrm>
            <a:off x="457200" y="274638"/>
            <a:ext cx="8229600" cy="634082"/>
          </a:xfrm>
        </p:spPr>
        <p:txBody>
          <a:bodyPr>
            <a:normAutofit fontScale="90000"/>
          </a:bodyPr>
          <a:lstStyle/>
          <a:p>
            <a:r>
              <a:rPr lang="en-US" dirty="0">
                <a:solidFill>
                  <a:srgbClr val="FF0000"/>
                </a:solidFill>
              </a:rPr>
              <a:t>Concurrent Use Registrations</a:t>
            </a:r>
          </a:p>
        </p:txBody>
      </p:sp>
      <p:sp>
        <p:nvSpPr>
          <p:cNvPr id="3" name="Content Placeholder 2">
            <a:extLst>
              <a:ext uri="{FF2B5EF4-FFF2-40B4-BE49-F238E27FC236}">
                <a16:creationId xmlns:a16="http://schemas.microsoft.com/office/drawing/2014/main" id="{3AB47A59-60A6-DB41-BBDF-E09233BCABD5}"/>
              </a:ext>
            </a:extLst>
          </p:cNvPr>
          <p:cNvSpPr>
            <a:spLocks noGrp="1"/>
          </p:cNvSpPr>
          <p:nvPr>
            <p:ph idx="1"/>
          </p:nvPr>
        </p:nvSpPr>
        <p:spPr>
          <a:xfrm>
            <a:off x="179512" y="1124744"/>
            <a:ext cx="8507288" cy="5733256"/>
          </a:xfrm>
        </p:spPr>
        <p:txBody>
          <a:bodyPr>
            <a:normAutofit fontScale="92500"/>
          </a:bodyPr>
          <a:lstStyle/>
          <a:p>
            <a:pPr marL="0" indent="0">
              <a:buNone/>
            </a:pPr>
            <a:r>
              <a:rPr lang="en-US" b="1" u="sng" dirty="0"/>
              <a:t>Section 2(d): </a:t>
            </a:r>
            <a:r>
              <a:rPr lang="en-US" dirty="0"/>
              <a:t>“[I]f the Director determines that </a:t>
            </a:r>
            <a:r>
              <a:rPr lang="en-US" dirty="0">
                <a:solidFill>
                  <a:srgbClr val="FF0000"/>
                </a:solidFill>
              </a:rPr>
              <a:t>confusion, mistake, or deception is not likely </a:t>
            </a:r>
            <a:r>
              <a:rPr lang="en-US" dirty="0"/>
              <a:t>to result from the continued use by more than one person of the same or similar marks </a:t>
            </a:r>
            <a:r>
              <a:rPr lang="en-US" dirty="0">
                <a:solidFill>
                  <a:srgbClr val="FF0000"/>
                </a:solidFill>
              </a:rPr>
              <a:t>under conditions and limitations as to </a:t>
            </a:r>
            <a:r>
              <a:rPr lang="en-US" dirty="0"/>
              <a:t>the mode or </a:t>
            </a:r>
            <a:r>
              <a:rPr lang="en-US" dirty="0">
                <a:solidFill>
                  <a:srgbClr val="FF0000"/>
                </a:solidFill>
              </a:rPr>
              <a:t>place of use </a:t>
            </a:r>
            <a:r>
              <a:rPr lang="en-US" dirty="0"/>
              <a:t>of the marks or the goods on or in connection with which such marks are used, concurrent registrations may be issued to such persons </a:t>
            </a:r>
            <a:r>
              <a:rPr lang="en-US" dirty="0">
                <a:solidFill>
                  <a:srgbClr val="FF0000"/>
                </a:solidFill>
              </a:rPr>
              <a:t>when </a:t>
            </a:r>
            <a:r>
              <a:rPr lang="en-US" dirty="0"/>
              <a:t>they have become </a:t>
            </a:r>
            <a:r>
              <a:rPr lang="en-US" dirty="0">
                <a:solidFill>
                  <a:srgbClr val="FF0000"/>
                </a:solidFill>
              </a:rPr>
              <a:t>entitled to use such marks as a result of their concurrent lawful use in commerce </a:t>
            </a:r>
            <a:r>
              <a:rPr lang="en-US" dirty="0"/>
              <a:t>prior to  . . . the earliest of the filing dates of the applications pending or of any registration issued . . .  </a:t>
            </a:r>
          </a:p>
        </p:txBody>
      </p:sp>
    </p:spTree>
    <p:extLst>
      <p:ext uri="{BB962C8B-B14F-4D97-AF65-F5344CB8AC3E}">
        <p14:creationId xmlns:p14="http://schemas.microsoft.com/office/powerpoint/2010/main" val="232120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AE8B-AB80-1B40-8D25-C1A99CBEA7FC}"/>
              </a:ext>
            </a:extLst>
          </p:cNvPr>
          <p:cNvSpPr>
            <a:spLocks noGrp="1"/>
          </p:cNvSpPr>
          <p:nvPr>
            <p:ph type="title"/>
          </p:nvPr>
        </p:nvSpPr>
        <p:spPr/>
        <p:txBody>
          <a:bodyPr/>
          <a:lstStyle/>
          <a:p>
            <a:r>
              <a:rPr lang="en-US" dirty="0">
                <a:solidFill>
                  <a:srgbClr val="FF0000"/>
                </a:solidFill>
              </a:rPr>
              <a:t>Concurrent Use Registrations</a:t>
            </a:r>
            <a:endParaRPr lang="en-US" dirty="0"/>
          </a:p>
        </p:txBody>
      </p:sp>
      <p:pic>
        <p:nvPicPr>
          <p:cNvPr id="4" name="Picture 2">
            <a:extLst>
              <a:ext uri="{FF2B5EF4-FFF2-40B4-BE49-F238E27FC236}">
                <a16:creationId xmlns:a16="http://schemas.microsoft.com/office/drawing/2014/main" id="{21AA645B-32D0-1048-A669-F74F7DCD1C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2302" y="1600200"/>
            <a:ext cx="387939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723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BDF5-42EF-934C-9E0E-DD013268C9E7}"/>
              </a:ext>
            </a:extLst>
          </p:cNvPr>
          <p:cNvSpPr>
            <a:spLocks noGrp="1"/>
          </p:cNvSpPr>
          <p:nvPr>
            <p:ph type="title"/>
          </p:nvPr>
        </p:nvSpPr>
        <p:spPr/>
        <p:txBody>
          <a:bodyPr/>
          <a:lstStyle/>
          <a:p>
            <a:r>
              <a:rPr lang="en-US" dirty="0">
                <a:solidFill>
                  <a:srgbClr val="FF0000"/>
                </a:solidFill>
              </a:rPr>
              <a:t>Dividing the Country</a:t>
            </a:r>
          </a:p>
        </p:txBody>
      </p:sp>
      <p:pic>
        <p:nvPicPr>
          <p:cNvPr id="5" name="Content Placeholder 4">
            <a:extLst>
              <a:ext uri="{FF2B5EF4-FFF2-40B4-BE49-F238E27FC236}">
                <a16:creationId xmlns:a16="http://schemas.microsoft.com/office/drawing/2014/main" id="{FFB6A8A0-C8E1-3043-9F8D-181C47827B0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82800" y="2828131"/>
            <a:ext cx="4978400" cy="2070100"/>
          </a:xfrm>
        </p:spPr>
      </p:pic>
    </p:spTree>
    <p:extLst>
      <p:ext uri="{BB962C8B-B14F-4D97-AF65-F5344CB8AC3E}">
        <p14:creationId xmlns:p14="http://schemas.microsoft.com/office/powerpoint/2010/main" val="114622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1C48-69A0-FB4B-B7E0-9485A03882EC}"/>
              </a:ext>
            </a:extLst>
          </p:cNvPr>
          <p:cNvSpPr>
            <a:spLocks noGrp="1"/>
          </p:cNvSpPr>
          <p:nvPr>
            <p:ph type="title"/>
          </p:nvPr>
        </p:nvSpPr>
        <p:spPr/>
        <p:txBody>
          <a:bodyPr>
            <a:normAutofit/>
          </a:bodyPr>
          <a:lstStyle/>
          <a:p>
            <a:r>
              <a:rPr lang="en-US" dirty="0">
                <a:solidFill>
                  <a:srgbClr val="FF0000"/>
                </a:solidFill>
              </a:rPr>
              <a:t>Issues in US debates</a:t>
            </a:r>
          </a:p>
        </p:txBody>
      </p:sp>
      <p:sp>
        <p:nvSpPr>
          <p:cNvPr id="3" name="Content Placeholder 2">
            <a:extLst>
              <a:ext uri="{FF2B5EF4-FFF2-40B4-BE49-F238E27FC236}">
                <a16:creationId xmlns:a16="http://schemas.microsoft.com/office/drawing/2014/main" id="{03816076-E0E5-4A4D-A251-9AC3483B19C2}"/>
              </a:ext>
            </a:extLst>
          </p:cNvPr>
          <p:cNvSpPr>
            <a:spLocks noGrp="1"/>
          </p:cNvSpPr>
          <p:nvPr>
            <p:ph idx="1"/>
          </p:nvPr>
        </p:nvSpPr>
        <p:spPr>
          <a:xfrm>
            <a:off x="457200" y="1417638"/>
            <a:ext cx="8229600" cy="5323730"/>
          </a:xfrm>
        </p:spPr>
        <p:txBody>
          <a:bodyPr>
            <a:normAutofit lnSpcReduction="10000"/>
          </a:bodyPr>
          <a:lstStyle/>
          <a:p>
            <a:pPr marL="514350" indent="-514350">
              <a:buAutoNum type="arabicPeriod"/>
            </a:pPr>
            <a:r>
              <a:rPr lang="en-US" dirty="0"/>
              <a:t>How small, how remote?</a:t>
            </a:r>
          </a:p>
          <a:p>
            <a:pPr marL="514350" indent="-514350">
              <a:buAutoNum type="arabicPeriod"/>
            </a:pPr>
            <a:r>
              <a:rPr lang="en-US" dirty="0"/>
              <a:t>Use of political boundaries</a:t>
            </a:r>
          </a:p>
          <a:p>
            <a:pPr marL="514350" indent="-514350">
              <a:buAutoNum type="arabicPeriod"/>
            </a:pPr>
            <a:r>
              <a:rPr lang="en-US" dirty="0"/>
              <a:t>Doctrinal implementation (tailoring relief or definition of “use” for acquisition of rights)</a:t>
            </a:r>
          </a:p>
          <a:p>
            <a:pPr marL="514350" indent="-514350">
              <a:buAutoNum type="arabicPeriod"/>
            </a:pPr>
            <a:r>
              <a:rPr lang="en-US" dirty="0"/>
              <a:t>Relevance of internet and greater market integration</a:t>
            </a:r>
          </a:p>
          <a:p>
            <a:pPr marL="914400" lvl="1" indent="-514350">
              <a:buFont typeface="Wingdings" pitchFamily="2" charset="2"/>
              <a:buChar char="Ø"/>
            </a:pPr>
            <a:r>
              <a:rPr lang="en-US" dirty="0"/>
              <a:t>Resilience of doctrine despite critique both of good faith remote junior user and </a:t>
            </a:r>
            <a:r>
              <a:rPr lang="en-US" i="1" dirty="0"/>
              <a:t>Dawn Donut</a:t>
            </a:r>
            <a:endParaRPr lang="en-US" dirty="0"/>
          </a:p>
          <a:p>
            <a:pPr marL="914400" lvl="1" indent="-514350">
              <a:buFont typeface="Wingdings" pitchFamily="2" charset="2"/>
              <a:buChar char="Ø"/>
            </a:pPr>
            <a:r>
              <a:rPr lang="en-US" dirty="0"/>
              <a:t>Paradox: greater need for such tools in crowded markets</a:t>
            </a:r>
          </a:p>
          <a:p>
            <a:pPr marL="0" indent="0">
              <a:buNone/>
            </a:pPr>
            <a:r>
              <a:rPr lang="en-US" dirty="0"/>
              <a:t>5.  Consent agreements in market allocation</a:t>
            </a:r>
          </a:p>
        </p:txBody>
      </p:sp>
    </p:spTree>
    <p:extLst>
      <p:ext uri="{BB962C8B-B14F-4D97-AF65-F5344CB8AC3E}">
        <p14:creationId xmlns:p14="http://schemas.microsoft.com/office/powerpoint/2010/main" val="848354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4381500" y="1295400"/>
            <a:ext cx="228600" cy="5029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0947" name="Text Box 3"/>
          <p:cNvSpPr txBox="1">
            <a:spLocks noChangeArrowheads="1"/>
          </p:cNvSpPr>
          <p:nvPr/>
        </p:nvSpPr>
        <p:spPr bwMode="auto">
          <a:xfrm>
            <a:off x="533400" y="1295400"/>
            <a:ext cx="2286000" cy="466725"/>
          </a:xfrm>
          <a:prstGeom prst="rect">
            <a:avLst/>
          </a:prstGeom>
          <a:solidFill>
            <a:schemeClr val="accent1">
              <a:alpha val="50000"/>
            </a:scheme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spcBef>
                <a:spcPct val="50000"/>
              </a:spcBef>
            </a:pPr>
            <a:r>
              <a:rPr lang="en-US" altLang="en-US" sz="2400" b="1">
                <a:latin typeface="Trebuchet MS" charset="0"/>
              </a:rPr>
              <a:t>   Healthcom</a:t>
            </a:r>
          </a:p>
        </p:txBody>
      </p:sp>
      <p:sp>
        <p:nvSpPr>
          <p:cNvPr id="210948" name="Text Box 4"/>
          <p:cNvSpPr txBox="1">
            <a:spLocks noChangeArrowheads="1"/>
          </p:cNvSpPr>
          <p:nvPr/>
        </p:nvSpPr>
        <p:spPr bwMode="auto">
          <a:xfrm>
            <a:off x="5715000" y="1295400"/>
            <a:ext cx="2286000" cy="466725"/>
          </a:xfrm>
          <a:prstGeom prst="rect">
            <a:avLst/>
          </a:prstGeom>
          <a:solidFill>
            <a:schemeClr val="accent1">
              <a:alpha val="50000"/>
            </a:scheme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spcBef>
                <a:spcPct val="50000"/>
              </a:spcBef>
            </a:pPr>
            <a:r>
              <a:rPr lang="en-US" altLang="en-US" sz="2400" b="1">
                <a:latin typeface="Trebuchet MS" charset="0"/>
              </a:rPr>
              <a:t>   CA</a:t>
            </a:r>
          </a:p>
        </p:txBody>
      </p:sp>
      <p:sp>
        <p:nvSpPr>
          <p:cNvPr id="210949" name="Text Box 5"/>
          <p:cNvSpPr txBox="1">
            <a:spLocks noChangeArrowheads="1"/>
          </p:cNvSpPr>
          <p:nvPr/>
        </p:nvSpPr>
        <p:spPr bwMode="auto">
          <a:xfrm>
            <a:off x="495300" y="1905000"/>
            <a:ext cx="3886200" cy="650875"/>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a:latin typeface="Trebuchet MS" charset="0"/>
              </a:rPr>
              <a:t>1991-92: uses CARELINK nationally; marketing in Arkansas</a:t>
            </a:r>
          </a:p>
        </p:txBody>
      </p:sp>
      <p:sp>
        <p:nvSpPr>
          <p:cNvPr id="210950" name="Text Box 6"/>
          <p:cNvSpPr txBox="1">
            <a:spLocks noChangeArrowheads="1"/>
          </p:cNvSpPr>
          <p:nvPr/>
        </p:nvSpPr>
        <p:spPr bwMode="auto">
          <a:xfrm>
            <a:off x="4648200" y="3200400"/>
            <a:ext cx="3886200" cy="923330"/>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dirty="0">
                <a:latin typeface="Trebuchet MS" charset="0"/>
              </a:rPr>
              <a:t>January 1995: started using CARELINK mark in 6-county area in Central Arkansas</a:t>
            </a:r>
          </a:p>
        </p:txBody>
      </p:sp>
      <p:sp>
        <p:nvSpPr>
          <p:cNvPr id="210951" name="Text Box 7"/>
          <p:cNvSpPr txBox="1">
            <a:spLocks noChangeArrowheads="1"/>
          </p:cNvSpPr>
          <p:nvPr/>
        </p:nvSpPr>
        <p:spPr bwMode="auto">
          <a:xfrm>
            <a:off x="457200" y="5673725"/>
            <a:ext cx="3886200" cy="650875"/>
          </a:xfrm>
          <a:prstGeom prst="rect">
            <a:avLst/>
          </a:prstGeom>
          <a:solidFill>
            <a:schemeClr val="bg1">
              <a:alpha val="50000"/>
            </a:scheme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dirty="0">
                <a:latin typeface="Trebuchet MS" charset="0"/>
              </a:rPr>
              <a:t>May 1999: applied for federal registration (pending)</a:t>
            </a:r>
          </a:p>
        </p:txBody>
      </p:sp>
      <p:sp>
        <p:nvSpPr>
          <p:cNvPr id="210952" name="Text Box 8"/>
          <p:cNvSpPr txBox="1">
            <a:spLocks noChangeArrowheads="1"/>
          </p:cNvSpPr>
          <p:nvPr/>
        </p:nvSpPr>
        <p:spPr bwMode="auto">
          <a:xfrm>
            <a:off x="533400" y="609600"/>
            <a:ext cx="7924800" cy="466725"/>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altLang="en-US" sz="2400" b="1" i="1">
                <a:latin typeface="Trebuchet MS" charset="0"/>
              </a:rPr>
              <a:t>Healthcom v. Central Arkansas AAA (2001)</a:t>
            </a:r>
          </a:p>
        </p:txBody>
      </p:sp>
      <p:sp>
        <p:nvSpPr>
          <p:cNvPr id="210953" name="Text Box 9"/>
          <p:cNvSpPr txBox="1">
            <a:spLocks noChangeArrowheads="1"/>
          </p:cNvSpPr>
          <p:nvPr/>
        </p:nvSpPr>
        <p:spPr bwMode="auto">
          <a:xfrm>
            <a:off x="4648200" y="4123730"/>
            <a:ext cx="3886200" cy="650875"/>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dirty="0">
                <a:latin typeface="Trebuchet MS" charset="0"/>
              </a:rPr>
              <a:t>March 23, 1995: registered in Arkansas</a:t>
            </a:r>
          </a:p>
        </p:txBody>
      </p:sp>
      <p:sp>
        <p:nvSpPr>
          <p:cNvPr id="210954" name="Text Box 10"/>
          <p:cNvSpPr txBox="1">
            <a:spLocks noChangeArrowheads="1"/>
          </p:cNvSpPr>
          <p:nvPr/>
        </p:nvSpPr>
        <p:spPr bwMode="auto">
          <a:xfrm>
            <a:off x="457200" y="4911725"/>
            <a:ext cx="3886200" cy="650875"/>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dirty="0">
                <a:latin typeface="Trebuchet MS" charset="0"/>
              </a:rPr>
              <a:t>Sept 1995: enters contract with North Arkansas hospital</a:t>
            </a:r>
          </a:p>
        </p:txBody>
      </p:sp>
      <p:sp>
        <p:nvSpPr>
          <p:cNvPr id="210955" name="Text Box 11"/>
          <p:cNvSpPr txBox="1">
            <a:spLocks noChangeArrowheads="1"/>
          </p:cNvSpPr>
          <p:nvPr/>
        </p:nvSpPr>
        <p:spPr bwMode="auto">
          <a:xfrm>
            <a:off x="533400" y="2520950"/>
            <a:ext cx="3886200" cy="650875"/>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ltLang="en-US" b="1" dirty="0">
                <a:latin typeface="Trebuchet MS" charset="0"/>
              </a:rPr>
              <a:t>1992: sale of services to customer in Arkansas</a:t>
            </a:r>
          </a:p>
        </p:txBody>
      </p:sp>
    </p:spTree>
    <p:extLst>
      <p:ext uri="{BB962C8B-B14F-4D97-AF65-F5344CB8AC3E}">
        <p14:creationId xmlns:p14="http://schemas.microsoft.com/office/powerpoint/2010/main" val="3303242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78EA5-4485-2A43-A244-1AAEDAB2F591}"/>
              </a:ext>
            </a:extLst>
          </p:cNvPr>
          <p:cNvSpPr>
            <a:spLocks noGrp="1"/>
          </p:cNvSpPr>
          <p:nvPr>
            <p:ph type="title"/>
          </p:nvPr>
        </p:nvSpPr>
        <p:spPr/>
        <p:txBody>
          <a:bodyPr/>
          <a:lstStyle/>
          <a:p>
            <a:r>
              <a:rPr lang="en-US" dirty="0">
                <a:solidFill>
                  <a:srgbClr val="FF0000"/>
                </a:solidFill>
              </a:rPr>
              <a:t>Other points to consider</a:t>
            </a:r>
          </a:p>
        </p:txBody>
      </p:sp>
      <p:sp>
        <p:nvSpPr>
          <p:cNvPr id="3" name="Content Placeholder 2">
            <a:extLst>
              <a:ext uri="{FF2B5EF4-FFF2-40B4-BE49-F238E27FC236}">
                <a16:creationId xmlns:a16="http://schemas.microsoft.com/office/drawing/2014/main" id="{7538C2C5-4CBD-4947-A03F-BA8E4CB448FD}"/>
              </a:ext>
            </a:extLst>
          </p:cNvPr>
          <p:cNvSpPr>
            <a:spLocks noGrp="1"/>
          </p:cNvSpPr>
          <p:nvPr>
            <p:ph idx="1"/>
          </p:nvPr>
        </p:nvSpPr>
        <p:spPr>
          <a:xfrm>
            <a:off x="251520" y="1340768"/>
            <a:ext cx="8712968" cy="5517232"/>
          </a:xfrm>
        </p:spPr>
        <p:txBody>
          <a:bodyPr>
            <a:normAutofit fontScale="85000" lnSpcReduction="10000"/>
          </a:bodyPr>
          <a:lstStyle/>
          <a:p>
            <a:r>
              <a:rPr lang="en-US" dirty="0"/>
              <a:t>Role of Trade Mark Law in market and social integration?</a:t>
            </a:r>
          </a:p>
          <a:p>
            <a:r>
              <a:rPr lang="en-US" dirty="0"/>
              <a:t>Allocating product markets and geographic markets using similar devices?</a:t>
            </a:r>
          </a:p>
          <a:p>
            <a:pPr lvl="1"/>
            <a:r>
              <a:rPr lang="en-US" dirty="0"/>
              <a:t>Intervening rights: </a:t>
            </a:r>
            <a:r>
              <a:rPr lang="en-US" dirty="0" err="1"/>
              <a:t>cf</a:t>
            </a:r>
            <a:r>
              <a:rPr lang="en-US" dirty="0"/>
              <a:t> Article 16(2)-(3) EUTMR</a:t>
            </a:r>
          </a:p>
          <a:p>
            <a:pPr lvl="1"/>
            <a:r>
              <a:rPr lang="en-US" dirty="0"/>
              <a:t>Case C-65/12, </a:t>
            </a:r>
            <a:r>
              <a:rPr lang="en-US" dirty="0" err="1"/>
              <a:t>Leidseplein</a:t>
            </a:r>
            <a:r>
              <a:rPr lang="en-US" dirty="0"/>
              <a:t> </a:t>
            </a:r>
            <a:r>
              <a:rPr lang="en-US" dirty="0" err="1"/>
              <a:t>Beheer</a:t>
            </a:r>
            <a:r>
              <a:rPr lang="en-US" dirty="0"/>
              <a:t> BV v. Red Bull GmbH</a:t>
            </a:r>
          </a:p>
          <a:p>
            <a:pPr lvl="2"/>
            <a:r>
              <a:rPr lang="en-US" dirty="0"/>
              <a:t>Does allocation of ability to preserve product market expansion raise same issues as geographic market expansion (competition, consumer choice etc.)</a:t>
            </a:r>
          </a:p>
          <a:p>
            <a:pPr lvl="2"/>
            <a:r>
              <a:rPr lang="en-US" dirty="0"/>
              <a:t>Compare Rosetta Stone Ltd. v. Google, Inc., 676 F.3d 144, 171–73 (4th Cir. 2012) (measure fame at time of defendant’s use) </a:t>
            </a:r>
            <a:r>
              <a:rPr lang="en-US"/>
              <a:t>with extension of </a:t>
            </a:r>
            <a:r>
              <a:rPr lang="en-US" dirty="0"/>
              <a:t>fact pattern in </a:t>
            </a:r>
            <a:r>
              <a:rPr lang="en-US" i="1" dirty="0"/>
              <a:t>Hormel</a:t>
            </a:r>
            <a:r>
              <a:rPr lang="en-US" dirty="0"/>
              <a:t> or Case C-125/14, </a:t>
            </a:r>
            <a:r>
              <a:rPr lang="en-US" i="1" dirty="0"/>
              <a:t>Iron &amp; Smith v. Unilever</a:t>
            </a:r>
            <a:r>
              <a:rPr lang="en-US" dirty="0"/>
              <a:t>.</a:t>
            </a:r>
          </a:p>
          <a:p>
            <a:r>
              <a:rPr lang="en-US" dirty="0"/>
              <a:t>A first to file system with no use requirement effectively makes an initial allocation of the right to enter that market for 5 years: should these rules vary before and after 5 years?</a:t>
            </a:r>
          </a:p>
          <a:p>
            <a:endParaRPr lang="en-US" dirty="0"/>
          </a:p>
        </p:txBody>
      </p:sp>
    </p:spTree>
    <p:extLst>
      <p:ext uri="{BB962C8B-B14F-4D97-AF65-F5344CB8AC3E}">
        <p14:creationId xmlns:p14="http://schemas.microsoft.com/office/powerpoint/2010/main" val="176952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ABF70-BB36-7C4D-9979-928519604BA1}"/>
              </a:ext>
            </a:extLst>
          </p:cNvPr>
          <p:cNvSpPr>
            <a:spLocks noGrp="1"/>
          </p:cNvSpPr>
          <p:nvPr>
            <p:ph type="title"/>
          </p:nvPr>
        </p:nvSpPr>
        <p:spPr/>
        <p:txBody>
          <a:bodyPr>
            <a:normAutofit fontScale="90000"/>
          </a:bodyPr>
          <a:lstStyle/>
          <a:p>
            <a:r>
              <a:rPr lang="en-US" dirty="0">
                <a:solidFill>
                  <a:srgbClr val="FF0000"/>
                </a:solidFill>
              </a:rPr>
              <a:t>Comparative Use of US Trademark Law</a:t>
            </a:r>
          </a:p>
        </p:txBody>
      </p:sp>
      <p:sp>
        <p:nvSpPr>
          <p:cNvPr id="3" name="Content Placeholder 2">
            <a:extLst>
              <a:ext uri="{FF2B5EF4-FFF2-40B4-BE49-F238E27FC236}">
                <a16:creationId xmlns:a16="http://schemas.microsoft.com/office/drawing/2014/main" id="{A7851B7F-4636-5944-B78C-307EC40F010B}"/>
              </a:ext>
            </a:extLst>
          </p:cNvPr>
          <p:cNvSpPr>
            <a:spLocks noGrp="1"/>
          </p:cNvSpPr>
          <p:nvPr>
            <p:ph idx="1"/>
          </p:nvPr>
        </p:nvSpPr>
        <p:spPr>
          <a:xfrm>
            <a:off x="457200" y="1340768"/>
            <a:ext cx="8229600" cy="5242594"/>
          </a:xfrm>
        </p:spPr>
        <p:txBody>
          <a:bodyPr>
            <a:normAutofit fontScale="92500"/>
          </a:bodyPr>
          <a:lstStyle/>
          <a:p>
            <a:pPr marL="514350" indent="-514350">
              <a:buAutoNum type="arabicPeriod"/>
            </a:pPr>
            <a:r>
              <a:rPr lang="en-US" dirty="0"/>
              <a:t>Legal/Theoretical differences</a:t>
            </a:r>
          </a:p>
          <a:p>
            <a:pPr marL="914400" lvl="1" indent="-514350">
              <a:buFont typeface="Wingdings" pitchFamily="2" charset="2"/>
              <a:buChar char="Ø"/>
            </a:pPr>
            <a:r>
              <a:rPr lang="en-US" dirty="0"/>
              <a:t>Nature of US registration</a:t>
            </a:r>
          </a:p>
          <a:p>
            <a:pPr marL="914400" lvl="1" indent="-514350">
              <a:buFont typeface="Wingdings" pitchFamily="2" charset="2"/>
              <a:buChar char="Ø"/>
            </a:pPr>
            <a:r>
              <a:rPr lang="en-US" dirty="0"/>
              <a:t>Bare co-existence of formal state level registrations/rights in the United States</a:t>
            </a:r>
          </a:p>
          <a:p>
            <a:pPr marL="1314450" lvl="2" indent="-514350">
              <a:buFont typeface="Wingdings" pitchFamily="2" charset="2"/>
              <a:buChar char="Ø"/>
            </a:pPr>
            <a:r>
              <a:rPr lang="en-US" dirty="0"/>
              <a:t>Federal supremacy (U.S. Constitution)</a:t>
            </a:r>
          </a:p>
          <a:p>
            <a:pPr marL="1314450" lvl="2" indent="-514350">
              <a:buFont typeface="Wingdings" pitchFamily="2" charset="2"/>
              <a:buChar char="Ø"/>
            </a:pPr>
            <a:r>
              <a:rPr lang="en-US" dirty="0"/>
              <a:t>Mini-Lanham Acts at state level, so territorial doctrines replicate vertically</a:t>
            </a:r>
          </a:p>
          <a:p>
            <a:pPr marL="514350" indent="-514350">
              <a:buAutoNum type="arabicPeriod"/>
            </a:pPr>
            <a:r>
              <a:rPr lang="en-US" dirty="0"/>
              <a:t>Factual differences</a:t>
            </a:r>
          </a:p>
          <a:p>
            <a:pPr marL="914400" lvl="1" indent="-514350">
              <a:buFont typeface="Wingdings" pitchFamily="2" charset="2"/>
              <a:buChar char="Ø"/>
            </a:pPr>
            <a:r>
              <a:rPr lang="en-US" dirty="0"/>
              <a:t>Greater linguistic, cultural and social homogeneity</a:t>
            </a:r>
          </a:p>
          <a:p>
            <a:pPr marL="1314450" lvl="2" indent="-514350">
              <a:buFont typeface="Wingdings" pitchFamily="2" charset="2"/>
              <a:buChar char="Ø"/>
            </a:pPr>
            <a:r>
              <a:rPr lang="en-US" dirty="0"/>
              <a:t>Not only similar likely consumer/market responses, but can extend proof from one territory to entire territory with greater assurance/confidence</a:t>
            </a:r>
          </a:p>
        </p:txBody>
      </p:sp>
    </p:spTree>
    <p:extLst>
      <p:ext uri="{BB962C8B-B14F-4D97-AF65-F5344CB8AC3E}">
        <p14:creationId xmlns:p14="http://schemas.microsoft.com/office/powerpoint/2010/main" val="353558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1925-DF48-1840-A91C-E6015BCD0A9D}"/>
              </a:ext>
            </a:extLst>
          </p:cNvPr>
          <p:cNvSpPr>
            <a:spLocks noGrp="1"/>
          </p:cNvSpPr>
          <p:nvPr>
            <p:ph type="title"/>
          </p:nvPr>
        </p:nvSpPr>
        <p:spPr/>
        <p:txBody>
          <a:bodyPr/>
          <a:lstStyle/>
          <a:p>
            <a:r>
              <a:rPr lang="en-US" dirty="0">
                <a:solidFill>
                  <a:srgbClr val="FF0000"/>
                </a:solidFill>
              </a:rPr>
              <a:t>But valuable on </a:t>
            </a:r>
            <a:r>
              <a:rPr lang="en-US" i="1" dirty="0">
                <a:solidFill>
                  <a:srgbClr val="FF0000"/>
                </a:solidFill>
              </a:rPr>
              <a:t>this </a:t>
            </a:r>
            <a:r>
              <a:rPr lang="en-US" dirty="0">
                <a:solidFill>
                  <a:srgbClr val="FF0000"/>
                </a:solidFill>
              </a:rPr>
              <a:t>topic?</a:t>
            </a:r>
          </a:p>
        </p:txBody>
      </p:sp>
      <p:sp>
        <p:nvSpPr>
          <p:cNvPr id="3" name="Content Placeholder 2">
            <a:extLst>
              <a:ext uri="{FF2B5EF4-FFF2-40B4-BE49-F238E27FC236}">
                <a16:creationId xmlns:a16="http://schemas.microsoft.com/office/drawing/2014/main" id="{D21ADB1B-94E4-3E4C-A798-91F6911E2A6F}"/>
              </a:ext>
            </a:extLst>
          </p:cNvPr>
          <p:cNvSpPr>
            <a:spLocks noGrp="1"/>
          </p:cNvSpPr>
          <p:nvPr>
            <p:ph idx="1"/>
          </p:nvPr>
        </p:nvSpPr>
        <p:spPr>
          <a:xfrm>
            <a:off x="251520" y="1196752"/>
            <a:ext cx="8712968" cy="5386610"/>
          </a:xfrm>
        </p:spPr>
        <p:txBody>
          <a:bodyPr>
            <a:normAutofit fontScale="92500" lnSpcReduction="10000"/>
          </a:bodyPr>
          <a:lstStyle/>
          <a:p>
            <a:r>
              <a:rPr lang="en-US" dirty="0"/>
              <a:t>Sanctity of unregistered use-based rights in US makes it a prime case study</a:t>
            </a:r>
          </a:p>
          <a:p>
            <a:r>
              <a:rPr lang="en-US" dirty="0"/>
              <a:t>Stated Purpose of federal/EU registration</a:t>
            </a:r>
          </a:p>
          <a:p>
            <a:pPr lvl="1"/>
            <a:r>
              <a:rPr lang="en-US" dirty="0"/>
              <a:t>EUTM (1989): “[I]n order to open up unrestricted economic activity in the whole of the internal market . . . . legal conditions must be created which enable undertakings to adapt their activities to the scale of the Union whether in manufacturing and distributing goods or in providing services”</a:t>
            </a:r>
          </a:p>
          <a:p>
            <a:pPr lvl="1"/>
            <a:r>
              <a:rPr lang="en-US" dirty="0"/>
              <a:t>US S. R</a:t>
            </a:r>
            <a:r>
              <a:rPr lang="en-US" cap="small" dirty="0"/>
              <a:t>ep.</a:t>
            </a:r>
            <a:r>
              <a:rPr lang="en-US" dirty="0"/>
              <a:t> (1946) (“Trade is no longer local, but is national . . . It would seem as if national legislation along national lines securing to the owners of trade-marks in interstate commerce definite rights should be enacted.”)</a:t>
            </a:r>
          </a:p>
        </p:txBody>
      </p:sp>
    </p:spTree>
    <p:extLst>
      <p:ext uri="{BB962C8B-B14F-4D97-AF65-F5344CB8AC3E}">
        <p14:creationId xmlns:p14="http://schemas.microsoft.com/office/powerpoint/2010/main" val="285570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GB" b="1" dirty="0">
                <a:solidFill>
                  <a:srgbClr val="FF0000"/>
                </a:solidFill>
              </a:rPr>
              <a:t>Registration</a:t>
            </a:r>
            <a:endParaRPr lang="en-US" b="1" dirty="0">
              <a:solidFill>
                <a:srgbClr val="FF0000"/>
              </a:solidFill>
            </a:endParaRPr>
          </a:p>
        </p:txBody>
      </p:sp>
      <p:sp>
        <p:nvSpPr>
          <p:cNvPr id="3" name="Content Placeholder 2"/>
          <p:cNvSpPr>
            <a:spLocks noGrp="1"/>
          </p:cNvSpPr>
          <p:nvPr>
            <p:ph idx="1"/>
          </p:nvPr>
        </p:nvSpPr>
        <p:spPr>
          <a:xfrm>
            <a:off x="0" y="1600200"/>
            <a:ext cx="8964488" cy="4983162"/>
          </a:xfrm>
        </p:spPr>
        <p:txBody>
          <a:bodyPr>
            <a:normAutofit/>
          </a:bodyPr>
          <a:lstStyle/>
          <a:p>
            <a:pPr lvl="1"/>
            <a:r>
              <a:rPr lang="en-US" dirty="0"/>
              <a:t>EUTM: “[I]n order </a:t>
            </a:r>
            <a:r>
              <a:rPr lang="en-US" dirty="0">
                <a:solidFill>
                  <a:srgbClr val="FF0000"/>
                </a:solidFill>
              </a:rPr>
              <a:t>to open up </a:t>
            </a:r>
            <a:r>
              <a:rPr lang="en-US" dirty="0"/>
              <a:t>unrestricted economic activity in the whole of the internal market . . . . legal conditions </a:t>
            </a:r>
            <a:r>
              <a:rPr lang="en-US" dirty="0">
                <a:solidFill>
                  <a:srgbClr val="FF0000"/>
                </a:solidFill>
              </a:rPr>
              <a:t>must be created which enable undertakings to adapt</a:t>
            </a:r>
            <a:r>
              <a:rPr lang="en-US" dirty="0"/>
              <a:t> their activities to the scale of the Union whether in manufacturing and distributing goods or in providing services”</a:t>
            </a:r>
          </a:p>
          <a:p>
            <a:pPr lvl="1"/>
            <a:r>
              <a:rPr lang="en-US" dirty="0"/>
              <a:t>US S. R</a:t>
            </a:r>
            <a:r>
              <a:rPr lang="en-US" cap="small" dirty="0"/>
              <a:t>ep.</a:t>
            </a:r>
            <a:r>
              <a:rPr lang="en-US" dirty="0"/>
              <a:t> (1946) (“Trade is no longer local, but </a:t>
            </a:r>
            <a:r>
              <a:rPr lang="en-US" dirty="0">
                <a:solidFill>
                  <a:srgbClr val="FF0000"/>
                </a:solidFill>
              </a:rPr>
              <a:t>is national</a:t>
            </a:r>
            <a:r>
              <a:rPr lang="en-US" dirty="0"/>
              <a:t> . . . It would seem as if national legislation along national lines securing to the owners of trade-marks in interstate commerce definite rights should be enacted.”)</a:t>
            </a:r>
          </a:p>
        </p:txBody>
      </p:sp>
    </p:spTree>
    <p:extLst>
      <p:ext uri="{BB962C8B-B14F-4D97-AF65-F5344CB8AC3E}">
        <p14:creationId xmlns:p14="http://schemas.microsoft.com/office/powerpoint/2010/main" val="55775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ED2B-413A-554A-9381-33F6DF2E5937}"/>
              </a:ext>
            </a:extLst>
          </p:cNvPr>
          <p:cNvSpPr>
            <a:spLocks noGrp="1"/>
          </p:cNvSpPr>
          <p:nvPr>
            <p:ph type="title"/>
          </p:nvPr>
        </p:nvSpPr>
        <p:spPr/>
        <p:txBody>
          <a:bodyPr>
            <a:normAutofit fontScale="90000"/>
          </a:bodyPr>
          <a:lstStyle/>
          <a:p>
            <a:r>
              <a:rPr lang="en-US" dirty="0">
                <a:solidFill>
                  <a:srgbClr val="FF0000"/>
                </a:solidFill>
              </a:rPr>
              <a:t>Brief survey of leading US doctrinal mechanisms on territoriality</a:t>
            </a:r>
          </a:p>
        </p:txBody>
      </p:sp>
      <p:sp>
        <p:nvSpPr>
          <p:cNvPr id="3" name="Content Placeholder 2">
            <a:extLst>
              <a:ext uri="{FF2B5EF4-FFF2-40B4-BE49-F238E27FC236}">
                <a16:creationId xmlns:a16="http://schemas.microsoft.com/office/drawing/2014/main" id="{76E49A6A-C91A-D046-B10E-332F2E98EF96}"/>
              </a:ext>
            </a:extLst>
          </p:cNvPr>
          <p:cNvSpPr>
            <a:spLocks noGrp="1"/>
          </p:cNvSpPr>
          <p:nvPr>
            <p:ph idx="1"/>
          </p:nvPr>
        </p:nvSpPr>
        <p:spPr>
          <a:xfrm>
            <a:off x="457200" y="1600200"/>
            <a:ext cx="8229600" cy="5141168"/>
          </a:xfrm>
        </p:spPr>
        <p:txBody>
          <a:bodyPr>
            <a:normAutofit fontScale="92500" lnSpcReduction="20000"/>
          </a:bodyPr>
          <a:lstStyle/>
          <a:p>
            <a:r>
              <a:rPr lang="en-US" dirty="0"/>
              <a:t>Priority rule involving unregistered rights (starting point for framing broader question)</a:t>
            </a:r>
          </a:p>
          <a:p>
            <a:r>
              <a:rPr lang="en-US" dirty="0"/>
              <a:t>Effect of federal registration: </a:t>
            </a:r>
          </a:p>
          <a:p>
            <a:pPr lvl="1"/>
            <a:r>
              <a:rPr lang="en-US" dirty="0"/>
              <a:t>Section 22 and Section 7(c)</a:t>
            </a:r>
          </a:p>
          <a:p>
            <a:pPr lvl="1"/>
            <a:r>
              <a:rPr lang="en-US" dirty="0"/>
              <a:t>Section 33(b)(5)</a:t>
            </a:r>
          </a:p>
          <a:p>
            <a:r>
              <a:rPr lang="en-US" dirty="0"/>
              <a:t>Remedial Limits (</a:t>
            </a:r>
            <a:r>
              <a:rPr lang="en-US" i="1" dirty="0"/>
              <a:t>Dawn Donuts</a:t>
            </a:r>
            <a:r>
              <a:rPr lang="en-US" dirty="0"/>
              <a:t>)</a:t>
            </a:r>
          </a:p>
          <a:p>
            <a:r>
              <a:rPr lang="en-US" dirty="0"/>
              <a:t>Concurrent Registrations (Section 2(d))</a:t>
            </a:r>
          </a:p>
          <a:p>
            <a:pPr lvl="1"/>
            <a:r>
              <a:rPr lang="en-US" dirty="0"/>
              <a:t>Cf. Max Planck Study Proposal, ¶ 3.31 (registration and use of subsequent </a:t>
            </a:r>
            <a:r>
              <a:rPr lang="en-US" b="1" i="1" dirty="0"/>
              <a:t>national</a:t>
            </a:r>
            <a:r>
              <a:rPr lang="en-US" dirty="0"/>
              <a:t> marks in Member State remote from the part of EU where conflicting earlier EUTM, which has been registered for at least 15 years, was used should be allowed provided later mark applied for in good faith”</a:t>
            </a:r>
          </a:p>
        </p:txBody>
      </p:sp>
    </p:spTree>
    <p:extLst>
      <p:ext uri="{BB962C8B-B14F-4D97-AF65-F5344CB8AC3E}">
        <p14:creationId xmlns:p14="http://schemas.microsoft.com/office/powerpoint/2010/main" val="139113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B8328-7E43-0D4E-8448-4A8E8D84AC39}"/>
              </a:ext>
            </a:extLst>
          </p:cNvPr>
          <p:cNvSpPr>
            <a:spLocks noGrp="1"/>
          </p:cNvSpPr>
          <p:nvPr>
            <p:ph type="title"/>
          </p:nvPr>
        </p:nvSpPr>
        <p:spPr/>
        <p:txBody>
          <a:bodyPr>
            <a:normAutofit fontScale="90000"/>
          </a:bodyPr>
          <a:lstStyle/>
          <a:p>
            <a:r>
              <a:rPr lang="en-US" dirty="0">
                <a:solidFill>
                  <a:srgbClr val="FF0000"/>
                </a:solidFill>
              </a:rPr>
              <a:t>Priority rule involving unregistered rights</a:t>
            </a:r>
          </a:p>
        </p:txBody>
      </p:sp>
      <p:sp>
        <p:nvSpPr>
          <p:cNvPr id="3" name="Content Placeholder 2">
            <a:extLst>
              <a:ext uri="{FF2B5EF4-FFF2-40B4-BE49-F238E27FC236}">
                <a16:creationId xmlns:a16="http://schemas.microsoft.com/office/drawing/2014/main" id="{37DF67F8-2C87-5D42-BF30-96032E8B889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158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ext Box 2"/>
          <p:cNvSpPr txBox="1">
            <a:spLocks noChangeArrowheads="1"/>
          </p:cNvSpPr>
          <p:nvPr/>
        </p:nvSpPr>
        <p:spPr bwMode="auto">
          <a:xfrm>
            <a:off x="609600" y="3861048"/>
            <a:ext cx="7467600" cy="1938992"/>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r>
              <a:rPr lang="en-US" altLang="en-US" sz="2400" b="1" i="1" u="sng" dirty="0">
                <a:latin typeface="Trebuchet MS" charset="0"/>
              </a:rPr>
              <a:t>Tea Rose </a:t>
            </a:r>
            <a:r>
              <a:rPr lang="en-US" altLang="en-US" sz="2400" b="1" u="sng" dirty="0">
                <a:latin typeface="Trebuchet MS" charset="0"/>
              </a:rPr>
              <a:t>Doctrine:</a:t>
            </a:r>
          </a:p>
          <a:p>
            <a:pPr eaLnBrk="0" hangingPunct="0"/>
            <a:endParaRPr lang="en-US" altLang="en-US" sz="2400" b="1" u="sng" dirty="0">
              <a:latin typeface="Trebuchet MS" charset="0"/>
            </a:endParaRPr>
          </a:p>
          <a:p>
            <a:pPr eaLnBrk="0" hangingPunct="0"/>
            <a:r>
              <a:rPr lang="en-US" altLang="en-US" sz="2400" b="1" dirty="0">
                <a:latin typeface="Trebuchet MS" charset="0"/>
              </a:rPr>
              <a:t>Senior user cannot enjoin a </a:t>
            </a:r>
            <a:r>
              <a:rPr lang="en-US" altLang="en-US" sz="2400" b="1" dirty="0">
                <a:solidFill>
                  <a:srgbClr val="FF0000"/>
                </a:solidFill>
                <a:latin typeface="Trebuchet MS" charset="0"/>
              </a:rPr>
              <a:t>good faith </a:t>
            </a:r>
            <a:r>
              <a:rPr lang="en-US" altLang="en-US" sz="2400" b="1" dirty="0">
                <a:latin typeface="Trebuchet MS" charset="0"/>
              </a:rPr>
              <a:t>junior user who operates in an area that is </a:t>
            </a:r>
            <a:r>
              <a:rPr lang="en-US" altLang="en-US" sz="2400" b="1" dirty="0">
                <a:solidFill>
                  <a:srgbClr val="FF0000"/>
                </a:solidFill>
                <a:latin typeface="Trebuchet MS" charset="0"/>
              </a:rPr>
              <a:t>geographically remote</a:t>
            </a:r>
            <a:r>
              <a:rPr lang="en-US" altLang="en-US" sz="2400" b="1" dirty="0">
                <a:latin typeface="Trebuchet MS" charset="0"/>
              </a:rPr>
              <a:t> from the senior user.</a:t>
            </a:r>
          </a:p>
        </p:txBody>
      </p:sp>
      <p:sp>
        <p:nvSpPr>
          <p:cNvPr id="206851" name="Text Box 3"/>
          <p:cNvSpPr txBox="1">
            <a:spLocks noChangeArrowheads="1"/>
          </p:cNvSpPr>
          <p:nvPr/>
        </p:nvSpPr>
        <p:spPr bwMode="auto">
          <a:xfrm>
            <a:off x="533400" y="1295400"/>
            <a:ext cx="7467600" cy="1569660"/>
          </a:xfrm>
          <a:prstGeom prst="rect">
            <a:avLst/>
          </a:prstGeom>
          <a:solidFill>
            <a:srgbClr val="F8F8F8">
              <a:alpha val="50000"/>
            </a:srgbClr>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r>
              <a:rPr lang="en-US" altLang="en-US" sz="2400" b="1" u="sng" dirty="0">
                <a:latin typeface="Trebuchet MS" charset="0"/>
              </a:rPr>
              <a:t>Priority rule:</a:t>
            </a:r>
          </a:p>
          <a:p>
            <a:pPr eaLnBrk="0" hangingPunct="0"/>
            <a:endParaRPr lang="en-US" altLang="en-US" sz="2400" b="1" u="sng" dirty="0">
              <a:latin typeface="Trebuchet MS" charset="0"/>
            </a:endParaRPr>
          </a:p>
          <a:p>
            <a:pPr eaLnBrk="0" hangingPunct="0"/>
            <a:r>
              <a:rPr lang="en-US" altLang="en-US" sz="2400" b="1" dirty="0">
                <a:solidFill>
                  <a:srgbClr val="FF0000"/>
                </a:solidFill>
                <a:latin typeface="Trebuchet MS" charset="0"/>
              </a:rPr>
              <a:t>First to use </a:t>
            </a:r>
            <a:r>
              <a:rPr lang="en-US" altLang="en-US" sz="2400" b="1" dirty="0">
                <a:latin typeface="Trebuchet MS" charset="0"/>
              </a:rPr>
              <a:t>has rights in </a:t>
            </a:r>
            <a:r>
              <a:rPr lang="en-US" altLang="en-US" sz="2400" b="1" dirty="0">
                <a:solidFill>
                  <a:srgbClr val="FF0000"/>
                </a:solidFill>
                <a:latin typeface="Trebuchet MS" charset="0"/>
              </a:rPr>
              <a:t>area of use</a:t>
            </a:r>
            <a:r>
              <a:rPr lang="en-US" altLang="en-US" sz="2400" b="1" dirty="0">
                <a:latin typeface="Trebuchet MS" charset="0"/>
              </a:rPr>
              <a:t>: Senior user can enforce rights against junior user</a:t>
            </a:r>
          </a:p>
        </p:txBody>
      </p:sp>
    </p:spTree>
    <p:extLst>
      <p:ext uri="{BB962C8B-B14F-4D97-AF65-F5344CB8AC3E}">
        <p14:creationId xmlns:p14="http://schemas.microsoft.com/office/powerpoint/2010/main" val="32146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b="1" dirty="0">
                <a:solidFill>
                  <a:srgbClr val="FF3300"/>
                </a:solidFill>
              </a:rPr>
              <a:t>United Drug v. </a:t>
            </a:r>
            <a:r>
              <a:rPr lang="en-US" b="1" dirty="0" err="1">
                <a:solidFill>
                  <a:srgbClr val="FF3300"/>
                </a:solidFill>
              </a:rPr>
              <a:t>Rectanus</a:t>
            </a:r>
            <a:endParaRPr lang="en-US" b="1" dirty="0">
              <a:solidFill>
                <a:srgbClr val="FF3300"/>
              </a:solidFill>
            </a:endParaRPr>
          </a:p>
        </p:txBody>
      </p:sp>
      <p:sp>
        <p:nvSpPr>
          <p:cNvPr id="205827" name="Rectangle 3"/>
          <p:cNvSpPr>
            <a:spLocks noGrp="1" noChangeArrowheads="1"/>
          </p:cNvSpPr>
          <p:nvPr>
            <p:ph type="body" idx="1"/>
          </p:nvPr>
        </p:nvSpPr>
        <p:spPr/>
        <p:txBody>
          <a:bodyPr/>
          <a:lstStyle/>
          <a:p>
            <a:r>
              <a:rPr lang="en-US" sz="2800" b="1" dirty="0">
                <a:solidFill>
                  <a:schemeClr val="accent2"/>
                </a:solidFill>
              </a:rPr>
              <a:t>1877</a:t>
            </a:r>
            <a:r>
              <a:rPr lang="en-US" sz="2800" dirty="0"/>
              <a:t>: Regis (predecessor of United Drug) uses REX on medicinal products </a:t>
            </a:r>
            <a:r>
              <a:rPr lang="en-US" sz="2800" b="1" dirty="0">
                <a:solidFill>
                  <a:srgbClr val="00FF00"/>
                </a:solidFill>
              </a:rPr>
              <a:t>in Massachusetts</a:t>
            </a:r>
          </a:p>
          <a:p>
            <a:endParaRPr lang="en-US" sz="2800" dirty="0"/>
          </a:p>
          <a:p>
            <a:r>
              <a:rPr lang="en-US" sz="2800" b="1" dirty="0">
                <a:solidFill>
                  <a:schemeClr val="accent2"/>
                </a:solidFill>
              </a:rPr>
              <a:t>1883</a:t>
            </a:r>
            <a:r>
              <a:rPr lang="en-US" sz="2800" dirty="0"/>
              <a:t>: </a:t>
            </a:r>
            <a:r>
              <a:rPr lang="en-US" sz="2800" dirty="0" err="1"/>
              <a:t>Rectanus</a:t>
            </a:r>
            <a:r>
              <a:rPr lang="en-US" sz="2800" dirty="0"/>
              <a:t> (and later his company) uses REX on medicinal products </a:t>
            </a:r>
            <a:r>
              <a:rPr lang="en-US" sz="2800" b="1" dirty="0">
                <a:solidFill>
                  <a:srgbClr val="FF0000"/>
                </a:solidFill>
              </a:rPr>
              <a:t>in Louisville</a:t>
            </a:r>
          </a:p>
          <a:p>
            <a:endParaRPr lang="en-US" sz="2800" dirty="0"/>
          </a:p>
          <a:p>
            <a:r>
              <a:rPr lang="en-US" sz="2800" dirty="0"/>
              <a:t>1912: lawsuit between them: United Drug wants to use, and wants </a:t>
            </a:r>
            <a:r>
              <a:rPr lang="en-US" sz="2800" dirty="0" err="1"/>
              <a:t>Rectanus</a:t>
            </a:r>
            <a:r>
              <a:rPr lang="en-US" sz="2800" dirty="0"/>
              <a:t> enjoined from use, </a:t>
            </a:r>
            <a:r>
              <a:rPr lang="en-US" sz="2800" b="1" dirty="0">
                <a:solidFill>
                  <a:srgbClr val="FF0000"/>
                </a:solidFill>
              </a:rPr>
              <a:t>in Louisville</a:t>
            </a:r>
          </a:p>
        </p:txBody>
      </p:sp>
    </p:spTree>
    <p:extLst>
      <p:ext uri="{BB962C8B-B14F-4D97-AF65-F5344CB8AC3E}">
        <p14:creationId xmlns:p14="http://schemas.microsoft.com/office/powerpoint/2010/main" val="1272910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1691</Words>
  <Application>Microsoft Office PowerPoint</Application>
  <PresentationFormat>On-screen Show (4:3)</PresentationFormat>
  <Paragraphs>134</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vt:lpstr>
      <vt:lpstr>Office Theme</vt:lpstr>
      <vt:lpstr>      Unitary registrations and earlier unregistered rights: Comparison with US Law</vt:lpstr>
      <vt:lpstr>Agenda</vt:lpstr>
      <vt:lpstr>Comparative Use of US Trademark Law</vt:lpstr>
      <vt:lpstr>But valuable on this topic?</vt:lpstr>
      <vt:lpstr>Registration</vt:lpstr>
      <vt:lpstr>Brief survey of leading US doctrinal mechanisms on territoriality</vt:lpstr>
      <vt:lpstr>Priority rule involving unregistered rights</vt:lpstr>
      <vt:lpstr>PowerPoint Presentation</vt:lpstr>
      <vt:lpstr>United Drug v. Rectanus</vt:lpstr>
      <vt:lpstr>United Drug Co. v. Rectanus </vt:lpstr>
      <vt:lpstr>Mechanism for Allocating Markets?</vt:lpstr>
      <vt:lpstr>Zone of Natural Expansion</vt:lpstr>
      <vt:lpstr>United Drug Co. v. Rectanus </vt:lpstr>
      <vt:lpstr>Effect of Registration</vt:lpstr>
      <vt:lpstr>Section 33(b)(5) Defense</vt:lpstr>
      <vt:lpstr>Dawn Donut</vt:lpstr>
      <vt:lpstr>Remedial Limit (even when registrant has rights for entire territory)</vt:lpstr>
      <vt:lpstr>Securing Remedial Limits</vt:lpstr>
      <vt:lpstr>Guthrie v. ContextMedia (CA2 2016)</vt:lpstr>
      <vt:lpstr>Nature of Junior Unregistered Users Rights?</vt:lpstr>
      <vt:lpstr>Concurrent Use Registrations</vt:lpstr>
      <vt:lpstr>Concurrent Use Registrations</vt:lpstr>
      <vt:lpstr>Dividing the Country</vt:lpstr>
      <vt:lpstr>Issues in US debates</vt:lpstr>
      <vt:lpstr>PowerPoint Presentation</vt:lpstr>
      <vt:lpstr>Other points to consider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Graeme</dc:creator>
  <cp:lastModifiedBy>Vrendenbarg, C.J.S.</cp:lastModifiedBy>
  <cp:revision>446</cp:revision>
  <cp:lastPrinted>2019-02-12T18:23:30Z</cp:lastPrinted>
  <dcterms:created xsi:type="dcterms:W3CDTF">2010-11-25T12:58:15Z</dcterms:created>
  <dcterms:modified xsi:type="dcterms:W3CDTF">2019-09-19T12:19:32Z</dcterms:modified>
</cp:coreProperties>
</file>