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4" r:id="rId2"/>
    <p:sldId id="274" r:id="rId3"/>
    <p:sldId id="275" r:id="rId4"/>
    <p:sldId id="276" r:id="rId5"/>
    <p:sldId id="286" r:id="rId6"/>
    <p:sldId id="287" r:id="rId7"/>
    <p:sldId id="277" r:id="rId8"/>
    <p:sldId id="288" r:id="rId9"/>
    <p:sldId id="295" r:id="rId10"/>
    <p:sldId id="293" r:id="rId11"/>
    <p:sldId id="289" r:id="rId12"/>
    <p:sldId id="290" r:id="rId13"/>
    <p:sldId id="291" r:id="rId14"/>
    <p:sldId id="298" r:id="rId15"/>
    <p:sldId id="297" r:id="rId16"/>
    <p:sldId id="299" r:id="rId17"/>
    <p:sldId id="300" r:id="rId18"/>
    <p:sldId id="301" r:id="rId19"/>
    <p:sldId id="294" r:id="rId20"/>
  </p:sldIdLst>
  <p:sldSz cx="12192000" cy="6858000"/>
  <p:notesSz cx="6805613" cy="99441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e Kerkhof, Jacob" initials="vdKJ" lastIdx="4" clrIdx="0">
    <p:extLst>
      <p:ext uri="{19B8F6BF-5375-455C-9EA6-DF929625EA0E}">
        <p15:presenceInfo xmlns:p15="http://schemas.microsoft.com/office/powerpoint/2012/main" userId="van de Kerkhof, Jaco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8983"/>
    <a:srgbClr val="DBD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solidFill>
        </a:fill>
      </a:tcStyle>
    </a:wholeTbl>
    <a:band1H>
      <a:tcStyle>
        <a:tcBdr/>
      </a:tcStyle>
    </a:band1H>
    <a:band2H>
      <a:tcStyle>
        <a:tcBdr/>
      </a:tcStyle>
    </a:band2H>
    <a:band1V>
      <a:tcStyle>
        <a:tcBdr/>
        <a:fill>
          <a:solidFill>
            <a:schemeClr val="accent6"/>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5116" autoAdjust="0"/>
  </p:normalViewPr>
  <p:slideViewPr>
    <p:cSldViewPr snapToGrid="0">
      <p:cViewPr varScale="1">
        <p:scale>
          <a:sx n="83" d="100"/>
          <a:sy n="83" d="100"/>
        </p:scale>
        <p:origin x="1026" y="90"/>
      </p:cViewPr>
      <p:guideLst/>
    </p:cSldViewPr>
  </p:slideViewPr>
  <p:notesTextViewPr>
    <p:cViewPr>
      <p:scale>
        <a:sx n="3" d="2"/>
        <a:sy n="3" d="2"/>
      </p:scale>
      <p:origin x="0" y="0"/>
    </p:cViewPr>
  </p:notesTextViewPr>
  <p:notesViewPr>
    <p:cSldViewPr snapToGrid="0">
      <p:cViewPr varScale="1">
        <p:scale>
          <a:sx n="83" d="100"/>
          <a:sy n="83" d="100"/>
        </p:scale>
        <p:origin x="31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4940" y="0"/>
            <a:ext cx="2949099" cy="498932"/>
          </a:xfrm>
          <a:prstGeom prst="rect">
            <a:avLst/>
          </a:prstGeom>
        </p:spPr>
        <p:txBody>
          <a:bodyPr vert="horz" lIns="91431" tIns="45715" rIns="91431" bIns="45715" rtlCol="0"/>
          <a:lstStyle>
            <a:lvl1pPr algn="r">
              <a:defRPr sz="1200"/>
            </a:lvl1pPr>
          </a:lstStyle>
          <a:p>
            <a:r>
              <a:rPr lang="en-GB" smtClean="0"/>
              <a:t>14 January 2019</a:t>
            </a:r>
            <a:endParaRPr lang="en-GB"/>
          </a:p>
        </p:txBody>
      </p:sp>
      <p:sp>
        <p:nvSpPr>
          <p:cNvPr id="4" name="Footer Placeholder 3"/>
          <p:cNvSpPr>
            <a:spLocks noGrp="1"/>
          </p:cNvSpPr>
          <p:nvPr>
            <p:ph type="ftr" sz="quarter" idx="2"/>
          </p:nvPr>
        </p:nvSpPr>
        <p:spPr>
          <a:xfrm>
            <a:off x="1" y="9445171"/>
            <a:ext cx="2949099" cy="498931"/>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71"/>
            <a:ext cx="2949099" cy="498931"/>
          </a:xfrm>
          <a:prstGeom prst="rect">
            <a:avLst/>
          </a:prstGeom>
        </p:spPr>
        <p:txBody>
          <a:bodyPr vert="horz" lIns="91431" tIns="45715" rIns="91431" bIns="45715" rtlCol="0" anchor="b"/>
          <a:lstStyle>
            <a:lvl1pPr algn="r">
              <a:defRPr sz="1200"/>
            </a:lvl1pPr>
          </a:lstStyle>
          <a:p>
            <a:fld id="{62E76B7C-EE9B-40E7-99CE-99D3651A6532}" type="slidenum">
              <a:rPr lang="en-GB" smtClean="0"/>
              <a:t>‹#›</a:t>
            </a:fld>
            <a:endParaRPr lang="en-GB"/>
          </a:p>
        </p:txBody>
      </p:sp>
    </p:spTree>
    <p:extLst>
      <p:ext uri="{BB962C8B-B14F-4D97-AF65-F5344CB8AC3E}">
        <p14:creationId xmlns:p14="http://schemas.microsoft.com/office/powerpoint/2010/main" val="41087344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4940" y="0"/>
            <a:ext cx="2949099" cy="498932"/>
          </a:xfrm>
          <a:prstGeom prst="rect">
            <a:avLst/>
          </a:prstGeom>
        </p:spPr>
        <p:txBody>
          <a:bodyPr vert="horz" lIns="91431" tIns="45715" rIns="91431" bIns="45715" rtlCol="0"/>
          <a:lstStyle>
            <a:lvl1pPr algn="r">
              <a:defRPr sz="1200"/>
            </a:lvl1pPr>
          </a:lstStyle>
          <a:p>
            <a:r>
              <a:rPr lang="en-GB" smtClean="0"/>
              <a:t>14 January 2019</a:t>
            </a:r>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5171"/>
            <a:ext cx="2949099" cy="498931"/>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71"/>
            <a:ext cx="2949099" cy="498931"/>
          </a:xfrm>
          <a:prstGeom prst="rect">
            <a:avLst/>
          </a:prstGeom>
        </p:spPr>
        <p:txBody>
          <a:bodyPr vert="horz" lIns="91431" tIns="45715" rIns="91431" bIns="45715" rtlCol="0" anchor="b"/>
          <a:lstStyle>
            <a:lvl1pPr algn="r">
              <a:defRPr sz="1200"/>
            </a:lvl1pPr>
          </a:lstStyle>
          <a:p>
            <a:fld id="{75D13714-A3C6-4C5E-B44B-1CC4106BFE2D}" type="slidenum">
              <a:rPr lang="en-GB" smtClean="0"/>
              <a:t>‹#›</a:t>
            </a:fld>
            <a:endParaRPr lang="en-GB"/>
          </a:p>
        </p:txBody>
      </p:sp>
    </p:spTree>
    <p:extLst>
      <p:ext uri="{BB962C8B-B14F-4D97-AF65-F5344CB8AC3E}">
        <p14:creationId xmlns:p14="http://schemas.microsoft.com/office/powerpoint/2010/main" val="37331944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a:t>
            </a:fld>
            <a:endParaRPr lang="en-GB"/>
          </a:p>
        </p:txBody>
      </p:sp>
    </p:spTree>
    <p:extLst>
      <p:ext uri="{BB962C8B-B14F-4D97-AF65-F5344CB8AC3E}">
        <p14:creationId xmlns:p14="http://schemas.microsoft.com/office/powerpoint/2010/main" val="244386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Article 8 of Brussels I Recast provides the opportunity for a plaintiff to sue multiple defendants at one Court</a:t>
            </a:r>
            <a:r>
              <a:rPr lang="en-US" baseline="0" dirty="0" smtClean="0"/>
              <a:t> when the claims are so closely connected that it is expedient to hear them simultaneously and avoid the risk of irreconcilable judgments. This provision has three requirements. The anchor defendant (the defendant whose Court has been chosen) must have his domicile in the Member State of the Court where proceedings are raised. Co-defendants must also have their domiciles in member states.  Furthermore, it must be expedient to hear cases simultaneously and avoid the risk of irreconcilable judgments. </a:t>
            </a:r>
          </a:p>
          <a:p>
            <a:pPr algn="just"/>
            <a:endParaRPr lang="en-US" baseline="0" dirty="0" smtClean="0"/>
          </a:p>
          <a:p>
            <a:pPr algn="just"/>
            <a:r>
              <a:rPr lang="en-US" baseline="0" dirty="0" smtClean="0"/>
              <a:t>What makes a judgment irreconcilable is a problem that is raised more frequently in jurisprudence, also in relation to coordination of proceedings (article 30 Brussels I Recast) and the recognition of judgments (article 45). However, it is argued in literature (S.J. Schaafsma, </a:t>
            </a:r>
            <a:r>
              <a:rPr lang="en-US" i="1" baseline="0" dirty="0" smtClean="0"/>
              <a:t>Multiple defendants in intellectual property litigation, </a:t>
            </a:r>
            <a:r>
              <a:rPr lang="en-US" i="0" baseline="0" dirty="0" smtClean="0"/>
              <a:t>Nederland Internationaal </a:t>
            </a:r>
            <a:r>
              <a:rPr lang="en-US" i="0" baseline="0" dirty="0" err="1" smtClean="0"/>
              <a:t>Privaatrecht</a:t>
            </a:r>
            <a:r>
              <a:rPr lang="en-US" i="0" baseline="0" dirty="0" smtClean="0"/>
              <a:t>, 2016) that article 8 must be interpreted independently from those provisions, as under article 8(2) sufficient account must be taken of the defendant's interest in order to check the risk of possible abuse. </a:t>
            </a:r>
          </a:p>
          <a:p>
            <a:pPr algn="just"/>
            <a:endParaRPr lang="en-US" i="0" baseline="0" dirty="0" smtClean="0"/>
          </a:p>
          <a:p>
            <a:pPr algn="just"/>
            <a:r>
              <a:rPr lang="en-US" i="0" baseline="0" dirty="0" smtClean="0"/>
              <a:t>According to </a:t>
            </a:r>
            <a:r>
              <a:rPr lang="en-US" i="0" baseline="0" dirty="0" err="1" smtClean="0"/>
              <a:t>Schaafsma</a:t>
            </a:r>
            <a:r>
              <a:rPr lang="en-US" i="0" baseline="0" dirty="0" smtClean="0"/>
              <a:t>, a risk of irreconcilable judgments exists once the defendants are so closely connected that it is expedient to hear and determine them together to avoid the risk of irreconcilable judgments. Even though such a connection exists, there is an 'abuse' test which switches off article 8(1) which is addressed below. </a:t>
            </a:r>
          </a:p>
          <a:p>
            <a:pPr algn="just"/>
            <a:endParaRPr lang="en-US" i="0" baseline="0" dirty="0" smtClean="0"/>
          </a:p>
          <a:p>
            <a:pPr algn="just" defTabSz="914306">
              <a:defRPr/>
            </a:pPr>
            <a:endParaRPr lang="en-US" baseline="0" dirty="0" smtClean="0"/>
          </a:p>
          <a:p>
            <a:pPr algn="just" defTabSz="914306">
              <a:defRPr/>
            </a:pPr>
            <a:r>
              <a:rPr lang="en-US" baseline="0" dirty="0" smtClean="0"/>
              <a:t>Divergence was explained in CJEU Profit Investment: the mere fact that the result of one of the procedures may have an effect on the result of the other does not suffice to characterize the judgments to be delivered in the two procedures as 'irreconcilable' for the purpose of Article 8(1) . </a:t>
            </a:r>
          </a:p>
          <a:p>
            <a:pPr algn="just" defTabSz="914306">
              <a:defRPr/>
            </a:pPr>
            <a:endParaRPr lang="en-US" baseline="0" dirty="0" smtClean="0"/>
          </a:p>
          <a:p>
            <a:pPr algn="just" defTabSz="914306">
              <a:defRPr/>
            </a:pPr>
            <a:r>
              <a:rPr lang="en-US" baseline="0" dirty="0" smtClean="0"/>
              <a:t>The criterion of 'same situation of fact' was explained in CJEU Roche and Freeport. To establish such, the national court must take into account all the necessary factors in the case file, as was established in CJEU Solvay v Honeywell. Taking this into account, the court may take several factual elements to their deliberation. Those are, the objects involved, the key players involved, and the acts involved. The objects involved means that the same infringed object (the trademark right in question) must be at stake. The key players and their connection are relevant as well: a connection amongst them is not required, yet may be a relevant factor. Furthermore, the acts amongst the defendants may play a role: if there is a connection, this may point in the direction of Article 8(1), yet they need not be identical. Differing acts of infringement do not preclude a same situation of fact. This whole approach provides a lot of flexibility to national courts, and seems to loosen up the requirement of same situation of fact. </a:t>
            </a:r>
          </a:p>
          <a:p>
            <a:pPr algn="just" defTabSz="914306">
              <a:defRPr/>
            </a:pPr>
            <a:endParaRPr lang="en-US" baseline="0" dirty="0" smtClean="0"/>
          </a:p>
          <a:p>
            <a:pPr algn="just" defTabSz="914306">
              <a:defRPr/>
            </a:pPr>
            <a:r>
              <a:rPr lang="en-US" baseline="0" dirty="0" smtClean="0"/>
              <a:t>The criterion of 'same situation of law' is explained in </a:t>
            </a:r>
            <a:r>
              <a:rPr lang="en-US" i="0" baseline="0" dirty="0" smtClean="0"/>
              <a:t>CJEU Roche, as the defendants in that case infringed on different national patent rights. That fact precluded a same situation of law, thus precluding use of article 8(1). However this approach precludes multi-state parallel infringement actions. In </a:t>
            </a:r>
            <a:r>
              <a:rPr lang="en-US" i="1" baseline="0" dirty="0" smtClean="0"/>
              <a:t>CJEU </a:t>
            </a:r>
            <a:r>
              <a:rPr lang="en-US" i="1" baseline="0" dirty="0" err="1" smtClean="0"/>
              <a:t>Painer</a:t>
            </a:r>
            <a:r>
              <a:rPr lang="en-US" i="1" baseline="0" dirty="0" smtClean="0"/>
              <a:t>, </a:t>
            </a:r>
            <a:r>
              <a:rPr lang="en-US" i="0" baseline="0" dirty="0" smtClean="0"/>
              <a:t>however</a:t>
            </a:r>
            <a:r>
              <a:rPr lang="en-US" i="1" baseline="0" dirty="0" smtClean="0"/>
              <a:t>, </a:t>
            </a:r>
            <a:r>
              <a:rPr lang="en-US" i="0" baseline="0" dirty="0" smtClean="0"/>
              <a:t>it was decided that a difference in legal basis did not preclude article 8(1), because the relevant national laws in that case were substantially identical, thus opening the gate to multi-state parallel infringement actions. </a:t>
            </a:r>
            <a:r>
              <a:rPr lang="en-US" i="0" baseline="0" dirty="0" err="1" smtClean="0"/>
              <a:t>Schaafsma</a:t>
            </a:r>
            <a:r>
              <a:rPr lang="en-US" i="0" baseline="0" dirty="0" smtClean="0"/>
              <a:t> identifies three factors to be taken into account in this test: (</a:t>
            </a:r>
            <a:r>
              <a:rPr lang="en-US" i="0" baseline="0" dirty="0" err="1" smtClean="0"/>
              <a:t>i</a:t>
            </a:r>
            <a:r>
              <a:rPr lang="en-US" i="0" baseline="0" dirty="0" smtClean="0"/>
              <a:t>) identity of the legal basis of the actions against the various defendants, (ii) the extent to which the relevant national laws are identical, and (iii) whether the actions are directed at the same interest. In trademark law, where there is a large degree of harmonization, the chances increase that there is a same situation of law. </a:t>
            </a:r>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11</a:t>
            </a:fld>
            <a:endParaRPr lang="en-GB"/>
          </a:p>
        </p:txBody>
      </p:sp>
    </p:spTree>
    <p:extLst>
      <p:ext uri="{BB962C8B-B14F-4D97-AF65-F5344CB8AC3E}">
        <p14:creationId xmlns:p14="http://schemas.microsoft.com/office/powerpoint/2010/main" val="99739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i="1" dirty="0" smtClean="0"/>
              <a:t>forum</a:t>
            </a:r>
            <a:r>
              <a:rPr lang="en-GB" i="1" baseline="0" dirty="0" smtClean="0"/>
              <a:t> </a:t>
            </a:r>
            <a:r>
              <a:rPr lang="en-GB" i="1" baseline="0" dirty="0" err="1" smtClean="0"/>
              <a:t>connexitatis</a:t>
            </a:r>
            <a:r>
              <a:rPr lang="en-GB" i="1" baseline="0" dirty="0" smtClean="0"/>
              <a:t> </a:t>
            </a:r>
            <a:r>
              <a:rPr lang="en-GB" i="0" baseline="0" dirty="0" smtClean="0"/>
              <a:t>opens the door to forum shopping, especially if its test is as flexible as interpreted in light of the jurisprudence on the previous slide. In CJEU Freeport, the Court of Justice decided that the test sketched in the jurisprudence on the previous slide did not further necessitate the question whether the claims were not brought with the sole object of ousting the jurisdiction of court of the Member state where one of the defendants was domiciled. </a:t>
            </a:r>
          </a:p>
          <a:p>
            <a:pPr algn="just"/>
            <a:endParaRPr lang="en-GB" i="0" baseline="0" dirty="0" smtClean="0"/>
          </a:p>
          <a:p>
            <a:pPr algn="just"/>
            <a:r>
              <a:rPr lang="en-GB" i="0" baseline="0" dirty="0" smtClean="0"/>
              <a:t>In CJEU CDC/</a:t>
            </a:r>
            <a:r>
              <a:rPr lang="en-GB" i="0" baseline="0" dirty="0" err="1" smtClean="0"/>
              <a:t>Akzo</a:t>
            </a:r>
            <a:r>
              <a:rPr lang="en-GB" i="0" baseline="0" dirty="0" smtClean="0"/>
              <a:t> the European Court of justice did open up the possibility to a test of abuse, in case there is firm evidence to support the conclusion that the applicant artificially fulfilled, or prolonged the fulfilment of the applicability of article 8 (1). Defendants in the case must present firm evidence that plaintiff wrongfully came to this court. </a:t>
            </a:r>
          </a:p>
          <a:p>
            <a:pPr algn="just"/>
            <a:endParaRPr lang="en-GB" i="0" baseline="0" dirty="0" smtClean="0"/>
          </a:p>
          <a:p>
            <a:pPr algn="just"/>
            <a:r>
              <a:rPr lang="en-GB" i="0" baseline="0" dirty="0" smtClean="0"/>
              <a:t>In essence, this is a strict test that has not yet seen a dismissal of an appeal to article 8(1) and the </a:t>
            </a:r>
            <a:r>
              <a:rPr lang="en-GB" i="1" baseline="0" dirty="0" smtClean="0"/>
              <a:t>forum </a:t>
            </a:r>
            <a:r>
              <a:rPr lang="en-GB" i="1" baseline="0" dirty="0" err="1" smtClean="0"/>
              <a:t>connexitatis</a:t>
            </a:r>
            <a:r>
              <a:rPr lang="en-GB" i="0" baseline="0" dirty="0" smtClean="0"/>
              <a:t>. In practice, this opens the doors for applicants to choose the jurisdiction that suits them most. Since the test for article 8(1) as sketched in the previous slide is flexible in nature as well, this may already include a weighing of the interests of the applicant, who is able to choose which jurisdiction suits him best, and the defendant, who also benefits from being sued at his domicile. Thus, it may not be necessary to include an extra misuse test that needs to be applied by the Court </a:t>
            </a:r>
            <a:r>
              <a:rPr lang="en-GB" i="1" baseline="0" dirty="0" smtClean="0"/>
              <a:t>ex officio. </a:t>
            </a:r>
            <a:r>
              <a:rPr lang="en-GB" i="0" baseline="0" dirty="0" smtClean="0"/>
              <a:t>Therefore, the party who most benefits from this rule is the applicant.</a:t>
            </a:r>
          </a:p>
          <a:p>
            <a:pPr algn="just"/>
            <a:endParaRPr lang="en-GB"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12</a:t>
            </a:fld>
            <a:endParaRPr lang="en-GB"/>
          </a:p>
        </p:txBody>
      </p:sp>
    </p:spTree>
    <p:extLst>
      <p:ext uri="{BB962C8B-B14F-4D97-AF65-F5344CB8AC3E}">
        <p14:creationId xmlns:p14="http://schemas.microsoft.com/office/powerpoint/2010/main" val="236517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In a recent prejudicial question</a:t>
            </a:r>
            <a:r>
              <a:rPr lang="en-GB" baseline="0" dirty="0" smtClean="0"/>
              <a:t> the Dutch Supreme Court requested an answer to a long discussed question concerning article 90 of the Community Design Regulation. The Community Design Regulation stipulates that any application for provisional members can be made to the courts of a member state (including community design courts), for such provisional measures, including protective measures, in respect of a Community design as may be available under the law of that State in respect of national design rights even if, under this Regulation, a Community design court of another Member State has jurisdiction as to the substance of the matter. The question asked by the Court requests whether under such circumstances a Member State is free to appoint only one court, namely the one defined through article 80 (1) of the Community Design Regulation, or if the Member State should enable an applicant to pursue his application at all Courts. </a:t>
            </a:r>
          </a:p>
          <a:p>
            <a:pPr algn="just"/>
            <a:endParaRPr lang="en-GB" baseline="0" dirty="0" smtClean="0"/>
          </a:p>
          <a:p>
            <a:pPr algn="just"/>
            <a:r>
              <a:rPr lang="en-GB" baseline="0" dirty="0" smtClean="0"/>
              <a:t>In this particular proceeding, there are no parties involved, and the Supreme Court asks these questions in an appeal on a point of law. Since article 90 of the Community Design Regulation is structured similarly to the one of the Trademark Regulation (article 131), the outcome of this preliminary proceeding is relevant to this presentation as well. An affirmative answer to the question may open the opportunity to limit the courts that can </a:t>
            </a:r>
            <a:r>
              <a:rPr lang="en-GB" baseline="0" dirty="0" err="1" smtClean="0"/>
              <a:t>seise</a:t>
            </a:r>
            <a:r>
              <a:rPr lang="en-GB" baseline="0" dirty="0" smtClean="0"/>
              <a:t> an case for provisional measures to only the EU trademark courts.  </a:t>
            </a:r>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13</a:t>
            </a:fld>
            <a:endParaRPr lang="en-GB"/>
          </a:p>
        </p:txBody>
      </p:sp>
    </p:spTree>
    <p:extLst>
      <p:ext uri="{BB962C8B-B14F-4D97-AF65-F5344CB8AC3E}">
        <p14:creationId xmlns:p14="http://schemas.microsoft.com/office/powerpoint/2010/main" val="233189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i="1" dirty="0" smtClean="0"/>
              <a:t>forum</a:t>
            </a:r>
            <a:r>
              <a:rPr lang="en-GB" i="1" baseline="0" dirty="0" smtClean="0"/>
              <a:t> </a:t>
            </a:r>
            <a:r>
              <a:rPr lang="en-GB" i="1" baseline="0" dirty="0" err="1" smtClean="0"/>
              <a:t>connexitatis</a:t>
            </a:r>
            <a:r>
              <a:rPr lang="en-GB" i="1" baseline="0" dirty="0" smtClean="0"/>
              <a:t> </a:t>
            </a:r>
            <a:r>
              <a:rPr lang="en-GB" i="0" baseline="0" dirty="0" smtClean="0"/>
              <a:t>opens the door to forum shopping, especially if its test is as flexible as interpreted in light of the jurisprudence on the previous slide. In CJEU Freeport, the Court of Justice decided that the test sketched in the jurisprudence on the previous slide did not further necessitate the question whether the claims were not brought with the sole object of ousting the jurisdiction of court of the Member state where one of the defendants was domiciled. </a:t>
            </a:r>
          </a:p>
          <a:p>
            <a:pPr algn="just"/>
            <a:endParaRPr lang="en-GB" i="0" baseline="0" dirty="0" smtClean="0"/>
          </a:p>
          <a:p>
            <a:pPr algn="just"/>
            <a:r>
              <a:rPr lang="en-GB" i="0" baseline="0" dirty="0" smtClean="0"/>
              <a:t>In CJEU CDC/</a:t>
            </a:r>
            <a:r>
              <a:rPr lang="en-GB" i="0" baseline="0" dirty="0" err="1" smtClean="0"/>
              <a:t>Akzo</a:t>
            </a:r>
            <a:r>
              <a:rPr lang="en-GB" i="0" baseline="0" dirty="0" smtClean="0"/>
              <a:t> the European Court of justice did open up the possibility to a test of abuse, in case there is firm evidence to support the conclusion that the applicant artificially fulfilled, or prolonged the fulfilment of the applicability of article 8 (1). Defendants in the case must present firm evidence that plaintiff wrongfully came to this court. </a:t>
            </a:r>
          </a:p>
          <a:p>
            <a:pPr algn="just"/>
            <a:endParaRPr lang="en-GB" i="0" baseline="0" dirty="0" smtClean="0"/>
          </a:p>
          <a:p>
            <a:pPr algn="just"/>
            <a:r>
              <a:rPr lang="en-GB" i="0" baseline="0" dirty="0" smtClean="0"/>
              <a:t>In essence, this is a strict test that has not yet seen a dismissal of an appeal to article 8(1) and the </a:t>
            </a:r>
            <a:r>
              <a:rPr lang="en-GB" i="1" baseline="0" dirty="0" smtClean="0"/>
              <a:t>forum </a:t>
            </a:r>
            <a:r>
              <a:rPr lang="en-GB" i="1" baseline="0" dirty="0" err="1" smtClean="0"/>
              <a:t>connexitatis</a:t>
            </a:r>
            <a:r>
              <a:rPr lang="en-GB" i="0" baseline="0" dirty="0" smtClean="0"/>
              <a:t>. In practice, this opens the doors for applicants to choose the jurisdiction that suits them most. Since the test for article 8(1) as sketched in the previous slide is flexible in nature as well, this may already include a weighing of the interests of the applicant, who is able to choose which jurisdiction suits him best, and the defendant, who also benefits from being sued at his domicile. Thus, it may not be necessary to include an extra misuse test that needs to be applied by the Court </a:t>
            </a:r>
            <a:r>
              <a:rPr lang="en-GB" i="1" baseline="0" dirty="0" smtClean="0"/>
              <a:t>ex officio. </a:t>
            </a:r>
            <a:r>
              <a:rPr lang="en-GB" i="0" baseline="0" dirty="0" smtClean="0"/>
              <a:t>Therefore, the party who most benefits from this rule is the applicant.</a:t>
            </a:r>
          </a:p>
          <a:p>
            <a:pPr algn="just"/>
            <a:endParaRPr lang="en-GB"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14</a:t>
            </a:fld>
            <a:endParaRPr lang="en-GB"/>
          </a:p>
        </p:txBody>
      </p:sp>
    </p:spTree>
    <p:extLst>
      <p:ext uri="{BB962C8B-B14F-4D97-AF65-F5344CB8AC3E}">
        <p14:creationId xmlns:p14="http://schemas.microsoft.com/office/powerpoint/2010/main" val="379551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i="1" dirty="0" smtClean="0"/>
              <a:t>forum</a:t>
            </a:r>
            <a:r>
              <a:rPr lang="en-GB" i="1" baseline="0" dirty="0" smtClean="0"/>
              <a:t> </a:t>
            </a:r>
            <a:r>
              <a:rPr lang="en-GB" i="1" baseline="0" dirty="0" err="1" smtClean="0"/>
              <a:t>connexitatis</a:t>
            </a:r>
            <a:r>
              <a:rPr lang="en-GB" i="1" baseline="0" dirty="0" smtClean="0"/>
              <a:t> </a:t>
            </a:r>
            <a:r>
              <a:rPr lang="en-GB" i="0" baseline="0" dirty="0" smtClean="0"/>
              <a:t>opens the door to forum shopping, especially if its test is as flexible as interpreted in light of the jurisprudence on the previous slide. In CJEU Freeport, the Court of Justice decided that the test sketched in the jurisprudence on the previous slide did not further necessitate the question whether the claims were not brought with the sole object of ousting the jurisdiction of court of the Member state where one of the defendants was domiciled. </a:t>
            </a:r>
          </a:p>
          <a:p>
            <a:pPr algn="just"/>
            <a:endParaRPr lang="en-GB" i="0" baseline="0" dirty="0" smtClean="0"/>
          </a:p>
          <a:p>
            <a:pPr algn="just"/>
            <a:r>
              <a:rPr lang="en-GB" i="0" baseline="0" dirty="0" smtClean="0"/>
              <a:t>In CJEU CDC/</a:t>
            </a:r>
            <a:r>
              <a:rPr lang="en-GB" i="0" baseline="0" dirty="0" err="1" smtClean="0"/>
              <a:t>Akzo</a:t>
            </a:r>
            <a:r>
              <a:rPr lang="en-GB" i="0" baseline="0" dirty="0" smtClean="0"/>
              <a:t> the European Court of justice did open up the possibility to a test of abuse, in case there is firm evidence to support the conclusion that the applicant artificially fulfilled, or prolonged the fulfilment of the applicability of article 8 (1). Defendants in the case must present firm evidence that plaintiff wrongfully came to this court. </a:t>
            </a:r>
          </a:p>
          <a:p>
            <a:pPr algn="just"/>
            <a:endParaRPr lang="en-GB" i="0" baseline="0" dirty="0" smtClean="0"/>
          </a:p>
          <a:p>
            <a:pPr algn="just"/>
            <a:r>
              <a:rPr lang="en-GB" i="0" baseline="0" dirty="0" smtClean="0"/>
              <a:t>In essence, this is a strict test that has not yet seen a dismissal of an appeal to article 8(1) and the </a:t>
            </a:r>
            <a:r>
              <a:rPr lang="en-GB" i="1" baseline="0" dirty="0" smtClean="0"/>
              <a:t>forum </a:t>
            </a:r>
            <a:r>
              <a:rPr lang="en-GB" i="1" baseline="0" dirty="0" err="1" smtClean="0"/>
              <a:t>connexitatis</a:t>
            </a:r>
            <a:r>
              <a:rPr lang="en-GB" i="0" baseline="0" dirty="0" smtClean="0"/>
              <a:t>. In practice, this opens the doors for applicants to choose the jurisdiction that suits them most. Since the test for article 8(1) as sketched in the previous slide is flexible in nature as well, this may already include a weighing of the interests of the applicant, who is able to choose which jurisdiction suits him best, and the defendant, who also benefits from being sued at his domicile. Thus, it may not be necessary to include an extra misuse test that needs to be applied by the Court </a:t>
            </a:r>
            <a:r>
              <a:rPr lang="en-GB" i="1" baseline="0" dirty="0" smtClean="0"/>
              <a:t>ex officio. </a:t>
            </a:r>
            <a:r>
              <a:rPr lang="en-GB" i="0" baseline="0" dirty="0" smtClean="0"/>
              <a:t>Therefore, the party who most benefits from this rule is the applicant.</a:t>
            </a:r>
          </a:p>
          <a:p>
            <a:pPr algn="just"/>
            <a:endParaRPr lang="en-GB"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15</a:t>
            </a:fld>
            <a:endParaRPr lang="en-GB"/>
          </a:p>
        </p:txBody>
      </p:sp>
    </p:spTree>
    <p:extLst>
      <p:ext uri="{BB962C8B-B14F-4D97-AF65-F5344CB8AC3E}">
        <p14:creationId xmlns:p14="http://schemas.microsoft.com/office/powerpoint/2010/main" val="3010156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i="1" dirty="0" smtClean="0"/>
              <a:t>forum</a:t>
            </a:r>
            <a:r>
              <a:rPr lang="en-GB" i="1" baseline="0" dirty="0" smtClean="0"/>
              <a:t> </a:t>
            </a:r>
            <a:r>
              <a:rPr lang="en-GB" i="1" baseline="0" dirty="0" err="1" smtClean="0"/>
              <a:t>connexitatis</a:t>
            </a:r>
            <a:r>
              <a:rPr lang="en-GB" i="1" baseline="0" dirty="0" smtClean="0"/>
              <a:t> </a:t>
            </a:r>
            <a:r>
              <a:rPr lang="en-GB" i="0" baseline="0" dirty="0" smtClean="0"/>
              <a:t>opens the door to forum shopping, especially if its test is as flexible as interpreted in light of the jurisprudence on the previous slide. In CJEU Freeport, the Court of Justice decided that the test sketched in the jurisprudence on the previous slide did not further necessitate the question whether the claims were not brought with the sole object of ousting the jurisdiction of court of the Member state where one of the defendants was domiciled. </a:t>
            </a:r>
          </a:p>
          <a:p>
            <a:pPr algn="just"/>
            <a:endParaRPr lang="en-GB" i="0" baseline="0" dirty="0" smtClean="0"/>
          </a:p>
          <a:p>
            <a:pPr algn="just"/>
            <a:r>
              <a:rPr lang="en-GB" i="0" baseline="0" dirty="0" smtClean="0"/>
              <a:t>In CJEU CDC/</a:t>
            </a:r>
            <a:r>
              <a:rPr lang="en-GB" i="0" baseline="0" dirty="0" err="1" smtClean="0"/>
              <a:t>Akzo</a:t>
            </a:r>
            <a:r>
              <a:rPr lang="en-GB" i="0" baseline="0" dirty="0" smtClean="0"/>
              <a:t> the European Court of justice did open up the possibility to a test of abuse, in case there is firm evidence to support the conclusion that the applicant artificially fulfilled, or prolonged the fulfilment of the applicability of article 8 (1). Defendants in the case must present firm evidence that plaintiff wrongfully came to this court. </a:t>
            </a:r>
          </a:p>
          <a:p>
            <a:pPr algn="just"/>
            <a:endParaRPr lang="en-GB" i="0" baseline="0" dirty="0" smtClean="0"/>
          </a:p>
          <a:p>
            <a:pPr algn="just"/>
            <a:r>
              <a:rPr lang="en-GB" i="0" baseline="0" dirty="0" smtClean="0"/>
              <a:t>In essence, this is a strict test that has not yet seen a dismissal of an appeal to article 8(1) and the </a:t>
            </a:r>
            <a:r>
              <a:rPr lang="en-GB" i="1" baseline="0" dirty="0" smtClean="0"/>
              <a:t>forum </a:t>
            </a:r>
            <a:r>
              <a:rPr lang="en-GB" i="1" baseline="0" dirty="0" err="1" smtClean="0"/>
              <a:t>connexitatis</a:t>
            </a:r>
            <a:r>
              <a:rPr lang="en-GB" i="0" baseline="0" dirty="0" smtClean="0"/>
              <a:t>. In practice, this opens the doors for applicants to choose the jurisdiction that suits them most. Since the test for article 8(1) as sketched in the previous slide is flexible in nature as well, this may already include a weighing of the interests of the applicant, who is able to choose which jurisdiction suits him best, and the defendant, who also benefits from being sued at his domicile. Thus, it may not be necessary to include an extra misuse test that needs to be applied by the Court </a:t>
            </a:r>
            <a:r>
              <a:rPr lang="en-GB" i="1" baseline="0" dirty="0" smtClean="0"/>
              <a:t>ex officio. </a:t>
            </a:r>
            <a:r>
              <a:rPr lang="en-GB" i="0" baseline="0" dirty="0" smtClean="0"/>
              <a:t>Therefore, the party who most benefits from this rule is the applicant.</a:t>
            </a:r>
          </a:p>
          <a:p>
            <a:pPr algn="just"/>
            <a:endParaRPr lang="en-GB"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16</a:t>
            </a:fld>
            <a:endParaRPr lang="en-GB"/>
          </a:p>
        </p:txBody>
      </p:sp>
    </p:spTree>
    <p:extLst>
      <p:ext uri="{BB962C8B-B14F-4D97-AF65-F5344CB8AC3E}">
        <p14:creationId xmlns:p14="http://schemas.microsoft.com/office/powerpoint/2010/main" val="129428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i="1" dirty="0" smtClean="0"/>
              <a:t>forum</a:t>
            </a:r>
            <a:r>
              <a:rPr lang="en-GB" i="1" baseline="0" dirty="0" smtClean="0"/>
              <a:t> </a:t>
            </a:r>
            <a:r>
              <a:rPr lang="en-GB" i="1" baseline="0" dirty="0" err="1" smtClean="0"/>
              <a:t>connexitatis</a:t>
            </a:r>
            <a:r>
              <a:rPr lang="en-GB" i="1" baseline="0" dirty="0" smtClean="0"/>
              <a:t> </a:t>
            </a:r>
            <a:r>
              <a:rPr lang="en-GB" i="0" baseline="0" dirty="0" smtClean="0"/>
              <a:t>opens the door to forum shopping, especially if its test is as flexible as interpreted in light of the jurisprudence on the previous slide. In CJEU Freeport, the Court of Justice decided that the test sketched in the jurisprudence on the previous slide did not further necessitate the question whether the claims were not brought with the sole object of ousting the jurisdiction of court of the Member state where one of the defendants was domiciled. </a:t>
            </a:r>
          </a:p>
          <a:p>
            <a:pPr algn="just"/>
            <a:endParaRPr lang="en-GB" i="0" baseline="0" dirty="0" smtClean="0"/>
          </a:p>
          <a:p>
            <a:pPr algn="just"/>
            <a:r>
              <a:rPr lang="en-GB" i="0" baseline="0" dirty="0" smtClean="0"/>
              <a:t>In CJEU CDC/</a:t>
            </a:r>
            <a:r>
              <a:rPr lang="en-GB" i="0" baseline="0" dirty="0" err="1" smtClean="0"/>
              <a:t>Akzo</a:t>
            </a:r>
            <a:r>
              <a:rPr lang="en-GB" i="0" baseline="0" dirty="0" smtClean="0"/>
              <a:t> the European Court of justice did open up the possibility to a test of abuse, in case there is firm evidence to support the conclusion that the applicant artificially fulfilled, or prolonged the fulfilment of the applicability of article 8 (1). Defendants in the case must present firm evidence that plaintiff wrongfully came to this court. </a:t>
            </a:r>
          </a:p>
          <a:p>
            <a:pPr algn="just"/>
            <a:endParaRPr lang="en-GB" i="0" baseline="0" dirty="0" smtClean="0"/>
          </a:p>
          <a:p>
            <a:pPr algn="just"/>
            <a:r>
              <a:rPr lang="en-GB" i="0" baseline="0" dirty="0" smtClean="0"/>
              <a:t>In essence, this is a strict test that has not yet seen a dismissal of an appeal to article 8(1) and the </a:t>
            </a:r>
            <a:r>
              <a:rPr lang="en-GB" i="1" baseline="0" dirty="0" smtClean="0"/>
              <a:t>forum </a:t>
            </a:r>
            <a:r>
              <a:rPr lang="en-GB" i="1" baseline="0" dirty="0" err="1" smtClean="0"/>
              <a:t>connexitatis</a:t>
            </a:r>
            <a:r>
              <a:rPr lang="en-GB" i="0" baseline="0" dirty="0" smtClean="0"/>
              <a:t>. In practice, this opens the doors for applicants to choose the jurisdiction that suits them most. Since the test for article 8(1) as sketched in the previous slide is flexible in nature as well, this may already include a weighing of the interests of the applicant, who is able to choose which jurisdiction suits him best, and the defendant, who also benefits from being sued at his domicile. Thus, it may not be necessary to include an extra misuse test that needs to be applied by the Court </a:t>
            </a:r>
            <a:r>
              <a:rPr lang="en-GB" i="1" baseline="0" dirty="0" smtClean="0"/>
              <a:t>ex officio. </a:t>
            </a:r>
            <a:r>
              <a:rPr lang="en-GB" i="0" baseline="0" dirty="0" smtClean="0"/>
              <a:t>Therefore, the party who most benefits from this rule is the applicant.</a:t>
            </a:r>
          </a:p>
          <a:p>
            <a:pPr algn="just"/>
            <a:endParaRPr lang="en-GB"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17</a:t>
            </a:fld>
            <a:endParaRPr lang="en-GB"/>
          </a:p>
        </p:txBody>
      </p:sp>
    </p:spTree>
    <p:extLst>
      <p:ext uri="{BB962C8B-B14F-4D97-AF65-F5344CB8AC3E}">
        <p14:creationId xmlns:p14="http://schemas.microsoft.com/office/powerpoint/2010/main" val="1516416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i="1" dirty="0" smtClean="0"/>
              <a:t>forum</a:t>
            </a:r>
            <a:r>
              <a:rPr lang="en-GB" i="1" baseline="0" dirty="0" smtClean="0"/>
              <a:t> </a:t>
            </a:r>
            <a:r>
              <a:rPr lang="en-GB" i="1" baseline="0" dirty="0" err="1" smtClean="0"/>
              <a:t>connexitatis</a:t>
            </a:r>
            <a:r>
              <a:rPr lang="en-GB" i="1" baseline="0" dirty="0" smtClean="0"/>
              <a:t> </a:t>
            </a:r>
            <a:r>
              <a:rPr lang="en-GB" i="0" baseline="0" dirty="0" smtClean="0"/>
              <a:t>opens the door to forum shopping, especially if its test is as flexible as interpreted in light of the jurisprudence on the previous slide. In CJEU Freeport, the Court of Justice decided that the test sketched in the jurisprudence on the previous slide did not further necessitate the question whether the claims were not brought with the sole object of ousting the jurisdiction of court of the Member state where one of the defendants was domiciled. </a:t>
            </a:r>
          </a:p>
          <a:p>
            <a:pPr algn="just"/>
            <a:endParaRPr lang="en-GB" i="0" baseline="0" dirty="0" smtClean="0"/>
          </a:p>
          <a:p>
            <a:pPr algn="just"/>
            <a:r>
              <a:rPr lang="en-GB" i="0" baseline="0" dirty="0" smtClean="0"/>
              <a:t>In CJEU CDC/</a:t>
            </a:r>
            <a:r>
              <a:rPr lang="en-GB" i="0" baseline="0" dirty="0" err="1" smtClean="0"/>
              <a:t>Akzo</a:t>
            </a:r>
            <a:r>
              <a:rPr lang="en-GB" i="0" baseline="0" dirty="0" smtClean="0"/>
              <a:t> the European Court of justice did open up the possibility to a test of abuse, in case there is firm evidence to support the conclusion that the applicant artificially fulfilled, or prolonged the fulfilment of the applicability of article 8 (1). Defendants in the case must present firm evidence that plaintiff wrongfully came to this court. </a:t>
            </a:r>
          </a:p>
          <a:p>
            <a:pPr algn="just"/>
            <a:endParaRPr lang="en-GB" i="0" baseline="0" dirty="0" smtClean="0"/>
          </a:p>
          <a:p>
            <a:pPr algn="just"/>
            <a:r>
              <a:rPr lang="en-GB" i="0" baseline="0" dirty="0" smtClean="0"/>
              <a:t>In essence, this is a strict test that has not yet seen a dismissal of an appeal to article 8(1) and the </a:t>
            </a:r>
            <a:r>
              <a:rPr lang="en-GB" i="1" baseline="0" dirty="0" smtClean="0"/>
              <a:t>forum </a:t>
            </a:r>
            <a:r>
              <a:rPr lang="en-GB" i="1" baseline="0" dirty="0" err="1" smtClean="0"/>
              <a:t>connexitatis</a:t>
            </a:r>
            <a:r>
              <a:rPr lang="en-GB" i="0" baseline="0" dirty="0" smtClean="0"/>
              <a:t>. In practice, this opens the doors for applicants to choose the jurisdiction that suits them most. Since the test for article 8(1) as sketched in the previous slide is flexible in nature as well, this may already include a weighing of the interests of the applicant, who is able to choose which jurisdiction suits him best, and the defendant, who also benefits from being sued at his domicile. Thus, it may not be necessary to include an extra misuse test that needs to be applied by the Court </a:t>
            </a:r>
            <a:r>
              <a:rPr lang="en-GB" i="1" baseline="0" dirty="0" smtClean="0"/>
              <a:t>ex officio. </a:t>
            </a:r>
            <a:r>
              <a:rPr lang="en-GB" i="0" baseline="0" dirty="0" smtClean="0"/>
              <a:t>Therefore, the party who most benefits from this rule is the applicant.</a:t>
            </a:r>
          </a:p>
          <a:p>
            <a:pPr algn="just"/>
            <a:endParaRPr lang="en-GB"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18</a:t>
            </a:fld>
            <a:endParaRPr lang="en-GB"/>
          </a:p>
        </p:txBody>
      </p:sp>
    </p:spTree>
    <p:extLst>
      <p:ext uri="{BB962C8B-B14F-4D97-AF65-F5344CB8AC3E}">
        <p14:creationId xmlns:p14="http://schemas.microsoft.com/office/powerpoint/2010/main" val="294496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2</a:t>
            </a:fld>
            <a:endParaRPr lang="en-GB"/>
          </a:p>
        </p:txBody>
      </p:sp>
    </p:spTree>
    <p:extLst>
      <p:ext uri="{BB962C8B-B14F-4D97-AF65-F5344CB8AC3E}">
        <p14:creationId xmlns:p14="http://schemas.microsoft.com/office/powerpoint/2010/main" val="111907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Benelux Convention</a:t>
            </a:r>
            <a:r>
              <a:rPr lang="en-GB" baseline="0" dirty="0" smtClean="0"/>
              <a:t> on Intellectual Property </a:t>
            </a:r>
            <a:r>
              <a:rPr lang="en-GB" baseline="0" dirty="0" err="1" smtClean="0"/>
              <a:t>supercedes</a:t>
            </a:r>
            <a:r>
              <a:rPr lang="en-GB" baseline="0" dirty="0" smtClean="0"/>
              <a:t> Brussels I Recast. In CJEU </a:t>
            </a:r>
            <a:r>
              <a:rPr lang="en-GB" i="1" baseline="0" dirty="0" smtClean="0"/>
              <a:t>Brite Strike Technologies, </a:t>
            </a:r>
            <a:r>
              <a:rPr lang="en-GB" i="0" baseline="0" dirty="0" smtClean="0"/>
              <a:t>the Court of Justice decided that the rules laid down on an EU level on jurisdiction, recognition and enforcement (Brussels I Recast), cannot compromise the principles that underlie judicial and commercial matters in the European union. A provision such as article 4.6 BCIP cannot be held to be inconsistent with European documents and case law, and must be upheld in the light of legal certainty for litigants and the sound administration of justice. Thus, the jurisdiction rules of BCIP apply as a more suited (to the topic and territory) version of Brussels I Recast. </a:t>
            </a:r>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3</a:t>
            </a:fld>
            <a:endParaRPr lang="en-GB"/>
          </a:p>
        </p:txBody>
      </p:sp>
    </p:spTree>
    <p:extLst>
      <p:ext uri="{BB962C8B-B14F-4D97-AF65-F5344CB8AC3E}">
        <p14:creationId xmlns:p14="http://schemas.microsoft.com/office/powerpoint/2010/main" val="67682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Article 4, 6 and 7 of Brussels I Recast provide</a:t>
            </a:r>
            <a:r>
              <a:rPr lang="en-GB" baseline="0" dirty="0" smtClean="0"/>
              <a:t> the plaintiff with various options. The basic rule for choosing jurisdiction is either the place of domicile of the defendant. This rule can only be made exceptions to if the person does not have domicile in the EU or if the rules of special jurisdiction, article 7-9, determine otherwise. If this situation does not apply, for example to a defendant who does not have domicile in the EU, the rules of jurisdiction of the Member State in which the Court </a:t>
            </a:r>
            <a:r>
              <a:rPr lang="en-GB" baseline="0" dirty="0" err="1" smtClean="0"/>
              <a:t>seised</a:t>
            </a:r>
            <a:r>
              <a:rPr lang="en-GB" baseline="0" dirty="0" smtClean="0"/>
              <a:t> is located, apply. </a:t>
            </a:r>
          </a:p>
          <a:p>
            <a:r>
              <a:rPr lang="en-GB" baseline="0" dirty="0" smtClean="0"/>
              <a:t>In case a verdict is reached by a competent court under article 7, that judgment shall only apply to the member state in which the judgment is issued. This is a trade-off between the freedom of choice given to the suing party and the interests of the defendant. </a:t>
            </a:r>
            <a:endParaRPr lang="en-GB" dirty="0" smtClean="0"/>
          </a:p>
          <a:p>
            <a:endParaRPr lang="en-GB" dirty="0" smtClean="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4</a:t>
            </a:fld>
            <a:endParaRPr lang="en-GB"/>
          </a:p>
        </p:txBody>
      </p:sp>
    </p:spTree>
    <p:extLst>
      <p:ext uri="{BB962C8B-B14F-4D97-AF65-F5344CB8AC3E}">
        <p14:creationId xmlns:p14="http://schemas.microsoft.com/office/powerpoint/2010/main" val="123682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Article 125 provides a layered</a:t>
            </a:r>
            <a:r>
              <a:rPr lang="en-US" baseline="0" dirty="0" smtClean="0"/>
              <a:t> approach to the search of forum. In total, the article gives 6(!) options to finding a competent court. This is due to the fact that the unitary character of the EU trademark requires a uniform method for determining what the competent court is as opposed to the more broad rules of Brussels I Recast. Article 125 provides the option for the domicile of the defendant, his place of establishment, the domicile of the claimant or his place of establishment or the courts of the Member State in which the EUIPO is located. Furthermore, it provides the opportunity that courts of the member state in which the infringement took place or is about to take place can determine who is competent is as well. </a:t>
            </a:r>
          </a:p>
          <a:p>
            <a:pPr algn="just"/>
            <a:endParaRPr lang="en-US" baseline="0" dirty="0" smtClean="0"/>
          </a:p>
          <a:p>
            <a:pPr algn="just"/>
            <a:r>
              <a:rPr lang="en-US" baseline="0" dirty="0" smtClean="0"/>
              <a:t>The options provided in article 125 function as a cascade. If a defendant is not domiciled in the EU, one can turn to his place of establishment. If a defendant then has no establishment, the plaintiff can turn to the court of his own domicile and so on. Aside from the cascade, the Court offers the option of going to the Court of the Member State in which the act of infringement took place. This does not fall within the cascade and may be used to circumvent the cascade. However, it does have a limitation. Courts at the place where the act of infringement occurred are only competent to adjudicate on infringement within their own territory (article 126(2) Trademark Regulation), and not </a:t>
            </a:r>
            <a:r>
              <a:rPr lang="en-US" baseline="0" dirty="0" err="1" smtClean="0"/>
              <a:t>Unionwide</a:t>
            </a:r>
            <a:r>
              <a:rPr lang="en-US" baseline="0" dirty="0" smtClean="0"/>
              <a:t>.</a:t>
            </a:r>
          </a:p>
          <a:p>
            <a:pPr algn="just"/>
            <a:endParaRPr lang="en-US" baseline="0" dirty="0" smtClean="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5</a:t>
            </a:fld>
            <a:endParaRPr lang="en-GB"/>
          </a:p>
        </p:txBody>
      </p:sp>
    </p:spTree>
    <p:extLst>
      <p:ext uri="{BB962C8B-B14F-4D97-AF65-F5344CB8AC3E}">
        <p14:creationId xmlns:p14="http://schemas.microsoft.com/office/powerpoint/2010/main" val="395934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06">
              <a:defRPr/>
            </a:pPr>
            <a:r>
              <a:rPr lang="en-US" baseline="0" dirty="0" smtClean="0"/>
              <a:t>The place of establishment was interpreted in CJEU </a:t>
            </a:r>
            <a:r>
              <a:rPr lang="en-US" i="1" baseline="0" dirty="0" smtClean="0"/>
              <a:t>Nike v Hummel</a:t>
            </a:r>
            <a:r>
              <a:rPr lang="en-US" i="0" baseline="0" dirty="0" smtClean="0"/>
              <a:t>. In essence the question in this case was whether Nike Deutschland could be deemed an establishment of Nike Inc. In this case, establishment had to be interpreted differently from establishment as referred to in Brussels I recast. The criteria for establishment are "(</a:t>
            </a:r>
            <a:r>
              <a:rPr lang="en-US" i="0" baseline="0" dirty="0" err="1" smtClean="0"/>
              <a:t>i</a:t>
            </a:r>
            <a:r>
              <a:rPr lang="en-US" i="0" baseline="0" dirty="0" smtClean="0"/>
              <a:t>) a certain real and stable presence, from which commercial activity is pursued, as manifested by the presence of personnel and material equipment; and (ii) the appearance of permanency to the outside world". </a:t>
            </a:r>
          </a:p>
          <a:p>
            <a:pPr algn="just" defTabSz="914306">
              <a:defRPr/>
            </a:pPr>
            <a:endParaRPr lang="en-US" i="0" baseline="0" dirty="0" smtClean="0"/>
          </a:p>
          <a:p>
            <a:pPr algn="just" defTabSz="914306">
              <a:defRPr/>
            </a:pPr>
            <a:r>
              <a:rPr lang="en-US" i="0" baseline="0" dirty="0" smtClean="0"/>
              <a:t>This broad interpretation of 'establishment' opens up the opportunity to forum shopping, as most non-EU entities will have 'establishments' in many member states in line with the definition given by the Court of Justice in this instance. And this is only one side of the story, as the cascade outlined in the previous slide opens up the opportunity for the plaintiff to go to his own establishment, if the defendant has neither a domicile nor an establishment and the plaintiff has no domicile in any Member State. This enables forum shopping to the maximum extent. Right holders can now sue where they think they are most likely to succeed quickly and cheaply. Germany at this moment is considered the most popular country (D. Stone, </a:t>
            </a:r>
            <a:r>
              <a:rPr lang="en-US" i="1" baseline="0" dirty="0" smtClean="0"/>
              <a:t>CJEU embraces forum shopping in Hummel v Nike, </a:t>
            </a:r>
            <a:r>
              <a:rPr lang="en-US" i="0" baseline="0" dirty="0" smtClean="0"/>
              <a:t>Journal of Intellectual Property Law &amp; Practice, 2017, 8). </a:t>
            </a:r>
            <a:endParaRPr lang="en-GB"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6</a:t>
            </a:fld>
            <a:endParaRPr lang="en-GB"/>
          </a:p>
        </p:txBody>
      </p:sp>
    </p:spTree>
    <p:extLst>
      <p:ext uri="{BB962C8B-B14F-4D97-AF65-F5344CB8AC3E}">
        <p14:creationId xmlns:p14="http://schemas.microsoft.com/office/powerpoint/2010/main" val="104246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In</a:t>
            </a:r>
            <a:r>
              <a:rPr lang="en-GB" baseline="0" dirty="0" smtClean="0"/>
              <a:t> principle the rule laid down in Brussels I Recast assumes that courts are competent in the place where the harmful event occurs; since judgment </a:t>
            </a:r>
            <a:r>
              <a:rPr lang="en-GB" i="1" baseline="0" dirty="0" smtClean="0"/>
              <a:t>Mines de </a:t>
            </a:r>
            <a:r>
              <a:rPr lang="en-GB" i="1" baseline="0" dirty="0" err="1" smtClean="0"/>
              <a:t>Potasse</a:t>
            </a:r>
            <a:r>
              <a:rPr lang="en-GB" i="1" baseline="0" dirty="0" smtClean="0"/>
              <a:t> d' Alsace </a:t>
            </a:r>
            <a:r>
              <a:rPr lang="en-GB" i="0" baseline="0" dirty="0" smtClean="0"/>
              <a:t>this is presumed to mean both the place where the damage was incurred and the place where the harmful act took place, since these are not necessarily in the same member state. </a:t>
            </a:r>
          </a:p>
          <a:p>
            <a:pPr algn="just"/>
            <a:endParaRPr lang="en-US" i="0" baseline="0" dirty="0" smtClean="0"/>
          </a:p>
          <a:p>
            <a:pPr algn="just"/>
            <a:r>
              <a:rPr lang="en-US" dirty="0" smtClean="0"/>
              <a:t>However, there is a discrepancy between the </a:t>
            </a:r>
            <a:r>
              <a:rPr lang="en-US" i="1" dirty="0" smtClean="0"/>
              <a:t>locus</a:t>
            </a:r>
            <a:r>
              <a:rPr lang="en-US" i="1" baseline="0" dirty="0" smtClean="0"/>
              <a:t> </a:t>
            </a:r>
            <a:r>
              <a:rPr lang="en-US" i="1" baseline="0" dirty="0" err="1" smtClean="0"/>
              <a:t>delicti</a:t>
            </a:r>
            <a:r>
              <a:rPr lang="en-US" dirty="0" smtClean="0"/>
              <a:t> rules laid down in </a:t>
            </a:r>
            <a:r>
              <a:rPr lang="en-US" i="1" dirty="0" smtClean="0"/>
              <a:t>inter alia Mines</a:t>
            </a:r>
            <a:r>
              <a:rPr lang="en-US" i="1" baseline="0" dirty="0" smtClean="0"/>
              <a:t> de </a:t>
            </a:r>
            <a:r>
              <a:rPr lang="en-US" i="1" baseline="0" dirty="0" err="1" smtClean="0"/>
              <a:t>Potasse</a:t>
            </a:r>
            <a:r>
              <a:rPr lang="en-US" i="1" baseline="0" dirty="0" smtClean="0"/>
              <a:t> d' Alsace </a:t>
            </a:r>
            <a:r>
              <a:rPr lang="en-US" i="0" baseline="0" dirty="0" smtClean="0"/>
              <a:t>and later </a:t>
            </a:r>
            <a:r>
              <a:rPr lang="en-US" i="1" baseline="0" dirty="0" err="1" smtClean="0"/>
              <a:t>eDate</a:t>
            </a:r>
            <a:r>
              <a:rPr lang="en-US" i="1" baseline="0" dirty="0" smtClean="0"/>
              <a:t> Advertising – </a:t>
            </a:r>
            <a:r>
              <a:rPr lang="en-US" i="0" baseline="0" dirty="0" smtClean="0"/>
              <a:t>in which the Court determined which court was competent if damage to a personal right was incurred by content placed on the internet - and those applying to industrial property rights. </a:t>
            </a:r>
          </a:p>
          <a:p>
            <a:pPr algn="just"/>
            <a:endParaRPr lang="en-US" i="0" baseline="0" dirty="0" smtClean="0"/>
          </a:p>
          <a:p>
            <a:pPr algn="just"/>
            <a:r>
              <a:rPr lang="en-US" i="0" baseline="0" dirty="0" smtClean="0"/>
              <a:t>In </a:t>
            </a:r>
            <a:r>
              <a:rPr lang="en-US" i="1" baseline="0" dirty="0" err="1" smtClean="0"/>
              <a:t>Wintersteiger</a:t>
            </a:r>
            <a:r>
              <a:rPr lang="en-US" i="1" baseline="0" dirty="0" smtClean="0"/>
              <a:t> </a:t>
            </a:r>
            <a:r>
              <a:rPr lang="en-US" i="0" baseline="0" dirty="0" smtClean="0"/>
              <a:t>the Court stresses that the scope of the rights in these cases is different from those related to the Regulation on the European Trademark, and that therefore those rules need to be interpreted independently. A trademark right, as opposed to a personal right as discussed in </a:t>
            </a:r>
            <a:r>
              <a:rPr lang="en-US" i="1" baseline="0" dirty="0" err="1" smtClean="0"/>
              <a:t>eDate</a:t>
            </a:r>
            <a:r>
              <a:rPr lang="en-US" i="1" baseline="0" dirty="0" smtClean="0"/>
              <a:t> Advertising,</a:t>
            </a:r>
            <a:r>
              <a:rPr lang="en-US" i="0" baseline="0" dirty="0" smtClean="0"/>
              <a:t> is territorially limited. In </a:t>
            </a:r>
            <a:r>
              <a:rPr lang="en-US" i="1" baseline="0" dirty="0" err="1" smtClean="0"/>
              <a:t>Wintersteiger</a:t>
            </a:r>
            <a:r>
              <a:rPr lang="en-US" i="1" baseline="0" dirty="0" smtClean="0"/>
              <a:t> </a:t>
            </a:r>
            <a:r>
              <a:rPr lang="en-US" i="0" baseline="0" dirty="0" smtClean="0"/>
              <a:t>the Court of Justice determines that the place where the damage occurred (</a:t>
            </a:r>
            <a:r>
              <a:rPr lang="en-US" i="1" baseline="0" dirty="0" smtClean="0"/>
              <a:t>locus </a:t>
            </a:r>
            <a:r>
              <a:rPr lang="en-US" i="1" baseline="0" dirty="0" err="1" smtClean="0"/>
              <a:t>damni</a:t>
            </a:r>
            <a:r>
              <a:rPr lang="en-US" i="0" baseline="0" dirty="0" smtClean="0"/>
              <a:t>) can be considered to be the courts of the Member state in which the trademark at issue is registered, as those are best able to assess whether an infringement took place. As for the place where the event giving rise to the damage occurred, this is difficult to assess, as in the </a:t>
            </a:r>
            <a:r>
              <a:rPr lang="en-US" i="1" baseline="0" dirty="0" err="1" smtClean="0"/>
              <a:t>Wintersteiger</a:t>
            </a:r>
            <a:r>
              <a:rPr lang="en-US" i="0" baseline="0" dirty="0" smtClean="0"/>
              <a:t> case the event giving rise to the damage occurred on the internet (somewhat similarly to </a:t>
            </a:r>
            <a:r>
              <a:rPr lang="en-US" i="1" baseline="0" dirty="0" err="1" smtClean="0"/>
              <a:t>eDate</a:t>
            </a:r>
            <a:r>
              <a:rPr lang="en-US" i="1" baseline="0" dirty="0" smtClean="0"/>
              <a:t> Advertising</a:t>
            </a:r>
            <a:r>
              <a:rPr lang="en-US" i="0" baseline="0" dirty="0" smtClean="0"/>
              <a:t>). Technically speaking, this would be the server belonging to the operator of the search engine used by the advertiser who is infringing on the trademark right. However, since that place is often uncertain, this is not helpful. By contrast, the place of establishment of the advertiser is indeed the place where the decision to advertise was made, and therefore can be seen as the place where the event giving rise to the damage took place (</a:t>
            </a:r>
            <a:r>
              <a:rPr lang="en-US" i="1" baseline="0" dirty="0" smtClean="0"/>
              <a:t>locus </a:t>
            </a:r>
            <a:r>
              <a:rPr lang="en-US" i="1" baseline="0" dirty="0" err="1" smtClean="0"/>
              <a:t>acti</a:t>
            </a:r>
            <a:r>
              <a:rPr lang="en-US" i="1" baseline="0" dirty="0" smtClean="0"/>
              <a:t>)</a:t>
            </a:r>
            <a:r>
              <a:rPr lang="en-US" i="0" baseline="0" dirty="0" smtClean="0"/>
              <a:t>. </a:t>
            </a:r>
          </a:p>
          <a:p>
            <a:pPr algn="just"/>
            <a:endParaRPr lang="en-US" i="0" baseline="0" dirty="0" smtClean="0"/>
          </a:p>
          <a:p>
            <a:pPr algn="just" defTabSz="914306">
              <a:defRPr/>
            </a:pPr>
            <a:r>
              <a:rPr lang="en-US" i="0" baseline="0" dirty="0" smtClean="0"/>
              <a:t>The Rule laid down in the Regulation on the EU Trademark can be interpreted somewhat broader than the rules in Brussels I Recast. It also deems Courts competent against defendants domiciled outside the European Union. The place where the act of infringement has been committed or threatened was interpreted by the Court of Justice in </a:t>
            </a:r>
            <a:r>
              <a:rPr lang="en-US" i="1" baseline="0" dirty="0" smtClean="0"/>
              <a:t>Coty Germany v </a:t>
            </a:r>
            <a:r>
              <a:rPr lang="en-US" i="1" baseline="0" dirty="0" err="1" smtClean="0"/>
              <a:t>Parfumerie</a:t>
            </a:r>
            <a:r>
              <a:rPr lang="en-US" i="1" baseline="0" dirty="0" smtClean="0"/>
              <a:t> </a:t>
            </a:r>
            <a:r>
              <a:rPr lang="en-US" i="1" baseline="0" dirty="0" err="1" smtClean="0"/>
              <a:t>Akzente</a:t>
            </a:r>
            <a:r>
              <a:rPr lang="en-US" i="1" baseline="0" dirty="0" smtClean="0"/>
              <a:t>. </a:t>
            </a:r>
            <a:r>
              <a:rPr lang="en-US" i="0" baseline="0" dirty="0" smtClean="0"/>
              <a:t>In this judgment, the Court of Justice establishes that article 7 (2) Brussels I Recast is not applicable to EU trademark infringement procedures. Therefore, the two point approach outlined in the jurisprudence above does not automatically apply. The Court deems that "in which the act of infringement has been committed or threatened" should be interpreted in the sense that it concerns the event giving rise to the damage, not the place where the damage manifests itself. In this case, the original seller could not be held accountable by the Court in the member state in which the reseller sold the infringing goods, as that was not the place where his act of infringement had taken place. </a:t>
            </a:r>
            <a:r>
              <a:rPr lang="en-GB" baseline="0" dirty="0" smtClean="0"/>
              <a:t>Key determinant is the place where the active conduct on the part of the person causing the infringement took place. </a:t>
            </a:r>
            <a:endParaRPr lang="en-GB" dirty="0" smtClean="0"/>
          </a:p>
          <a:p>
            <a:pPr algn="just"/>
            <a:endParaRPr lang="en-US" i="0" baseline="0" dirty="0" smtClean="0"/>
          </a:p>
          <a:p>
            <a:pPr algn="just"/>
            <a:r>
              <a:rPr lang="en-US" i="0" baseline="0" dirty="0" smtClean="0"/>
              <a:t>Another judgment to a similar purpose was </a:t>
            </a:r>
            <a:r>
              <a:rPr lang="en-US" i="1" baseline="0" dirty="0" smtClean="0"/>
              <a:t>Nintendo v </a:t>
            </a:r>
            <a:r>
              <a:rPr lang="en-US" i="1" baseline="0" dirty="0" err="1" smtClean="0"/>
              <a:t>BigBen</a:t>
            </a:r>
            <a:r>
              <a:rPr lang="en-US" i="1" baseline="0" dirty="0" smtClean="0"/>
              <a:t> Interactive </a:t>
            </a:r>
            <a:r>
              <a:rPr lang="en-US" i="0" baseline="0" dirty="0" smtClean="0"/>
              <a:t>interpreted </a:t>
            </a:r>
            <a:r>
              <a:rPr lang="en-US" i="1" baseline="0" dirty="0" smtClean="0"/>
              <a:t>country in which the act of infringement was committed </a:t>
            </a:r>
            <a:r>
              <a:rPr lang="en-US" i="0" baseline="0" dirty="0" smtClean="0"/>
              <a:t>in light of Rome II with respect to a community design infringement. The Court determines that the place where the initial act of infringement is deemed the place where the act of infringement took place. The correct approach for identifying this place is not to refer to each alleged act of infringement, but to make an overall assessment of that defendant's conduct. Even though this judgment was about a community design right, it is deemed to apply </a:t>
            </a:r>
            <a:r>
              <a:rPr lang="en-US" i="1" baseline="0" dirty="0" smtClean="0"/>
              <a:t>mutatis mutandis </a:t>
            </a:r>
            <a:r>
              <a:rPr lang="en-US" i="0" baseline="0" dirty="0" smtClean="0"/>
              <a:t>to EU trademark rights as well. </a:t>
            </a:r>
          </a:p>
          <a:p>
            <a:pPr algn="just"/>
            <a:endParaRPr lang="en-US" i="0" baseline="0" dirty="0" smtClean="0"/>
          </a:p>
          <a:p>
            <a:pPr algn="just"/>
            <a:r>
              <a:rPr lang="en-US" i="0" baseline="0" dirty="0" smtClean="0"/>
              <a:t>A recent decision by the German </a:t>
            </a:r>
            <a:r>
              <a:rPr lang="en-US" i="1" baseline="0" dirty="0" err="1" smtClean="0"/>
              <a:t>Bundesgerichtshof</a:t>
            </a:r>
            <a:r>
              <a:rPr lang="en-US" i="0" baseline="0" dirty="0" smtClean="0"/>
              <a:t> concerned a case similar to the case in CJEU Coty Germany. Defendants of the case are domiciled in Italy and had sold goods to a firm located in Germany. The goods had not been released on the market with consent of the trademark holder, however. They filed a suit in Munich. The defendants claimed jurisdiction was based on the fact that the price lists provided to the German firm constituted an act of infringement. The district court denied jurisdiction, which was later affirmed by the </a:t>
            </a:r>
            <a:r>
              <a:rPr lang="en-US" i="1" baseline="0" dirty="0" err="1" smtClean="0"/>
              <a:t>Bundesgerichtshof</a:t>
            </a:r>
            <a:r>
              <a:rPr lang="en-US" i="1" baseline="0" dirty="0" smtClean="0"/>
              <a:t>. </a:t>
            </a:r>
            <a:r>
              <a:rPr lang="en-US" i="0" baseline="0" dirty="0" smtClean="0"/>
              <a:t>The infringer's conduct needed to be assessed as a whole (similarly to </a:t>
            </a:r>
            <a:r>
              <a:rPr lang="en-US" i="1" baseline="0" dirty="0" smtClean="0"/>
              <a:t>Nintendo</a:t>
            </a:r>
            <a:r>
              <a:rPr lang="en-US" i="0" baseline="0" dirty="0" smtClean="0"/>
              <a:t>) and therefore that assessment should not be focused on several independent infringements. The fact that the firm had offered infringing products in Germany was not enough to assume competence as the German court. In this case, the infringement was deemed to be located in Italy, where the offer of products was published on the website of the seller. </a:t>
            </a:r>
          </a:p>
          <a:p>
            <a:pPr algn="just"/>
            <a:endParaRPr lang="en-US" i="0" baseline="0" dirty="0" smtClean="0"/>
          </a:p>
          <a:p>
            <a:pPr algn="just"/>
            <a:r>
              <a:rPr lang="en-US" i="0" baseline="0" dirty="0" smtClean="0"/>
              <a:t>This decision was heavily criticized (see </a:t>
            </a:r>
            <a:r>
              <a:rPr lang="en-US" i="1" baseline="0" dirty="0" smtClean="0"/>
              <a:t>inter alia </a:t>
            </a:r>
            <a:r>
              <a:rPr lang="en-US" i="0" baseline="0" dirty="0" smtClean="0"/>
              <a:t>A. Kur, </a:t>
            </a:r>
            <a:r>
              <a:rPr lang="en-US" i="1" baseline="0" dirty="0" smtClean="0"/>
              <a:t>Abolishing Infringement Jurisdiction for EU Marks? – The Perfume Marks Decision by the German Federal court of Justice, </a:t>
            </a:r>
            <a:r>
              <a:rPr lang="en-US" i="0" baseline="0" dirty="0" smtClean="0"/>
              <a:t>International Review of Intellectual Property and Competition Law, 2018, 4.) The main critique is that an overall assessment of conduct will often point to the place where the defendant conducts his central business activities, thus pointing to the establishment mentioned in Article 125, making Article 125(5) about the locus </a:t>
            </a:r>
            <a:r>
              <a:rPr lang="en-US" i="0" baseline="0" dirty="0" err="1" smtClean="0"/>
              <a:t>delicti</a:t>
            </a:r>
            <a:r>
              <a:rPr lang="en-US" i="0" baseline="0" dirty="0" smtClean="0"/>
              <a:t> obsolete. It makes the choice of venue more difficult in cases of trademark infringement, perhaps as opposed to the previously discussed case Nike v Hummel. Another main critique is the fact that the </a:t>
            </a:r>
            <a:r>
              <a:rPr lang="en-US" i="0" baseline="0" dirty="0" err="1" smtClean="0"/>
              <a:t>Bundesgerichtshof</a:t>
            </a:r>
            <a:r>
              <a:rPr lang="en-US" i="0" baseline="0" dirty="0" smtClean="0"/>
              <a:t> did not forward this case to the European Court of Justice. Furthermore, this makes it more difficult for trademark owners to even find the place where the court may be competent, as they now need to accurately identify the member state in which an infringing website is published and maintained, as was the case in </a:t>
            </a:r>
            <a:r>
              <a:rPr lang="en-US" i="1" baseline="0" dirty="0" err="1" smtClean="0"/>
              <a:t>Parfummarken</a:t>
            </a:r>
            <a:r>
              <a:rPr lang="en-US" i="1" baseline="0" dirty="0" smtClean="0"/>
              <a:t>.</a:t>
            </a:r>
            <a:endParaRPr lang="en-US" i="0" baseline="0" dirty="0" smtClean="0"/>
          </a:p>
          <a:p>
            <a:pPr algn="just"/>
            <a:r>
              <a:rPr lang="en-US" i="0" baseline="0" dirty="0" smtClean="0"/>
              <a:t>     </a:t>
            </a:r>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7</a:t>
            </a:fld>
            <a:endParaRPr lang="en-GB"/>
          </a:p>
        </p:txBody>
      </p:sp>
    </p:spTree>
    <p:extLst>
      <p:ext uri="{BB962C8B-B14F-4D97-AF65-F5344CB8AC3E}">
        <p14:creationId xmlns:p14="http://schemas.microsoft.com/office/powerpoint/2010/main" val="173999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baseline="0" dirty="0" smtClean="0"/>
              <a:t>A recent decision by the German </a:t>
            </a:r>
            <a:r>
              <a:rPr lang="en-US" i="1" baseline="0" dirty="0" err="1" smtClean="0"/>
              <a:t>Bundesgerichtshof</a:t>
            </a:r>
            <a:r>
              <a:rPr lang="en-US" i="0" baseline="0" dirty="0" smtClean="0"/>
              <a:t> concerned a case similar to the case in CJEU Coty Germany. Defendants of the case are domiciled in Italy and had sold goods to a firm located in Germany. The goods had not been released on the market with consent of the trademark holder, however. They filed a suit in Munich. The defendants claimed jurisdiction was based on the fact that the price lists provided to the German firm constituted an act of infringement. The district court denied jurisdiction, which was later affirmed by the </a:t>
            </a:r>
            <a:r>
              <a:rPr lang="en-US" i="1" baseline="0" dirty="0" err="1" smtClean="0"/>
              <a:t>Bundesgerichtshof</a:t>
            </a:r>
            <a:r>
              <a:rPr lang="en-US" i="1" baseline="0" dirty="0" smtClean="0"/>
              <a:t>. </a:t>
            </a:r>
            <a:r>
              <a:rPr lang="en-US" i="0" baseline="0" dirty="0" smtClean="0"/>
              <a:t>The infringer's conduct needed to be assessed as a whole (similarly to </a:t>
            </a:r>
            <a:r>
              <a:rPr lang="en-US" i="1" baseline="0" dirty="0" smtClean="0"/>
              <a:t>Nintendo</a:t>
            </a:r>
            <a:r>
              <a:rPr lang="en-US" i="0" baseline="0" dirty="0" smtClean="0"/>
              <a:t>) and therefore that assessment should not be focused on several independent infringements. The fact that the firm had offered infringing products in Germany was not enough to assume competence for the German court. In this case, the infringement was deemed to be located in Italy, where the offer of products was published on the website of the seller. </a:t>
            </a:r>
          </a:p>
          <a:p>
            <a:pPr algn="just"/>
            <a:endParaRPr lang="en-US" i="0" baseline="0" dirty="0" smtClean="0"/>
          </a:p>
          <a:p>
            <a:pPr algn="just"/>
            <a:r>
              <a:rPr lang="en-US" i="0" baseline="0" dirty="0" smtClean="0"/>
              <a:t>This decision was heavily criticized (see </a:t>
            </a:r>
            <a:r>
              <a:rPr lang="en-US" i="1" baseline="0" dirty="0" smtClean="0"/>
              <a:t>inter alia </a:t>
            </a:r>
            <a:r>
              <a:rPr lang="en-US" i="0" baseline="0" dirty="0" smtClean="0"/>
              <a:t>A. Kur, </a:t>
            </a:r>
            <a:r>
              <a:rPr lang="en-US" i="1" baseline="0" dirty="0" smtClean="0"/>
              <a:t>Abolishing Infringement Jurisdiction for EU Marks? – The Perfume Marks Decision by the German Federal court of Justice, </a:t>
            </a:r>
            <a:r>
              <a:rPr lang="en-US" i="0" baseline="0" dirty="0" smtClean="0"/>
              <a:t>International Review of Intellectual Property and Competition Law, 2018, 4.) The main critique is that an overall assessment of conduct will often point to the place where the defendant conducts his central business activities, thus pointing to the establishment mentioned in Article 125, making Article 125(5) about the locus </a:t>
            </a:r>
            <a:r>
              <a:rPr lang="en-US" i="0" baseline="0" dirty="0" err="1" smtClean="0"/>
              <a:t>delicti</a:t>
            </a:r>
            <a:r>
              <a:rPr lang="en-US" i="0" baseline="0" dirty="0" smtClean="0"/>
              <a:t> obsolete. It makes the choice of venue more difficult in cases of trademark infringement, perhaps as opposed to the previously discussed case Nike v Hummel. Furthermore, this makes it more difficult for trademark owners to even find the place where the court may be competent, as they now need to accurately identify the member state in which an infringing website is published and maintained, as was the case in </a:t>
            </a:r>
            <a:r>
              <a:rPr lang="en-US" i="1" baseline="0" dirty="0" err="1" smtClean="0"/>
              <a:t>Parfummarken</a:t>
            </a:r>
            <a:r>
              <a:rPr lang="en-US" i="1" baseline="0" dirty="0" smtClean="0"/>
              <a:t>.</a:t>
            </a:r>
            <a:r>
              <a:rPr lang="en-US" i="0" baseline="0" dirty="0" smtClean="0"/>
              <a:t> Another main critique is the fact that the </a:t>
            </a:r>
            <a:r>
              <a:rPr lang="en-US" i="0" baseline="0" dirty="0" err="1" smtClean="0"/>
              <a:t>Bundesgerichtshof</a:t>
            </a:r>
            <a:r>
              <a:rPr lang="en-US" i="0" baseline="0" dirty="0" smtClean="0"/>
              <a:t> did not forward this case to the European Court of Justice.</a:t>
            </a:r>
          </a:p>
          <a:p>
            <a:pPr algn="just"/>
            <a:endParaRPr lang="en-US" i="0" baseline="0" dirty="0" smtClean="0"/>
          </a:p>
          <a:p>
            <a:pPr algn="just"/>
            <a:endParaRPr lang="en-US" i="0" baseline="0" dirty="0" smtClean="0"/>
          </a:p>
          <a:p>
            <a:pPr algn="just"/>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8</a:t>
            </a:fld>
            <a:endParaRPr lang="en-GB"/>
          </a:p>
        </p:txBody>
      </p:sp>
    </p:spTree>
    <p:extLst>
      <p:ext uri="{BB962C8B-B14F-4D97-AF65-F5344CB8AC3E}">
        <p14:creationId xmlns:p14="http://schemas.microsoft.com/office/powerpoint/2010/main" val="7252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baseline="0" dirty="0" smtClean="0"/>
              <a:t>The Court of Appeal of England and Wales, Lord Justice </a:t>
            </a:r>
            <a:r>
              <a:rPr lang="en-US" i="0" baseline="0" dirty="0" err="1" smtClean="0"/>
              <a:t>Kitchin</a:t>
            </a:r>
            <a:r>
              <a:rPr lang="en-US" i="0" baseline="0" dirty="0" smtClean="0"/>
              <a:t> especially, has laid down preliminary questions with the European Court of Justice. In this case, a British EU trademark owner sues a Spanish company before English courts, because the Spanish company maintains a website in the English language which offers shipping of infringing products to the UK. The Court of Appeal stated that the interpretation applied by the BGH was not consistent with CJEU case law. Trademark holders make a trade-off between limited territorial scope of a judgment and convenience of a familiar legal system when they pursue a case at a jurisdiction of their own choosing, namely the place where the act of infringement took place. In line with the logic laid down in </a:t>
            </a:r>
            <a:r>
              <a:rPr lang="en-US" i="1" baseline="0" dirty="0" err="1" smtClean="0"/>
              <a:t>Parfummarken</a:t>
            </a:r>
            <a:r>
              <a:rPr lang="en-US" i="1" baseline="0" dirty="0" smtClean="0"/>
              <a:t>, </a:t>
            </a:r>
            <a:r>
              <a:rPr lang="en-US" i="0" baseline="0" dirty="0" smtClean="0"/>
              <a:t>that trade-off is mute in cases of infringement over the internet, as often the location of infringement will be the same as the location of the defendants establishment, which in turn has </a:t>
            </a:r>
            <a:r>
              <a:rPr lang="en-US" i="0" baseline="0" dirty="0" err="1" smtClean="0"/>
              <a:t>Unionwide</a:t>
            </a:r>
            <a:r>
              <a:rPr lang="en-US" i="0" baseline="0" dirty="0" smtClean="0"/>
              <a:t> jurisdiction as opposed to the limited territorial scope that one would have basing jurisdiction on the locus </a:t>
            </a:r>
            <a:r>
              <a:rPr lang="en-US" i="0" baseline="0" dirty="0" err="1" smtClean="0"/>
              <a:t>delicti</a:t>
            </a:r>
            <a:r>
              <a:rPr lang="en-US" i="0" baseline="0" dirty="0" smtClean="0"/>
              <a:t>. The questions posed by </a:t>
            </a:r>
            <a:r>
              <a:rPr lang="en-US" i="0" baseline="0" dirty="0" err="1" smtClean="0"/>
              <a:t>Kitchin</a:t>
            </a:r>
            <a:r>
              <a:rPr lang="en-US" i="0" baseline="0" dirty="0" smtClean="0"/>
              <a:t> LJ are not yet answered by the Court. </a:t>
            </a:r>
            <a:endParaRPr lang="en-US" i="1" baseline="0" dirty="0" smtClean="0"/>
          </a:p>
          <a:p>
            <a:pPr algn="just"/>
            <a:endParaRPr lang="en-US" i="1" baseline="0" dirty="0" smtClean="0"/>
          </a:p>
          <a:p>
            <a:pPr algn="just"/>
            <a:endParaRPr lang="en-US" i="1" baseline="0" dirty="0" smtClean="0"/>
          </a:p>
          <a:p>
            <a:pPr algn="just"/>
            <a:endParaRPr lang="en-US" i="1" baseline="0" dirty="0" smtClean="0"/>
          </a:p>
          <a:p>
            <a:endParaRPr lang="en-GB" dirty="0"/>
          </a:p>
        </p:txBody>
      </p:sp>
      <p:sp>
        <p:nvSpPr>
          <p:cNvPr id="4" name="Date Placeholder 3"/>
          <p:cNvSpPr>
            <a:spLocks noGrp="1"/>
          </p:cNvSpPr>
          <p:nvPr>
            <p:ph type="dt" idx="10"/>
          </p:nvPr>
        </p:nvSpPr>
        <p:spPr/>
        <p:txBody>
          <a:bodyPr/>
          <a:lstStyle/>
          <a:p>
            <a:r>
              <a:rPr lang="en-GB" smtClean="0"/>
              <a:t>14 January 2019</a:t>
            </a:r>
            <a:endParaRPr lang="en-GB"/>
          </a:p>
        </p:txBody>
      </p:sp>
      <p:sp>
        <p:nvSpPr>
          <p:cNvPr id="5" name="Slide Number Placeholder 4"/>
          <p:cNvSpPr>
            <a:spLocks noGrp="1"/>
          </p:cNvSpPr>
          <p:nvPr>
            <p:ph type="sldNum" sz="quarter" idx="11"/>
          </p:nvPr>
        </p:nvSpPr>
        <p:spPr/>
        <p:txBody>
          <a:bodyPr/>
          <a:lstStyle/>
          <a:p>
            <a:fld id="{75D13714-A3C6-4C5E-B44B-1CC4106BFE2D}" type="slidenum">
              <a:rPr lang="en-GB" smtClean="0"/>
              <a:t>9</a:t>
            </a:fld>
            <a:endParaRPr lang="en-GB"/>
          </a:p>
        </p:txBody>
      </p:sp>
    </p:spTree>
    <p:extLst>
      <p:ext uri="{BB962C8B-B14F-4D97-AF65-F5344CB8AC3E}">
        <p14:creationId xmlns:p14="http://schemas.microsoft.com/office/powerpoint/2010/main" val="269551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1" y="0"/>
            <a:ext cx="12191999" cy="6866893"/>
          </a:xfrm>
        </p:spPr>
        <p:txBody>
          <a:bodyPr lIns="0" tIns="0" rIns="0" bIns="0"/>
          <a:lstStyle>
            <a:lvl1pPr>
              <a:defRPr>
                <a:solidFill>
                  <a:srgbClr val="928983"/>
                </a:solidFill>
              </a:defRPr>
            </a:lvl1pPr>
          </a:lstStyle>
          <a:p>
            <a:r>
              <a:rPr lang="en-GB" dirty="0" smtClean="0"/>
              <a:t>Click icon to add picture</a:t>
            </a:r>
            <a:endParaRPr lang="en-GB" dirty="0"/>
          </a:p>
        </p:txBody>
      </p:sp>
      <p:sp>
        <p:nvSpPr>
          <p:cNvPr id="38" name="Content Placeholder 4">
            <a:extLst>
              <a:ext uri="{FF2B5EF4-FFF2-40B4-BE49-F238E27FC236}">
                <a16:creationId xmlns:a16="http://schemas.microsoft.com/office/drawing/2014/main" id="{C9EC82E2-A630-1040-A540-48FF845DF8EF}"/>
              </a:ext>
            </a:extLst>
          </p:cNvPr>
          <p:cNvSpPr>
            <a:spLocks noGrp="1"/>
          </p:cNvSpPr>
          <p:nvPr>
            <p:ph sz="quarter" idx="13" hasCustomPrompt="1"/>
          </p:nvPr>
        </p:nvSpPr>
        <p:spPr>
          <a:xfrm>
            <a:off x="609600" y="3429000"/>
            <a:ext cx="10972800" cy="2813050"/>
          </a:xfrm>
          <a:solidFill>
            <a:schemeClr val="accent1"/>
          </a:solidFill>
        </p:spPr>
        <p:txBody>
          <a:bodyPr lIns="432000" tIns="432000" rIns="432000"/>
          <a:lstStyle>
            <a:lvl1pPr marL="0" marR="0" indent="0" algn="l" defTabSz="1007943" rtl="0" eaLnBrk="1" fontAlgn="auto" latinLnBrk="0" hangingPunct="1">
              <a:lnSpc>
                <a:spcPts val="3000"/>
              </a:lnSpc>
              <a:spcBef>
                <a:spcPts val="0"/>
              </a:spcBef>
              <a:spcAft>
                <a:spcPts val="0"/>
              </a:spcAft>
              <a:buClrTx/>
              <a:buSzTx/>
              <a:buFontTx/>
              <a:buNone/>
              <a:tabLst/>
              <a:defRPr sz="2400" b="1" cap="all" baseline="0">
                <a:solidFill>
                  <a:schemeClr val="bg2"/>
                </a:solidFill>
              </a:defRPr>
            </a:lvl1pPr>
            <a:lvl2pPr>
              <a:lnSpc>
                <a:spcPts val="2100"/>
              </a:lnSpc>
              <a:defRPr sz="1400" b="1">
                <a:solidFill>
                  <a:schemeClr val="bg2"/>
                </a:solidFill>
              </a:defRPr>
            </a:lvl2pPr>
            <a:lvl3pPr marL="0" indent="0">
              <a:lnSpc>
                <a:spcPts val="3400"/>
              </a:lnSpc>
              <a:buFontTx/>
              <a:buNone/>
              <a:defRPr sz="3600" b="1">
                <a:solidFill>
                  <a:schemeClr val="bg2"/>
                </a:solidFill>
              </a:defRPr>
            </a:lvl3pPr>
            <a:lvl4pPr>
              <a:defRPr sz="1400">
                <a:solidFill>
                  <a:schemeClr val="bg2"/>
                </a:solidFill>
              </a:defRPr>
            </a:lvl4pPr>
          </a:lstStyle>
          <a:p>
            <a:pPr marL="0" marR="0" lvl="0" indent="0" algn="l" defTabSz="1007943" rtl="0" eaLnBrk="1" fontAlgn="auto" latinLnBrk="0" hangingPunct="1">
              <a:lnSpc>
                <a:spcPts val="1700"/>
              </a:lnSpc>
              <a:spcBef>
                <a:spcPts val="0"/>
              </a:spcBef>
              <a:spcAft>
                <a:spcPts val="0"/>
              </a:spcAft>
              <a:buClrTx/>
              <a:buSzTx/>
              <a:buFontTx/>
              <a:buNone/>
              <a:tabLst/>
              <a:defRPr/>
            </a:pPr>
            <a:r>
              <a:rPr lang="en-GB" dirty="0"/>
              <a:t>TITLE / CLIENT NAME</a:t>
            </a:r>
          </a:p>
          <a:p>
            <a:pPr lvl="0"/>
            <a:endParaRPr lang="en-GB" dirty="0"/>
          </a:p>
          <a:p>
            <a:pPr lvl="3"/>
            <a:endParaRPr lang="en-GB" dirty="0"/>
          </a:p>
          <a:p>
            <a:pPr lvl="3"/>
            <a:endParaRPr lang="en-GB" dirty="0"/>
          </a:p>
          <a:p>
            <a:pPr lvl="3"/>
            <a:endParaRPr lang="en-GB" dirty="0"/>
          </a:p>
          <a:p>
            <a:pPr lvl="1"/>
            <a:endParaRPr lang="en-GB" dirty="0"/>
          </a:p>
        </p:txBody>
      </p:sp>
      <p:sp>
        <p:nvSpPr>
          <p:cNvPr id="39" name="Content Placeholder 3">
            <a:extLst>
              <a:ext uri="{FF2B5EF4-FFF2-40B4-BE49-F238E27FC236}">
                <a16:creationId xmlns:a16="http://schemas.microsoft.com/office/drawing/2014/main" id="{01CBAF4A-EDA8-5A47-B37B-0CDE3FB0AC70}"/>
              </a:ext>
            </a:extLst>
          </p:cNvPr>
          <p:cNvSpPr>
            <a:spLocks noGrp="1"/>
          </p:cNvSpPr>
          <p:nvPr>
            <p:ph sz="quarter" idx="14" hasCustomPrompt="1"/>
          </p:nvPr>
        </p:nvSpPr>
        <p:spPr>
          <a:xfrm>
            <a:off x="1019175" y="4206875"/>
            <a:ext cx="10153650" cy="419100"/>
          </a:xfrm>
        </p:spPr>
        <p:txBody>
          <a:bodyPr anchor="ctr" anchorCtr="0"/>
          <a:lstStyle>
            <a:lvl1pPr>
              <a:lnSpc>
                <a:spcPts val="2400"/>
              </a:lnSpc>
              <a:defRPr sz="1800" b="0">
                <a:solidFill>
                  <a:schemeClr val="bg2"/>
                </a:solidFill>
              </a:defRPr>
            </a:lvl1pPr>
          </a:lstStyle>
          <a:p>
            <a:pPr lvl="0"/>
            <a:r>
              <a:rPr lang="en-GB" dirty="0" smtClean="0"/>
              <a:t>Subtitle</a:t>
            </a:r>
            <a:endParaRPr lang="en-GB" dirty="0"/>
          </a:p>
        </p:txBody>
      </p:sp>
      <p:sp>
        <p:nvSpPr>
          <p:cNvPr id="40" name="Content Placeholder 3">
            <a:extLst>
              <a:ext uri="{FF2B5EF4-FFF2-40B4-BE49-F238E27FC236}">
                <a16:creationId xmlns:a16="http://schemas.microsoft.com/office/drawing/2014/main" id="{13BD8621-A117-444E-8FC5-B5BCB6B9CB1E}"/>
              </a:ext>
            </a:extLst>
          </p:cNvPr>
          <p:cNvSpPr>
            <a:spLocks noGrp="1"/>
          </p:cNvSpPr>
          <p:nvPr>
            <p:ph sz="quarter" idx="15" hasCustomPrompt="1"/>
          </p:nvPr>
        </p:nvSpPr>
        <p:spPr>
          <a:xfrm>
            <a:off x="1019175" y="5562997"/>
            <a:ext cx="10153650" cy="419100"/>
          </a:xfrm>
        </p:spPr>
        <p:txBody>
          <a:bodyPr anchor="ctr" anchorCtr="0"/>
          <a:lstStyle>
            <a:lvl1pPr>
              <a:lnSpc>
                <a:spcPts val="1600"/>
              </a:lnSpc>
              <a:defRPr sz="1200" b="0">
                <a:solidFill>
                  <a:schemeClr val="bg2"/>
                </a:solidFill>
              </a:defRPr>
            </a:lvl1pPr>
          </a:lstStyle>
          <a:p>
            <a:pPr lvl="0"/>
            <a:r>
              <a:rPr lang="en-GB" dirty="0" smtClean="0"/>
              <a:t>Date</a:t>
            </a:r>
            <a:endParaRPr lang="en-GB" dirty="0"/>
          </a:p>
        </p:txBody>
      </p:sp>
    </p:spTree>
    <p:extLst>
      <p:ext uri="{BB962C8B-B14F-4D97-AF65-F5344CB8AC3E}">
        <p14:creationId xmlns:p14="http://schemas.microsoft.com/office/powerpoint/2010/main" val="9803978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26" name="Picture Placeholder 3"/>
          <p:cNvSpPr>
            <a:spLocks noGrp="1"/>
          </p:cNvSpPr>
          <p:nvPr>
            <p:ph type="pic" sz="quarter" idx="12"/>
          </p:nvPr>
        </p:nvSpPr>
        <p:spPr>
          <a:xfrm>
            <a:off x="468000" y="2016000"/>
            <a:ext cx="1080000" cy="108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27" name="Text Placeholder 24"/>
          <p:cNvSpPr>
            <a:spLocks noGrp="1"/>
          </p:cNvSpPr>
          <p:nvPr>
            <p:ph type="body" sz="quarter" idx="25"/>
          </p:nvPr>
        </p:nvSpPr>
        <p:spPr>
          <a:xfrm>
            <a:off x="1772280" y="2016000"/>
            <a:ext cx="4125913" cy="1080000"/>
          </a:xfrm>
        </p:spPr>
        <p:txBody>
          <a:bodyPr/>
          <a:lstStyle>
            <a:lvl1pPr>
              <a:lnSpc>
                <a:spcPts val="2100"/>
              </a:lnSpc>
              <a:defRPr/>
            </a:lvl1pPr>
            <a:lvl2pPr>
              <a:lnSpc>
                <a:spcPts val="2100"/>
              </a:lnSpc>
              <a:defRPr/>
            </a:lvl2pPr>
            <a:lvl3pPr>
              <a:lnSpc>
                <a:spcPts val="2000"/>
              </a:lnSpc>
              <a:defRPr/>
            </a:lvl3pPr>
            <a:lvl4pPr>
              <a:lnSpc>
                <a:spcPts val="2000"/>
              </a:lnSpc>
              <a:defRPr/>
            </a:lvl4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p:txBody>
      </p:sp>
      <p:sp>
        <p:nvSpPr>
          <p:cNvPr id="29" name="Picture Placeholder 3"/>
          <p:cNvSpPr>
            <a:spLocks noGrp="1"/>
          </p:cNvSpPr>
          <p:nvPr>
            <p:ph type="pic" sz="quarter" idx="26"/>
          </p:nvPr>
        </p:nvSpPr>
        <p:spPr>
          <a:xfrm>
            <a:off x="6102450" y="2016000"/>
            <a:ext cx="1080000" cy="108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30" name="Text Placeholder 24"/>
          <p:cNvSpPr>
            <a:spLocks noGrp="1"/>
          </p:cNvSpPr>
          <p:nvPr>
            <p:ph type="body" sz="quarter" idx="27"/>
          </p:nvPr>
        </p:nvSpPr>
        <p:spPr>
          <a:xfrm>
            <a:off x="7385048" y="2016000"/>
            <a:ext cx="4125913" cy="1080000"/>
          </a:xfrm>
        </p:spPr>
        <p:txBody>
          <a:bodyPr/>
          <a:lstStyle>
            <a:lvl1pPr>
              <a:lnSpc>
                <a:spcPts val="2100"/>
              </a:lnSpc>
              <a:defRPr/>
            </a:lvl1pPr>
            <a:lvl2pPr>
              <a:lnSpc>
                <a:spcPts val="2100"/>
              </a:lnSpc>
              <a:defRPr/>
            </a:lvl2pPr>
            <a:lvl3pPr>
              <a:lnSpc>
                <a:spcPts val="2000"/>
              </a:lnSpc>
              <a:defRPr/>
            </a:lvl3pPr>
            <a:lvl4pPr>
              <a:lnSpc>
                <a:spcPts val="2000"/>
              </a:lnSpc>
              <a:defRPr/>
            </a:lvl4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p:txBody>
      </p:sp>
      <p:sp>
        <p:nvSpPr>
          <p:cNvPr id="32" name="Picture Placeholder 3"/>
          <p:cNvSpPr>
            <a:spLocks noGrp="1"/>
          </p:cNvSpPr>
          <p:nvPr>
            <p:ph type="pic" sz="quarter" idx="28"/>
          </p:nvPr>
        </p:nvSpPr>
        <p:spPr>
          <a:xfrm>
            <a:off x="468000" y="3352430"/>
            <a:ext cx="1080000" cy="108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33" name="Text Placeholder 24"/>
          <p:cNvSpPr>
            <a:spLocks noGrp="1"/>
          </p:cNvSpPr>
          <p:nvPr>
            <p:ph type="body" sz="quarter" idx="29"/>
          </p:nvPr>
        </p:nvSpPr>
        <p:spPr>
          <a:xfrm>
            <a:off x="1781805" y="3352430"/>
            <a:ext cx="4125913" cy="1080000"/>
          </a:xfrm>
        </p:spPr>
        <p:txBody>
          <a:bodyPr/>
          <a:lstStyle>
            <a:lvl1pPr>
              <a:lnSpc>
                <a:spcPts val="2100"/>
              </a:lnSpc>
              <a:defRPr/>
            </a:lvl1pPr>
            <a:lvl2pPr>
              <a:lnSpc>
                <a:spcPts val="2100"/>
              </a:lnSpc>
              <a:defRPr/>
            </a:lvl2pPr>
            <a:lvl3pPr>
              <a:lnSpc>
                <a:spcPts val="2000"/>
              </a:lnSpc>
              <a:defRPr/>
            </a:lvl3pPr>
            <a:lvl4pPr>
              <a:lnSpc>
                <a:spcPts val="2000"/>
              </a:lnSpc>
              <a:defRPr/>
            </a:lvl4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p:txBody>
      </p:sp>
      <p:sp>
        <p:nvSpPr>
          <p:cNvPr id="17"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20" name="Picture Placeholder 3"/>
          <p:cNvSpPr>
            <a:spLocks noGrp="1"/>
          </p:cNvSpPr>
          <p:nvPr>
            <p:ph type="pic" sz="quarter" idx="30"/>
          </p:nvPr>
        </p:nvSpPr>
        <p:spPr>
          <a:xfrm>
            <a:off x="468000" y="4688861"/>
            <a:ext cx="1080000" cy="108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21" name="Text Placeholder 24"/>
          <p:cNvSpPr>
            <a:spLocks noGrp="1"/>
          </p:cNvSpPr>
          <p:nvPr>
            <p:ph type="body" sz="quarter" idx="31"/>
          </p:nvPr>
        </p:nvSpPr>
        <p:spPr>
          <a:xfrm>
            <a:off x="1758180" y="4688861"/>
            <a:ext cx="4125913" cy="1080000"/>
          </a:xfrm>
        </p:spPr>
        <p:txBody>
          <a:bodyPr/>
          <a:lstStyle>
            <a:lvl1pPr>
              <a:lnSpc>
                <a:spcPts val="2100"/>
              </a:lnSpc>
              <a:defRPr/>
            </a:lvl1pPr>
            <a:lvl2pPr>
              <a:lnSpc>
                <a:spcPts val="2100"/>
              </a:lnSpc>
              <a:defRPr/>
            </a:lvl2pPr>
            <a:lvl3pPr>
              <a:lnSpc>
                <a:spcPts val="2000"/>
              </a:lnSpc>
              <a:defRPr/>
            </a:lvl3pPr>
            <a:lvl4pPr>
              <a:lnSpc>
                <a:spcPts val="2000"/>
              </a:lnSpc>
              <a:defRPr/>
            </a:lvl4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p:txBody>
      </p:sp>
      <p:sp>
        <p:nvSpPr>
          <p:cNvPr id="22" name="Picture Placeholder 3"/>
          <p:cNvSpPr>
            <a:spLocks noGrp="1"/>
          </p:cNvSpPr>
          <p:nvPr>
            <p:ph type="pic" sz="quarter" idx="32"/>
          </p:nvPr>
        </p:nvSpPr>
        <p:spPr>
          <a:xfrm>
            <a:off x="6102450" y="3352430"/>
            <a:ext cx="1080000" cy="108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23" name="Text Placeholder 24"/>
          <p:cNvSpPr>
            <a:spLocks noGrp="1"/>
          </p:cNvSpPr>
          <p:nvPr>
            <p:ph type="body" sz="quarter" idx="33"/>
          </p:nvPr>
        </p:nvSpPr>
        <p:spPr>
          <a:xfrm>
            <a:off x="7385048" y="3352430"/>
            <a:ext cx="4125913" cy="1080000"/>
          </a:xfrm>
        </p:spPr>
        <p:txBody>
          <a:bodyPr/>
          <a:lstStyle>
            <a:lvl1pPr>
              <a:lnSpc>
                <a:spcPts val="2100"/>
              </a:lnSpc>
              <a:defRPr/>
            </a:lvl1pPr>
            <a:lvl2pPr>
              <a:lnSpc>
                <a:spcPts val="2100"/>
              </a:lnSpc>
              <a:defRPr/>
            </a:lvl2pPr>
            <a:lvl3pPr>
              <a:lnSpc>
                <a:spcPts val="2000"/>
              </a:lnSpc>
              <a:defRPr/>
            </a:lvl3pPr>
            <a:lvl4pPr>
              <a:lnSpc>
                <a:spcPts val="2000"/>
              </a:lnSpc>
              <a:defRPr/>
            </a:lvl4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p:txBody>
      </p:sp>
      <p:sp>
        <p:nvSpPr>
          <p:cNvPr id="24" name="Picture Placeholder 3"/>
          <p:cNvSpPr>
            <a:spLocks noGrp="1"/>
          </p:cNvSpPr>
          <p:nvPr>
            <p:ph type="pic" sz="quarter" idx="34"/>
          </p:nvPr>
        </p:nvSpPr>
        <p:spPr>
          <a:xfrm>
            <a:off x="6102450" y="4688861"/>
            <a:ext cx="1080000" cy="108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25" name="Text Placeholder 24"/>
          <p:cNvSpPr>
            <a:spLocks noGrp="1"/>
          </p:cNvSpPr>
          <p:nvPr>
            <p:ph type="body" sz="quarter" idx="35"/>
          </p:nvPr>
        </p:nvSpPr>
        <p:spPr>
          <a:xfrm>
            <a:off x="7385048" y="4688861"/>
            <a:ext cx="4125913" cy="1080000"/>
          </a:xfrm>
        </p:spPr>
        <p:txBody>
          <a:bodyPr/>
          <a:lstStyle>
            <a:lvl1pPr>
              <a:lnSpc>
                <a:spcPts val="2100"/>
              </a:lnSpc>
              <a:defRPr/>
            </a:lvl1pPr>
            <a:lvl2pPr>
              <a:lnSpc>
                <a:spcPts val="2100"/>
              </a:lnSpc>
              <a:defRPr/>
            </a:lvl2pPr>
            <a:lvl3pPr>
              <a:lnSpc>
                <a:spcPts val="2000"/>
              </a:lnSpc>
              <a:defRPr/>
            </a:lvl3pPr>
            <a:lvl4pPr>
              <a:lnSpc>
                <a:spcPts val="2000"/>
              </a:lnSpc>
              <a:defRPr/>
            </a:lvl4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p:txBody>
      </p:sp>
      <p:sp>
        <p:nvSpPr>
          <p:cNvPr id="18"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78715701"/>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15"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5"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1602726234"/>
      </p:ext>
    </p:extLst>
  </p:cSld>
  <p:clrMapOvr>
    <a:masterClrMapping/>
  </p:clrMapOvr>
  <p:timing>
    <p:tnLst>
      <p:par>
        <p:cTn id="1" dur="indefinite" restart="never" nodeType="tmRoot"/>
      </p:par>
    </p:tn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eutral with header">
    <p:spTree>
      <p:nvGrpSpPr>
        <p:cNvPr id="1" name=""/>
        <p:cNvGrpSpPr/>
        <p:nvPr/>
      </p:nvGrpSpPr>
      <p:grpSpPr>
        <a:xfrm>
          <a:off x="0" y="0"/>
          <a:ext cx="0" cy="0"/>
          <a:chOff x="0" y="0"/>
          <a:chExt cx="0" cy="0"/>
        </a:xfrm>
      </p:grpSpPr>
      <p:sp>
        <p:nvSpPr>
          <p:cNvPr id="6" name="Rectangle 5"/>
          <p:cNvSpPr/>
          <p:nvPr userDrawn="1"/>
        </p:nvSpPr>
        <p:spPr bwMode="gray">
          <a:xfrm>
            <a:off x="0" y="0"/>
            <a:ext cx="12192213" cy="720000"/>
          </a:xfrm>
          <a:prstGeom prst="rect">
            <a:avLst/>
          </a:prstGeom>
          <a:solidFill>
            <a:srgbClr val="DB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grpSp>
        <p:nvGrpSpPr>
          <p:cNvPr id="11" name="Group 10"/>
          <p:cNvGrpSpPr/>
          <p:nvPr userDrawn="1"/>
        </p:nvGrpSpPr>
        <p:grpSpPr>
          <a:xfrm>
            <a:off x="10458263" y="65088"/>
            <a:ext cx="1352550" cy="576262"/>
            <a:chOff x="10458263" y="65088"/>
            <a:chExt cx="1352550" cy="576262"/>
          </a:xfrm>
        </p:grpSpPr>
        <p:sp>
          <p:nvSpPr>
            <p:cNvPr id="12" name="AutoShape 32">
              <a:extLst>
                <a:ext uri="{FF2B5EF4-FFF2-40B4-BE49-F238E27FC236}">
                  <a16:creationId xmlns:a16="http://schemas.microsoft.com/office/drawing/2014/main" id="{A94ABCAF-01F7-9949-98A8-F2DB759AFD98}"/>
                </a:ext>
              </a:extLst>
            </p:cNvPr>
            <p:cNvSpPr>
              <a:spLocks noChangeAspect="1" noChangeArrowheads="1" noTextEdit="1"/>
            </p:cNvSpPr>
            <p:nvPr userDrawn="1"/>
          </p:nvSpPr>
          <p:spPr bwMode="auto">
            <a:xfrm>
              <a:off x="10458263" y="6508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4">
              <a:extLst>
                <a:ext uri="{FF2B5EF4-FFF2-40B4-BE49-F238E27FC236}">
                  <a16:creationId xmlns:a16="http://schemas.microsoft.com/office/drawing/2014/main" id="{F45FDC76-C0A7-D447-9502-9AF4D5665810}"/>
                </a:ext>
              </a:extLst>
            </p:cNvPr>
            <p:cNvSpPr>
              <a:spLocks noEditPoints="1"/>
            </p:cNvSpPr>
            <p:nvPr userDrawn="1"/>
          </p:nvSpPr>
          <p:spPr bwMode="auto">
            <a:xfrm>
              <a:off x="10558276" y="165100"/>
              <a:ext cx="63500" cy="100012"/>
            </a:xfrm>
            <a:custGeom>
              <a:avLst/>
              <a:gdLst>
                <a:gd name="T0" fmla="*/ 142 w 160"/>
                <a:gd name="T1" fmla="*/ 219 h 253"/>
                <a:gd name="T2" fmla="*/ 127 w 160"/>
                <a:gd name="T3" fmla="*/ 236 h 253"/>
                <a:gd name="T4" fmla="*/ 105 w 160"/>
                <a:gd name="T5" fmla="*/ 246 h 253"/>
                <a:gd name="T6" fmla="*/ 81 w 160"/>
                <a:gd name="T7" fmla="*/ 250 h 253"/>
                <a:gd name="T8" fmla="*/ 53 w 160"/>
                <a:gd name="T9" fmla="*/ 253 h 253"/>
                <a:gd name="T10" fmla="*/ 0 w 160"/>
                <a:gd name="T11" fmla="*/ 0 h 253"/>
                <a:gd name="T12" fmla="*/ 53 w 160"/>
                <a:gd name="T13" fmla="*/ 0 h 253"/>
                <a:gd name="T14" fmla="*/ 81 w 160"/>
                <a:gd name="T15" fmla="*/ 1 h 253"/>
                <a:gd name="T16" fmla="*/ 105 w 160"/>
                <a:gd name="T17" fmla="*/ 5 h 253"/>
                <a:gd name="T18" fmla="*/ 127 w 160"/>
                <a:gd name="T19" fmla="*/ 16 h 253"/>
                <a:gd name="T20" fmla="*/ 142 w 160"/>
                <a:gd name="T21" fmla="*/ 32 h 253"/>
                <a:gd name="T22" fmla="*/ 147 w 160"/>
                <a:gd name="T23" fmla="*/ 41 h 253"/>
                <a:gd name="T24" fmla="*/ 155 w 160"/>
                <a:gd name="T25" fmla="*/ 61 h 253"/>
                <a:gd name="T26" fmla="*/ 158 w 160"/>
                <a:gd name="T27" fmla="*/ 83 h 253"/>
                <a:gd name="T28" fmla="*/ 160 w 160"/>
                <a:gd name="T29" fmla="*/ 126 h 253"/>
                <a:gd name="T30" fmla="*/ 159 w 160"/>
                <a:gd name="T31" fmla="*/ 156 h 253"/>
                <a:gd name="T32" fmla="*/ 157 w 160"/>
                <a:gd name="T33" fmla="*/ 181 h 253"/>
                <a:gd name="T34" fmla="*/ 151 w 160"/>
                <a:gd name="T35" fmla="*/ 201 h 253"/>
                <a:gd name="T36" fmla="*/ 142 w 160"/>
                <a:gd name="T37" fmla="*/ 219 h 253"/>
                <a:gd name="T38" fmla="*/ 122 w 160"/>
                <a:gd name="T39" fmla="*/ 112 h 253"/>
                <a:gd name="T40" fmla="*/ 122 w 160"/>
                <a:gd name="T41" fmla="*/ 93 h 253"/>
                <a:gd name="T42" fmla="*/ 119 w 160"/>
                <a:gd name="T43" fmla="*/ 70 h 253"/>
                <a:gd name="T44" fmla="*/ 113 w 160"/>
                <a:gd name="T45" fmla="*/ 57 h 253"/>
                <a:gd name="T46" fmla="*/ 110 w 160"/>
                <a:gd name="T47" fmla="*/ 50 h 253"/>
                <a:gd name="T48" fmla="*/ 100 w 160"/>
                <a:gd name="T49" fmla="*/ 43 h 253"/>
                <a:gd name="T50" fmla="*/ 86 w 160"/>
                <a:gd name="T51" fmla="*/ 37 h 253"/>
                <a:gd name="T52" fmla="*/ 55 w 160"/>
                <a:gd name="T53" fmla="*/ 35 h 253"/>
                <a:gd name="T54" fmla="*/ 37 w 160"/>
                <a:gd name="T55" fmla="*/ 217 h 253"/>
                <a:gd name="T56" fmla="*/ 55 w 160"/>
                <a:gd name="T57" fmla="*/ 218 h 253"/>
                <a:gd name="T58" fmla="*/ 76 w 160"/>
                <a:gd name="T59" fmla="*/ 217 h 253"/>
                <a:gd name="T60" fmla="*/ 95 w 160"/>
                <a:gd name="T61" fmla="*/ 211 h 253"/>
                <a:gd name="T62" fmla="*/ 106 w 160"/>
                <a:gd name="T63" fmla="*/ 204 h 253"/>
                <a:gd name="T64" fmla="*/ 110 w 160"/>
                <a:gd name="T65" fmla="*/ 201 h 253"/>
                <a:gd name="T66" fmla="*/ 117 w 160"/>
                <a:gd name="T67" fmla="*/ 189 h 253"/>
                <a:gd name="T68" fmla="*/ 120 w 160"/>
                <a:gd name="T69" fmla="*/ 175 h 253"/>
                <a:gd name="T70" fmla="*/ 122 w 160"/>
                <a:gd name="T71" fmla="*/ 13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53">
                  <a:moveTo>
                    <a:pt x="142" y="219"/>
                  </a:moveTo>
                  <a:lnTo>
                    <a:pt x="142" y="219"/>
                  </a:lnTo>
                  <a:lnTo>
                    <a:pt x="135" y="228"/>
                  </a:lnTo>
                  <a:lnTo>
                    <a:pt x="127" y="236"/>
                  </a:lnTo>
                  <a:lnTo>
                    <a:pt x="117" y="241"/>
                  </a:lnTo>
                  <a:lnTo>
                    <a:pt x="105" y="246"/>
                  </a:lnTo>
                  <a:lnTo>
                    <a:pt x="94" y="249"/>
                  </a:lnTo>
                  <a:lnTo>
                    <a:pt x="81" y="250"/>
                  </a:lnTo>
                  <a:lnTo>
                    <a:pt x="67" y="252"/>
                  </a:lnTo>
                  <a:lnTo>
                    <a:pt x="53" y="253"/>
                  </a:lnTo>
                  <a:lnTo>
                    <a:pt x="0" y="253"/>
                  </a:lnTo>
                  <a:lnTo>
                    <a:pt x="0" y="0"/>
                  </a:lnTo>
                  <a:lnTo>
                    <a:pt x="53" y="0"/>
                  </a:lnTo>
                  <a:lnTo>
                    <a:pt x="53" y="0"/>
                  </a:lnTo>
                  <a:lnTo>
                    <a:pt x="67" y="0"/>
                  </a:lnTo>
                  <a:lnTo>
                    <a:pt x="81" y="1"/>
                  </a:lnTo>
                  <a:lnTo>
                    <a:pt x="94" y="3"/>
                  </a:lnTo>
                  <a:lnTo>
                    <a:pt x="105" y="5"/>
                  </a:lnTo>
                  <a:lnTo>
                    <a:pt x="117" y="10"/>
                  </a:lnTo>
                  <a:lnTo>
                    <a:pt x="127" y="16"/>
                  </a:lnTo>
                  <a:lnTo>
                    <a:pt x="135" y="23"/>
                  </a:lnTo>
                  <a:lnTo>
                    <a:pt x="142" y="32"/>
                  </a:lnTo>
                  <a:lnTo>
                    <a:pt x="142" y="32"/>
                  </a:lnTo>
                  <a:lnTo>
                    <a:pt x="147" y="41"/>
                  </a:lnTo>
                  <a:lnTo>
                    <a:pt x="151" y="50"/>
                  </a:lnTo>
                  <a:lnTo>
                    <a:pt x="155" y="61"/>
                  </a:lnTo>
                  <a:lnTo>
                    <a:pt x="157" y="72"/>
                  </a:lnTo>
                  <a:lnTo>
                    <a:pt x="158" y="83"/>
                  </a:lnTo>
                  <a:lnTo>
                    <a:pt x="159" y="97"/>
                  </a:lnTo>
                  <a:lnTo>
                    <a:pt x="160" y="126"/>
                  </a:lnTo>
                  <a:lnTo>
                    <a:pt x="160" y="126"/>
                  </a:lnTo>
                  <a:lnTo>
                    <a:pt x="159" y="156"/>
                  </a:lnTo>
                  <a:lnTo>
                    <a:pt x="158" y="168"/>
                  </a:lnTo>
                  <a:lnTo>
                    <a:pt x="157" y="181"/>
                  </a:lnTo>
                  <a:lnTo>
                    <a:pt x="155" y="191"/>
                  </a:lnTo>
                  <a:lnTo>
                    <a:pt x="151" y="201"/>
                  </a:lnTo>
                  <a:lnTo>
                    <a:pt x="147" y="210"/>
                  </a:lnTo>
                  <a:lnTo>
                    <a:pt x="142" y="219"/>
                  </a:lnTo>
                  <a:lnTo>
                    <a:pt x="142" y="219"/>
                  </a:lnTo>
                  <a:close/>
                  <a:moveTo>
                    <a:pt x="122" y="112"/>
                  </a:moveTo>
                  <a:lnTo>
                    <a:pt x="122" y="112"/>
                  </a:lnTo>
                  <a:lnTo>
                    <a:pt x="122" y="93"/>
                  </a:lnTo>
                  <a:lnTo>
                    <a:pt x="120" y="77"/>
                  </a:lnTo>
                  <a:lnTo>
                    <a:pt x="119" y="70"/>
                  </a:lnTo>
                  <a:lnTo>
                    <a:pt x="117" y="63"/>
                  </a:lnTo>
                  <a:lnTo>
                    <a:pt x="113" y="57"/>
                  </a:lnTo>
                  <a:lnTo>
                    <a:pt x="110" y="50"/>
                  </a:lnTo>
                  <a:lnTo>
                    <a:pt x="110" y="50"/>
                  </a:lnTo>
                  <a:lnTo>
                    <a:pt x="105" y="46"/>
                  </a:lnTo>
                  <a:lnTo>
                    <a:pt x="100" y="43"/>
                  </a:lnTo>
                  <a:lnTo>
                    <a:pt x="94" y="39"/>
                  </a:lnTo>
                  <a:lnTo>
                    <a:pt x="86" y="37"/>
                  </a:lnTo>
                  <a:lnTo>
                    <a:pt x="72" y="35"/>
                  </a:lnTo>
                  <a:lnTo>
                    <a:pt x="55" y="35"/>
                  </a:lnTo>
                  <a:lnTo>
                    <a:pt x="37" y="35"/>
                  </a:lnTo>
                  <a:lnTo>
                    <a:pt x="37" y="217"/>
                  </a:lnTo>
                  <a:lnTo>
                    <a:pt x="37" y="217"/>
                  </a:lnTo>
                  <a:lnTo>
                    <a:pt x="55" y="218"/>
                  </a:lnTo>
                  <a:lnTo>
                    <a:pt x="65" y="217"/>
                  </a:lnTo>
                  <a:lnTo>
                    <a:pt x="76" y="217"/>
                  </a:lnTo>
                  <a:lnTo>
                    <a:pt x="86" y="215"/>
                  </a:lnTo>
                  <a:lnTo>
                    <a:pt x="95" y="211"/>
                  </a:lnTo>
                  <a:lnTo>
                    <a:pt x="103" y="207"/>
                  </a:lnTo>
                  <a:lnTo>
                    <a:pt x="106" y="204"/>
                  </a:lnTo>
                  <a:lnTo>
                    <a:pt x="110" y="201"/>
                  </a:lnTo>
                  <a:lnTo>
                    <a:pt x="110" y="201"/>
                  </a:lnTo>
                  <a:lnTo>
                    <a:pt x="113" y="195"/>
                  </a:lnTo>
                  <a:lnTo>
                    <a:pt x="117" y="189"/>
                  </a:lnTo>
                  <a:lnTo>
                    <a:pt x="119" y="182"/>
                  </a:lnTo>
                  <a:lnTo>
                    <a:pt x="120" y="175"/>
                  </a:lnTo>
                  <a:lnTo>
                    <a:pt x="122" y="158"/>
                  </a:lnTo>
                  <a:lnTo>
                    <a:pt x="122" y="139"/>
                  </a:lnTo>
                  <a:lnTo>
                    <a:pt x="12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35">
              <a:extLst>
                <a:ext uri="{FF2B5EF4-FFF2-40B4-BE49-F238E27FC236}">
                  <a16:creationId xmlns:a16="http://schemas.microsoft.com/office/drawing/2014/main" id="{487E7A62-9C22-9347-80FD-F7ED841DE618}"/>
                </a:ext>
              </a:extLst>
            </p:cNvPr>
            <p:cNvSpPr>
              <a:spLocks/>
            </p:cNvSpPr>
            <p:nvPr userDrawn="1"/>
          </p:nvSpPr>
          <p:spPr bwMode="auto">
            <a:xfrm>
              <a:off x="10645588" y="165100"/>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3 h 253"/>
                <a:gd name="T12" fmla="*/ 107 w 137"/>
                <a:gd name="T13" fmla="*/ 103 h 253"/>
                <a:gd name="T14" fmla="*/ 107 w 137"/>
                <a:gd name="T15" fmla="*/ 138 h 253"/>
                <a:gd name="T16" fmla="*/ 37 w 137"/>
                <a:gd name="T17" fmla="*/ 138 h 253"/>
                <a:gd name="T18" fmla="*/ 37 w 137"/>
                <a:gd name="T19" fmla="*/ 217 h 253"/>
                <a:gd name="T20" fmla="*/ 137 w 137"/>
                <a:gd name="T21" fmla="*/ 217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3"/>
                  </a:lnTo>
                  <a:lnTo>
                    <a:pt x="107" y="103"/>
                  </a:lnTo>
                  <a:lnTo>
                    <a:pt x="107" y="138"/>
                  </a:lnTo>
                  <a:lnTo>
                    <a:pt x="37" y="138"/>
                  </a:lnTo>
                  <a:lnTo>
                    <a:pt x="37" y="217"/>
                  </a:lnTo>
                  <a:lnTo>
                    <a:pt x="137" y="217"/>
                  </a:lnTo>
                  <a:lnTo>
                    <a:pt x="137" y="253"/>
                  </a:lnTo>
                  <a:lnTo>
                    <a:pt x="0"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36">
              <a:extLst>
                <a:ext uri="{FF2B5EF4-FFF2-40B4-BE49-F238E27FC236}">
                  <a16:creationId xmlns:a16="http://schemas.microsoft.com/office/drawing/2014/main" id="{09F68358-8787-C04D-AACF-C298281EF3D7}"/>
                </a:ext>
              </a:extLst>
            </p:cNvPr>
            <p:cNvSpPr>
              <a:spLocks/>
            </p:cNvSpPr>
            <p:nvPr userDrawn="1"/>
          </p:nvSpPr>
          <p:spPr bwMode="auto">
            <a:xfrm>
              <a:off x="10855138" y="441325"/>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4 h 253"/>
                <a:gd name="T12" fmla="*/ 108 w 137"/>
                <a:gd name="T13" fmla="*/ 104 h 253"/>
                <a:gd name="T14" fmla="*/ 108 w 137"/>
                <a:gd name="T15" fmla="*/ 139 h 253"/>
                <a:gd name="T16" fmla="*/ 37 w 137"/>
                <a:gd name="T17" fmla="*/ 139 h 253"/>
                <a:gd name="T18" fmla="*/ 37 w 137"/>
                <a:gd name="T19" fmla="*/ 218 h 253"/>
                <a:gd name="T20" fmla="*/ 137 w 137"/>
                <a:gd name="T21" fmla="*/ 218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4"/>
                  </a:lnTo>
                  <a:lnTo>
                    <a:pt x="108" y="104"/>
                  </a:lnTo>
                  <a:lnTo>
                    <a:pt x="108" y="139"/>
                  </a:lnTo>
                  <a:lnTo>
                    <a:pt x="37" y="139"/>
                  </a:lnTo>
                  <a:lnTo>
                    <a:pt x="37" y="218"/>
                  </a:lnTo>
                  <a:lnTo>
                    <a:pt x="137" y="218"/>
                  </a:lnTo>
                  <a:lnTo>
                    <a:pt x="137" y="253"/>
                  </a:lnTo>
                  <a:lnTo>
                    <a:pt x="0"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37">
              <a:extLst>
                <a:ext uri="{FF2B5EF4-FFF2-40B4-BE49-F238E27FC236}">
                  <a16:creationId xmlns:a16="http://schemas.microsoft.com/office/drawing/2014/main" id="{564FBA69-1ABD-1C4C-ADB2-EDF53F52EEE6}"/>
                </a:ext>
              </a:extLst>
            </p:cNvPr>
            <p:cNvSpPr>
              <a:spLocks noEditPoints="1"/>
            </p:cNvSpPr>
            <p:nvPr userDrawn="1"/>
          </p:nvSpPr>
          <p:spPr bwMode="auto">
            <a:xfrm>
              <a:off x="10759888" y="165100"/>
              <a:ext cx="65088" cy="100012"/>
            </a:xfrm>
            <a:custGeom>
              <a:avLst/>
              <a:gdLst>
                <a:gd name="T0" fmla="*/ 0 w 164"/>
                <a:gd name="T1" fmla="*/ 253 h 253"/>
                <a:gd name="T2" fmla="*/ 80 w 164"/>
                <a:gd name="T3" fmla="*/ 0 h 253"/>
                <a:gd name="T4" fmla="*/ 95 w 164"/>
                <a:gd name="T5" fmla="*/ 1 h 253"/>
                <a:gd name="T6" fmla="*/ 122 w 164"/>
                <a:gd name="T7" fmla="*/ 8 h 253"/>
                <a:gd name="T8" fmla="*/ 137 w 164"/>
                <a:gd name="T9" fmla="*/ 19 h 253"/>
                <a:gd name="T10" fmla="*/ 146 w 164"/>
                <a:gd name="T11" fmla="*/ 29 h 253"/>
                <a:gd name="T12" fmla="*/ 152 w 164"/>
                <a:gd name="T13" fmla="*/ 41 h 253"/>
                <a:gd name="T14" fmla="*/ 155 w 164"/>
                <a:gd name="T15" fmla="*/ 57 h 253"/>
                <a:gd name="T16" fmla="*/ 156 w 164"/>
                <a:gd name="T17" fmla="*/ 65 h 253"/>
                <a:gd name="T18" fmla="*/ 154 w 164"/>
                <a:gd name="T19" fmla="*/ 82 h 253"/>
                <a:gd name="T20" fmla="*/ 150 w 164"/>
                <a:gd name="T21" fmla="*/ 97 h 253"/>
                <a:gd name="T22" fmla="*/ 142 w 164"/>
                <a:gd name="T23" fmla="*/ 109 h 253"/>
                <a:gd name="T24" fmla="*/ 131 w 164"/>
                <a:gd name="T25" fmla="*/ 119 h 253"/>
                <a:gd name="T26" fmla="*/ 137 w 164"/>
                <a:gd name="T27" fmla="*/ 122 h 253"/>
                <a:gd name="T28" fmla="*/ 151 w 164"/>
                <a:gd name="T29" fmla="*/ 135 h 253"/>
                <a:gd name="T30" fmla="*/ 160 w 164"/>
                <a:gd name="T31" fmla="*/ 150 h 253"/>
                <a:gd name="T32" fmla="*/ 163 w 164"/>
                <a:gd name="T33" fmla="*/ 170 h 253"/>
                <a:gd name="T34" fmla="*/ 164 w 164"/>
                <a:gd name="T35" fmla="*/ 181 h 253"/>
                <a:gd name="T36" fmla="*/ 163 w 164"/>
                <a:gd name="T37" fmla="*/ 199 h 253"/>
                <a:gd name="T38" fmla="*/ 159 w 164"/>
                <a:gd name="T39" fmla="*/ 213 h 253"/>
                <a:gd name="T40" fmla="*/ 152 w 164"/>
                <a:gd name="T41" fmla="*/ 226 h 253"/>
                <a:gd name="T42" fmla="*/ 143 w 164"/>
                <a:gd name="T43" fmla="*/ 236 h 253"/>
                <a:gd name="T44" fmla="*/ 131 w 164"/>
                <a:gd name="T45" fmla="*/ 243 h 253"/>
                <a:gd name="T46" fmla="*/ 117 w 164"/>
                <a:gd name="T47" fmla="*/ 248 h 253"/>
                <a:gd name="T48" fmla="*/ 84 w 164"/>
                <a:gd name="T49" fmla="*/ 253 h 253"/>
                <a:gd name="T50" fmla="*/ 79 w 164"/>
                <a:gd name="T51" fmla="*/ 35 h 253"/>
                <a:gd name="T52" fmla="*/ 37 w 164"/>
                <a:gd name="T53" fmla="*/ 102 h 253"/>
                <a:gd name="T54" fmla="*/ 87 w 164"/>
                <a:gd name="T55" fmla="*/ 102 h 253"/>
                <a:gd name="T56" fmla="*/ 100 w 164"/>
                <a:gd name="T57" fmla="*/ 100 h 253"/>
                <a:gd name="T58" fmla="*/ 110 w 164"/>
                <a:gd name="T59" fmla="*/ 92 h 253"/>
                <a:gd name="T60" fmla="*/ 117 w 164"/>
                <a:gd name="T61" fmla="*/ 81 h 253"/>
                <a:gd name="T62" fmla="*/ 118 w 164"/>
                <a:gd name="T63" fmla="*/ 67 h 253"/>
                <a:gd name="T64" fmla="*/ 118 w 164"/>
                <a:gd name="T65" fmla="*/ 59 h 253"/>
                <a:gd name="T66" fmla="*/ 113 w 164"/>
                <a:gd name="T67" fmla="*/ 47 h 253"/>
                <a:gd name="T68" fmla="*/ 102 w 164"/>
                <a:gd name="T69" fmla="*/ 39 h 253"/>
                <a:gd name="T70" fmla="*/ 88 w 164"/>
                <a:gd name="T71" fmla="*/ 35 h 253"/>
                <a:gd name="T72" fmla="*/ 79 w 164"/>
                <a:gd name="T73" fmla="*/ 35 h 253"/>
                <a:gd name="T74" fmla="*/ 37 w 164"/>
                <a:gd name="T75" fmla="*/ 138 h 253"/>
                <a:gd name="T76" fmla="*/ 83 w 164"/>
                <a:gd name="T77" fmla="*/ 217 h 253"/>
                <a:gd name="T78" fmla="*/ 96 w 164"/>
                <a:gd name="T79" fmla="*/ 217 h 253"/>
                <a:gd name="T80" fmla="*/ 113 w 164"/>
                <a:gd name="T81" fmla="*/ 211 h 253"/>
                <a:gd name="T82" fmla="*/ 123 w 164"/>
                <a:gd name="T83" fmla="*/ 201 h 253"/>
                <a:gd name="T84" fmla="*/ 126 w 164"/>
                <a:gd name="T85" fmla="*/ 188 h 253"/>
                <a:gd name="T86" fmla="*/ 127 w 164"/>
                <a:gd name="T87" fmla="*/ 180 h 253"/>
                <a:gd name="T88" fmla="*/ 124 w 164"/>
                <a:gd name="T89" fmla="*/ 161 h 253"/>
                <a:gd name="T90" fmla="*/ 115 w 164"/>
                <a:gd name="T91" fmla="*/ 147 h 253"/>
                <a:gd name="T92" fmla="*/ 100 w 164"/>
                <a:gd name="T93" fmla="*/ 140 h 253"/>
                <a:gd name="T94" fmla="*/ 81 w 164"/>
                <a:gd name="T95" fmla="*/ 1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3">
                  <a:moveTo>
                    <a:pt x="84" y="253"/>
                  </a:moveTo>
                  <a:lnTo>
                    <a:pt x="0" y="253"/>
                  </a:lnTo>
                  <a:lnTo>
                    <a:pt x="0" y="0"/>
                  </a:lnTo>
                  <a:lnTo>
                    <a:pt x="80" y="0"/>
                  </a:lnTo>
                  <a:lnTo>
                    <a:pt x="80" y="0"/>
                  </a:lnTo>
                  <a:lnTo>
                    <a:pt x="95" y="1"/>
                  </a:lnTo>
                  <a:lnTo>
                    <a:pt x="108" y="3"/>
                  </a:lnTo>
                  <a:lnTo>
                    <a:pt x="122" y="8"/>
                  </a:lnTo>
                  <a:lnTo>
                    <a:pt x="133" y="16"/>
                  </a:lnTo>
                  <a:lnTo>
                    <a:pt x="137" y="19"/>
                  </a:lnTo>
                  <a:lnTo>
                    <a:pt x="142" y="25"/>
                  </a:lnTo>
                  <a:lnTo>
                    <a:pt x="146" y="29"/>
                  </a:lnTo>
                  <a:lnTo>
                    <a:pt x="150" y="36"/>
                  </a:lnTo>
                  <a:lnTo>
                    <a:pt x="152" y="41"/>
                  </a:lnTo>
                  <a:lnTo>
                    <a:pt x="154" y="49"/>
                  </a:lnTo>
                  <a:lnTo>
                    <a:pt x="155" y="57"/>
                  </a:lnTo>
                  <a:lnTo>
                    <a:pt x="156" y="65"/>
                  </a:lnTo>
                  <a:lnTo>
                    <a:pt x="156" y="65"/>
                  </a:lnTo>
                  <a:lnTo>
                    <a:pt x="155" y="74"/>
                  </a:lnTo>
                  <a:lnTo>
                    <a:pt x="154" y="82"/>
                  </a:lnTo>
                  <a:lnTo>
                    <a:pt x="153" y="90"/>
                  </a:lnTo>
                  <a:lnTo>
                    <a:pt x="150" y="97"/>
                  </a:lnTo>
                  <a:lnTo>
                    <a:pt x="146" y="103"/>
                  </a:lnTo>
                  <a:lnTo>
                    <a:pt x="142" y="109"/>
                  </a:lnTo>
                  <a:lnTo>
                    <a:pt x="136" y="114"/>
                  </a:lnTo>
                  <a:lnTo>
                    <a:pt x="131" y="119"/>
                  </a:lnTo>
                  <a:lnTo>
                    <a:pt x="131" y="119"/>
                  </a:lnTo>
                  <a:lnTo>
                    <a:pt x="137" y="122"/>
                  </a:lnTo>
                  <a:lnTo>
                    <a:pt x="145" y="128"/>
                  </a:lnTo>
                  <a:lnTo>
                    <a:pt x="151" y="135"/>
                  </a:lnTo>
                  <a:lnTo>
                    <a:pt x="155" y="143"/>
                  </a:lnTo>
                  <a:lnTo>
                    <a:pt x="160" y="150"/>
                  </a:lnTo>
                  <a:lnTo>
                    <a:pt x="162" y="161"/>
                  </a:lnTo>
                  <a:lnTo>
                    <a:pt x="163" y="170"/>
                  </a:lnTo>
                  <a:lnTo>
                    <a:pt x="164" y="181"/>
                  </a:lnTo>
                  <a:lnTo>
                    <a:pt x="164" y="181"/>
                  </a:lnTo>
                  <a:lnTo>
                    <a:pt x="164" y="190"/>
                  </a:lnTo>
                  <a:lnTo>
                    <a:pt x="163" y="199"/>
                  </a:lnTo>
                  <a:lnTo>
                    <a:pt x="161" y="207"/>
                  </a:lnTo>
                  <a:lnTo>
                    <a:pt x="159" y="213"/>
                  </a:lnTo>
                  <a:lnTo>
                    <a:pt x="155" y="220"/>
                  </a:lnTo>
                  <a:lnTo>
                    <a:pt x="152" y="226"/>
                  </a:lnTo>
                  <a:lnTo>
                    <a:pt x="147" y="231"/>
                  </a:lnTo>
                  <a:lnTo>
                    <a:pt x="143" y="236"/>
                  </a:lnTo>
                  <a:lnTo>
                    <a:pt x="137" y="239"/>
                  </a:lnTo>
                  <a:lnTo>
                    <a:pt x="131" y="243"/>
                  </a:lnTo>
                  <a:lnTo>
                    <a:pt x="125" y="246"/>
                  </a:lnTo>
                  <a:lnTo>
                    <a:pt x="117" y="248"/>
                  </a:lnTo>
                  <a:lnTo>
                    <a:pt x="101" y="252"/>
                  </a:lnTo>
                  <a:lnTo>
                    <a:pt x="84" y="253"/>
                  </a:lnTo>
                  <a:lnTo>
                    <a:pt x="84" y="253"/>
                  </a:lnTo>
                  <a:close/>
                  <a:moveTo>
                    <a:pt x="79" y="35"/>
                  </a:moveTo>
                  <a:lnTo>
                    <a:pt x="37" y="35"/>
                  </a:lnTo>
                  <a:lnTo>
                    <a:pt x="37" y="102"/>
                  </a:lnTo>
                  <a:lnTo>
                    <a:pt x="87" y="102"/>
                  </a:lnTo>
                  <a:lnTo>
                    <a:pt x="87" y="102"/>
                  </a:lnTo>
                  <a:lnTo>
                    <a:pt x="95" y="102"/>
                  </a:lnTo>
                  <a:lnTo>
                    <a:pt x="100" y="100"/>
                  </a:lnTo>
                  <a:lnTo>
                    <a:pt x="106" y="97"/>
                  </a:lnTo>
                  <a:lnTo>
                    <a:pt x="110" y="92"/>
                  </a:lnTo>
                  <a:lnTo>
                    <a:pt x="114" y="88"/>
                  </a:lnTo>
                  <a:lnTo>
                    <a:pt x="117" y="81"/>
                  </a:lnTo>
                  <a:lnTo>
                    <a:pt x="118" y="74"/>
                  </a:lnTo>
                  <a:lnTo>
                    <a:pt x="118" y="67"/>
                  </a:lnTo>
                  <a:lnTo>
                    <a:pt x="118" y="67"/>
                  </a:lnTo>
                  <a:lnTo>
                    <a:pt x="118" y="59"/>
                  </a:lnTo>
                  <a:lnTo>
                    <a:pt x="116" y="53"/>
                  </a:lnTo>
                  <a:lnTo>
                    <a:pt x="113" y="47"/>
                  </a:lnTo>
                  <a:lnTo>
                    <a:pt x="108" y="43"/>
                  </a:lnTo>
                  <a:lnTo>
                    <a:pt x="102" y="39"/>
                  </a:lnTo>
                  <a:lnTo>
                    <a:pt x="96" y="37"/>
                  </a:lnTo>
                  <a:lnTo>
                    <a:pt x="88" y="35"/>
                  </a:lnTo>
                  <a:lnTo>
                    <a:pt x="79" y="35"/>
                  </a:lnTo>
                  <a:lnTo>
                    <a:pt x="79" y="35"/>
                  </a:lnTo>
                  <a:close/>
                  <a:moveTo>
                    <a:pt x="81" y="138"/>
                  </a:moveTo>
                  <a:lnTo>
                    <a:pt x="37" y="138"/>
                  </a:lnTo>
                  <a:lnTo>
                    <a:pt x="37" y="217"/>
                  </a:lnTo>
                  <a:lnTo>
                    <a:pt x="83" y="217"/>
                  </a:lnTo>
                  <a:lnTo>
                    <a:pt x="83" y="217"/>
                  </a:lnTo>
                  <a:lnTo>
                    <a:pt x="96" y="217"/>
                  </a:lnTo>
                  <a:lnTo>
                    <a:pt x="105" y="215"/>
                  </a:lnTo>
                  <a:lnTo>
                    <a:pt x="113" y="211"/>
                  </a:lnTo>
                  <a:lnTo>
                    <a:pt x="118" y="207"/>
                  </a:lnTo>
                  <a:lnTo>
                    <a:pt x="123" y="201"/>
                  </a:lnTo>
                  <a:lnTo>
                    <a:pt x="125" y="194"/>
                  </a:lnTo>
                  <a:lnTo>
                    <a:pt x="126" y="188"/>
                  </a:lnTo>
                  <a:lnTo>
                    <a:pt x="127" y="180"/>
                  </a:lnTo>
                  <a:lnTo>
                    <a:pt x="127" y="180"/>
                  </a:lnTo>
                  <a:lnTo>
                    <a:pt x="126" y="170"/>
                  </a:lnTo>
                  <a:lnTo>
                    <a:pt x="124" y="161"/>
                  </a:lnTo>
                  <a:lnTo>
                    <a:pt x="119" y="153"/>
                  </a:lnTo>
                  <a:lnTo>
                    <a:pt x="115" y="147"/>
                  </a:lnTo>
                  <a:lnTo>
                    <a:pt x="108" y="143"/>
                  </a:lnTo>
                  <a:lnTo>
                    <a:pt x="100" y="140"/>
                  </a:lnTo>
                  <a:lnTo>
                    <a:pt x="91" y="138"/>
                  </a:lnTo>
                  <a:lnTo>
                    <a:pt x="81" y="138"/>
                  </a:lnTo>
                  <a:lnTo>
                    <a:pt x="81"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38">
              <a:extLst>
                <a:ext uri="{FF2B5EF4-FFF2-40B4-BE49-F238E27FC236}">
                  <a16:creationId xmlns:a16="http://schemas.microsoft.com/office/drawing/2014/main" id="{FE1672D5-058F-294C-BAE4-01A4243AFDAC}"/>
                </a:ext>
              </a:extLst>
            </p:cNvPr>
            <p:cNvSpPr>
              <a:spLocks noEditPoints="1"/>
            </p:cNvSpPr>
            <p:nvPr userDrawn="1"/>
          </p:nvSpPr>
          <p:spPr bwMode="auto">
            <a:xfrm>
              <a:off x="10850376" y="165100"/>
              <a:ext cx="61913" cy="100012"/>
            </a:xfrm>
            <a:custGeom>
              <a:avLst/>
              <a:gdLst>
                <a:gd name="T0" fmla="*/ 120 w 159"/>
                <a:gd name="T1" fmla="*/ 253 h 253"/>
                <a:gd name="T2" fmla="*/ 77 w 159"/>
                <a:gd name="T3" fmla="*/ 145 h 253"/>
                <a:gd name="T4" fmla="*/ 37 w 159"/>
                <a:gd name="T5" fmla="*/ 145 h 253"/>
                <a:gd name="T6" fmla="*/ 37 w 159"/>
                <a:gd name="T7" fmla="*/ 253 h 253"/>
                <a:gd name="T8" fmla="*/ 0 w 159"/>
                <a:gd name="T9" fmla="*/ 253 h 253"/>
                <a:gd name="T10" fmla="*/ 0 w 159"/>
                <a:gd name="T11" fmla="*/ 0 h 253"/>
                <a:gd name="T12" fmla="*/ 77 w 159"/>
                <a:gd name="T13" fmla="*/ 0 h 253"/>
                <a:gd name="T14" fmla="*/ 77 w 159"/>
                <a:gd name="T15" fmla="*/ 0 h 253"/>
                <a:gd name="T16" fmla="*/ 92 w 159"/>
                <a:gd name="T17" fmla="*/ 1 h 253"/>
                <a:gd name="T18" fmla="*/ 107 w 159"/>
                <a:gd name="T19" fmla="*/ 4 h 253"/>
                <a:gd name="T20" fmla="*/ 114 w 159"/>
                <a:gd name="T21" fmla="*/ 7 h 253"/>
                <a:gd name="T22" fmla="*/ 119 w 159"/>
                <a:gd name="T23" fmla="*/ 10 h 253"/>
                <a:gd name="T24" fmla="*/ 125 w 159"/>
                <a:gd name="T25" fmla="*/ 13 h 253"/>
                <a:gd name="T26" fmla="*/ 131 w 159"/>
                <a:gd name="T27" fmla="*/ 18 h 253"/>
                <a:gd name="T28" fmla="*/ 135 w 159"/>
                <a:gd name="T29" fmla="*/ 22 h 253"/>
                <a:gd name="T30" fmla="*/ 140 w 159"/>
                <a:gd name="T31" fmla="*/ 28 h 253"/>
                <a:gd name="T32" fmla="*/ 143 w 159"/>
                <a:gd name="T33" fmla="*/ 34 h 253"/>
                <a:gd name="T34" fmla="*/ 146 w 159"/>
                <a:gd name="T35" fmla="*/ 40 h 253"/>
                <a:gd name="T36" fmla="*/ 149 w 159"/>
                <a:gd name="T37" fmla="*/ 47 h 253"/>
                <a:gd name="T38" fmla="*/ 150 w 159"/>
                <a:gd name="T39" fmla="*/ 55 h 253"/>
                <a:gd name="T40" fmla="*/ 151 w 159"/>
                <a:gd name="T41" fmla="*/ 64 h 253"/>
                <a:gd name="T42" fmla="*/ 152 w 159"/>
                <a:gd name="T43" fmla="*/ 73 h 253"/>
                <a:gd name="T44" fmla="*/ 152 w 159"/>
                <a:gd name="T45" fmla="*/ 73 h 253"/>
                <a:gd name="T46" fmla="*/ 151 w 159"/>
                <a:gd name="T47" fmla="*/ 85 h 253"/>
                <a:gd name="T48" fmla="*/ 149 w 159"/>
                <a:gd name="T49" fmla="*/ 95 h 253"/>
                <a:gd name="T50" fmla="*/ 145 w 159"/>
                <a:gd name="T51" fmla="*/ 106 h 253"/>
                <a:gd name="T52" fmla="*/ 140 w 159"/>
                <a:gd name="T53" fmla="*/ 114 h 253"/>
                <a:gd name="T54" fmla="*/ 134 w 159"/>
                <a:gd name="T55" fmla="*/ 121 h 253"/>
                <a:gd name="T56" fmla="*/ 127 w 159"/>
                <a:gd name="T57" fmla="*/ 128 h 253"/>
                <a:gd name="T58" fmla="*/ 120 w 159"/>
                <a:gd name="T59" fmla="*/ 132 h 253"/>
                <a:gd name="T60" fmla="*/ 114 w 159"/>
                <a:gd name="T61" fmla="*/ 137 h 253"/>
                <a:gd name="T62" fmla="*/ 159 w 159"/>
                <a:gd name="T63" fmla="*/ 253 h 253"/>
                <a:gd name="T64" fmla="*/ 120 w 159"/>
                <a:gd name="T65" fmla="*/ 253 h 253"/>
                <a:gd name="T66" fmla="*/ 79 w 159"/>
                <a:gd name="T67" fmla="*/ 35 h 253"/>
                <a:gd name="T68" fmla="*/ 37 w 159"/>
                <a:gd name="T69" fmla="*/ 35 h 253"/>
                <a:gd name="T70" fmla="*/ 37 w 159"/>
                <a:gd name="T71" fmla="*/ 109 h 253"/>
                <a:gd name="T72" fmla="*/ 74 w 159"/>
                <a:gd name="T73" fmla="*/ 109 h 253"/>
                <a:gd name="T74" fmla="*/ 74 w 159"/>
                <a:gd name="T75" fmla="*/ 109 h 253"/>
                <a:gd name="T76" fmla="*/ 81 w 159"/>
                <a:gd name="T77" fmla="*/ 109 h 253"/>
                <a:gd name="T78" fmla="*/ 88 w 159"/>
                <a:gd name="T79" fmla="*/ 107 h 253"/>
                <a:gd name="T80" fmla="*/ 95 w 159"/>
                <a:gd name="T81" fmla="*/ 104 h 253"/>
                <a:gd name="T82" fmla="*/ 101 w 159"/>
                <a:gd name="T83" fmla="*/ 101 h 253"/>
                <a:gd name="T84" fmla="*/ 106 w 159"/>
                <a:gd name="T85" fmla="*/ 95 h 253"/>
                <a:gd name="T86" fmla="*/ 110 w 159"/>
                <a:gd name="T87" fmla="*/ 90 h 253"/>
                <a:gd name="T88" fmla="*/ 113 w 159"/>
                <a:gd name="T89" fmla="*/ 81 h 253"/>
                <a:gd name="T90" fmla="*/ 114 w 159"/>
                <a:gd name="T91" fmla="*/ 71 h 253"/>
                <a:gd name="T92" fmla="*/ 114 w 159"/>
                <a:gd name="T93" fmla="*/ 71 h 253"/>
                <a:gd name="T94" fmla="*/ 113 w 159"/>
                <a:gd name="T95" fmla="*/ 61 h 253"/>
                <a:gd name="T96" fmla="*/ 110 w 159"/>
                <a:gd name="T97" fmla="*/ 53 h 253"/>
                <a:gd name="T98" fmla="*/ 106 w 159"/>
                <a:gd name="T99" fmla="*/ 46 h 253"/>
                <a:gd name="T100" fmla="*/ 100 w 159"/>
                <a:gd name="T101" fmla="*/ 41 h 253"/>
                <a:gd name="T102" fmla="*/ 95 w 159"/>
                <a:gd name="T103" fmla="*/ 38 h 253"/>
                <a:gd name="T104" fmla="*/ 89 w 159"/>
                <a:gd name="T105" fmla="*/ 36 h 253"/>
                <a:gd name="T106" fmla="*/ 83 w 159"/>
                <a:gd name="T107" fmla="*/ 35 h 253"/>
                <a:gd name="T108" fmla="*/ 79 w 159"/>
                <a:gd name="T109" fmla="*/ 35 h 253"/>
                <a:gd name="T110" fmla="*/ 79 w 159"/>
                <a:gd name="T111"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53">
                  <a:moveTo>
                    <a:pt x="120" y="253"/>
                  </a:moveTo>
                  <a:lnTo>
                    <a:pt x="77" y="145"/>
                  </a:lnTo>
                  <a:lnTo>
                    <a:pt x="37" y="145"/>
                  </a:lnTo>
                  <a:lnTo>
                    <a:pt x="37" y="253"/>
                  </a:lnTo>
                  <a:lnTo>
                    <a:pt x="0" y="253"/>
                  </a:lnTo>
                  <a:lnTo>
                    <a:pt x="0" y="0"/>
                  </a:lnTo>
                  <a:lnTo>
                    <a:pt x="77" y="0"/>
                  </a:lnTo>
                  <a:lnTo>
                    <a:pt x="77" y="0"/>
                  </a:lnTo>
                  <a:lnTo>
                    <a:pt x="92" y="1"/>
                  </a:lnTo>
                  <a:lnTo>
                    <a:pt x="107" y="4"/>
                  </a:lnTo>
                  <a:lnTo>
                    <a:pt x="114" y="7"/>
                  </a:lnTo>
                  <a:lnTo>
                    <a:pt x="119" y="10"/>
                  </a:lnTo>
                  <a:lnTo>
                    <a:pt x="125" y="13"/>
                  </a:lnTo>
                  <a:lnTo>
                    <a:pt x="131" y="18"/>
                  </a:lnTo>
                  <a:lnTo>
                    <a:pt x="135" y="22"/>
                  </a:lnTo>
                  <a:lnTo>
                    <a:pt x="140" y="28"/>
                  </a:lnTo>
                  <a:lnTo>
                    <a:pt x="143" y="34"/>
                  </a:lnTo>
                  <a:lnTo>
                    <a:pt x="146" y="40"/>
                  </a:lnTo>
                  <a:lnTo>
                    <a:pt x="149" y="47"/>
                  </a:lnTo>
                  <a:lnTo>
                    <a:pt x="150" y="55"/>
                  </a:lnTo>
                  <a:lnTo>
                    <a:pt x="151" y="64"/>
                  </a:lnTo>
                  <a:lnTo>
                    <a:pt x="152" y="73"/>
                  </a:lnTo>
                  <a:lnTo>
                    <a:pt x="152" y="73"/>
                  </a:lnTo>
                  <a:lnTo>
                    <a:pt x="151" y="85"/>
                  </a:lnTo>
                  <a:lnTo>
                    <a:pt x="149" y="95"/>
                  </a:lnTo>
                  <a:lnTo>
                    <a:pt x="145" y="106"/>
                  </a:lnTo>
                  <a:lnTo>
                    <a:pt x="140" y="114"/>
                  </a:lnTo>
                  <a:lnTo>
                    <a:pt x="134" y="121"/>
                  </a:lnTo>
                  <a:lnTo>
                    <a:pt x="127" y="128"/>
                  </a:lnTo>
                  <a:lnTo>
                    <a:pt x="120" y="132"/>
                  </a:lnTo>
                  <a:lnTo>
                    <a:pt x="114" y="137"/>
                  </a:lnTo>
                  <a:lnTo>
                    <a:pt x="159" y="253"/>
                  </a:lnTo>
                  <a:lnTo>
                    <a:pt x="120" y="253"/>
                  </a:lnTo>
                  <a:close/>
                  <a:moveTo>
                    <a:pt x="79" y="35"/>
                  </a:moveTo>
                  <a:lnTo>
                    <a:pt x="37" y="35"/>
                  </a:lnTo>
                  <a:lnTo>
                    <a:pt x="37" y="109"/>
                  </a:lnTo>
                  <a:lnTo>
                    <a:pt x="74" y="109"/>
                  </a:lnTo>
                  <a:lnTo>
                    <a:pt x="74" y="109"/>
                  </a:lnTo>
                  <a:lnTo>
                    <a:pt x="81" y="109"/>
                  </a:lnTo>
                  <a:lnTo>
                    <a:pt x="88" y="107"/>
                  </a:lnTo>
                  <a:lnTo>
                    <a:pt x="95" y="104"/>
                  </a:lnTo>
                  <a:lnTo>
                    <a:pt x="101" y="101"/>
                  </a:lnTo>
                  <a:lnTo>
                    <a:pt x="106" y="95"/>
                  </a:lnTo>
                  <a:lnTo>
                    <a:pt x="110" y="90"/>
                  </a:lnTo>
                  <a:lnTo>
                    <a:pt x="113" y="81"/>
                  </a:lnTo>
                  <a:lnTo>
                    <a:pt x="114" y="71"/>
                  </a:lnTo>
                  <a:lnTo>
                    <a:pt x="114" y="71"/>
                  </a:lnTo>
                  <a:lnTo>
                    <a:pt x="113" y="61"/>
                  </a:lnTo>
                  <a:lnTo>
                    <a:pt x="110" y="53"/>
                  </a:lnTo>
                  <a:lnTo>
                    <a:pt x="106" y="46"/>
                  </a:lnTo>
                  <a:lnTo>
                    <a:pt x="100" y="41"/>
                  </a:lnTo>
                  <a:lnTo>
                    <a:pt x="95" y="38"/>
                  </a:lnTo>
                  <a:lnTo>
                    <a:pt x="89" y="36"/>
                  </a:lnTo>
                  <a:lnTo>
                    <a:pt x="83" y="35"/>
                  </a:lnTo>
                  <a:lnTo>
                    <a:pt x="79" y="35"/>
                  </a:lnTo>
                  <a:lnTo>
                    <a:pt x="7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39">
              <a:extLst>
                <a:ext uri="{FF2B5EF4-FFF2-40B4-BE49-F238E27FC236}">
                  <a16:creationId xmlns:a16="http://schemas.microsoft.com/office/drawing/2014/main" id="{80EB59AC-0BA4-DD4A-BAE6-72FA3F739C0D}"/>
                </a:ext>
              </a:extLst>
            </p:cNvPr>
            <p:cNvSpPr>
              <a:spLocks noEditPoints="1"/>
            </p:cNvSpPr>
            <p:nvPr userDrawn="1"/>
          </p:nvSpPr>
          <p:spPr bwMode="auto">
            <a:xfrm>
              <a:off x="11169463" y="441325"/>
              <a:ext cx="63500" cy="100012"/>
            </a:xfrm>
            <a:custGeom>
              <a:avLst/>
              <a:gdLst>
                <a:gd name="T0" fmla="*/ 120 w 159"/>
                <a:gd name="T1" fmla="*/ 253 h 253"/>
                <a:gd name="T2" fmla="*/ 77 w 159"/>
                <a:gd name="T3" fmla="*/ 145 h 253"/>
                <a:gd name="T4" fmla="*/ 37 w 159"/>
                <a:gd name="T5" fmla="*/ 145 h 253"/>
                <a:gd name="T6" fmla="*/ 37 w 159"/>
                <a:gd name="T7" fmla="*/ 253 h 253"/>
                <a:gd name="T8" fmla="*/ 0 w 159"/>
                <a:gd name="T9" fmla="*/ 253 h 253"/>
                <a:gd name="T10" fmla="*/ 0 w 159"/>
                <a:gd name="T11" fmla="*/ 0 h 253"/>
                <a:gd name="T12" fmla="*/ 76 w 159"/>
                <a:gd name="T13" fmla="*/ 0 h 253"/>
                <a:gd name="T14" fmla="*/ 76 w 159"/>
                <a:gd name="T15" fmla="*/ 0 h 253"/>
                <a:gd name="T16" fmla="*/ 92 w 159"/>
                <a:gd name="T17" fmla="*/ 2 h 253"/>
                <a:gd name="T18" fmla="*/ 106 w 159"/>
                <a:gd name="T19" fmla="*/ 5 h 253"/>
                <a:gd name="T20" fmla="*/ 113 w 159"/>
                <a:gd name="T21" fmla="*/ 7 h 253"/>
                <a:gd name="T22" fmla="*/ 120 w 159"/>
                <a:gd name="T23" fmla="*/ 11 h 253"/>
                <a:gd name="T24" fmla="*/ 126 w 159"/>
                <a:gd name="T25" fmla="*/ 14 h 253"/>
                <a:gd name="T26" fmla="*/ 130 w 159"/>
                <a:gd name="T27" fmla="*/ 18 h 253"/>
                <a:gd name="T28" fmla="*/ 135 w 159"/>
                <a:gd name="T29" fmla="*/ 23 h 253"/>
                <a:gd name="T30" fmla="*/ 139 w 159"/>
                <a:gd name="T31" fmla="*/ 28 h 253"/>
                <a:gd name="T32" fmla="*/ 142 w 159"/>
                <a:gd name="T33" fmla="*/ 34 h 253"/>
                <a:gd name="T34" fmla="*/ 146 w 159"/>
                <a:gd name="T35" fmla="*/ 41 h 253"/>
                <a:gd name="T36" fmla="*/ 148 w 159"/>
                <a:gd name="T37" fmla="*/ 48 h 253"/>
                <a:gd name="T38" fmla="*/ 150 w 159"/>
                <a:gd name="T39" fmla="*/ 55 h 253"/>
                <a:gd name="T40" fmla="*/ 151 w 159"/>
                <a:gd name="T41" fmla="*/ 64 h 253"/>
                <a:gd name="T42" fmla="*/ 151 w 159"/>
                <a:gd name="T43" fmla="*/ 73 h 253"/>
                <a:gd name="T44" fmla="*/ 151 w 159"/>
                <a:gd name="T45" fmla="*/ 73 h 253"/>
                <a:gd name="T46" fmla="*/ 150 w 159"/>
                <a:gd name="T47" fmla="*/ 86 h 253"/>
                <a:gd name="T48" fmla="*/ 148 w 159"/>
                <a:gd name="T49" fmla="*/ 96 h 253"/>
                <a:gd name="T50" fmla="*/ 145 w 159"/>
                <a:gd name="T51" fmla="*/ 106 h 253"/>
                <a:gd name="T52" fmla="*/ 140 w 159"/>
                <a:gd name="T53" fmla="*/ 115 h 253"/>
                <a:gd name="T54" fmla="*/ 133 w 159"/>
                <a:gd name="T55" fmla="*/ 122 h 253"/>
                <a:gd name="T56" fmla="*/ 128 w 159"/>
                <a:gd name="T57" fmla="*/ 129 h 253"/>
                <a:gd name="T58" fmla="*/ 120 w 159"/>
                <a:gd name="T59" fmla="*/ 133 h 253"/>
                <a:gd name="T60" fmla="*/ 113 w 159"/>
                <a:gd name="T61" fmla="*/ 138 h 253"/>
                <a:gd name="T62" fmla="*/ 159 w 159"/>
                <a:gd name="T63" fmla="*/ 253 h 253"/>
                <a:gd name="T64" fmla="*/ 120 w 159"/>
                <a:gd name="T65" fmla="*/ 253 h 253"/>
                <a:gd name="T66" fmla="*/ 78 w 159"/>
                <a:gd name="T67" fmla="*/ 35 h 253"/>
                <a:gd name="T68" fmla="*/ 37 w 159"/>
                <a:gd name="T69" fmla="*/ 35 h 253"/>
                <a:gd name="T70" fmla="*/ 37 w 159"/>
                <a:gd name="T71" fmla="*/ 109 h 253"/>
                <a:gd name="T72" fmla="*/ 75 w 159"/>
                <a:gd name="T73" fmla="*/ 109 h 253"/>
                <a:gd name="T74" fmla="*/ 75 w 159"/>
                <a:gd name="T75" fmla="*/ 109 h 253"/>
                <a:gd name="T76" fmla="*/ 82 w 159"/>
                <a:gd name="T77" fmla="*/ 109 h 253"/>
                <a:gd name="T78" fmla="*/ 88 w 159"/>
                <a:gd name="T79" fmla="*/ 108 h 253"/>
                <a:gd name="T80" fmla="*/ 94 w 159"/>
                <a:gd name="T81" fmla="*/ 105 h 253"/>
                <a:gd name="T82" fmla="*/ 101 w 159"/>
                <a:gd name="T83" fmla="*/ 102 h 253"/>
                <a:gd name="T84" fmla="*/ 105 w 159"/>
                <a:gd name="T85" fmla="*/ 97 h 253"/>
                <a:gd name="T86" fmla="*/ 110 w 159"/>
                <a:gd name="T87" fmla="*/ 90 h 253"/>
                <a:gd name="T88" fmla="*/ 112 w 159"/>
                <a:gd name="T89" fmla="*/ 81 h 253"/>
                <a:gd name="T90" fmla="*/ 113 w 159"/>
                <a:gd name="T91" fmla="*/ 72 h 253"/>
                <a:gd name="T92" fmla="*/ 113 w 159"/>
                <a:gd name="T93" fmla="*/ 72 h 253"/>
                <a:gd name="T94" fmla="*/ 112 w 159"/>
                <a:gd name="T95" fmla="*/ 61 h 253"/>
                <a:gd name="T96" fmla="*/ 110 w 159"/>
                <a:gd name="T97" fmla="*/ 53 h 253"/>
                <a:gd name="T98" fmla="*/ 105 w 159"/>
                <a:gd name="T99" fmla="*/ 46 h 253"/>
                <a:gd name="T100" fmla="*/ 100 w 159"/>
                <a:gd name="T101" fmla="*/ 42 h 253"/>
                <a:gd name="T102" fmla="*/ 94 w 159"/>
                <a:gd name="T103" fmla="*/ 39 h 253"/>
                <a:gd name="T104" fmla="*/ 88 w 159"/>
                <a:gd name="T105" fmla="*/ 36 h 253"/>
                <a:gd name="T106" fmla="*/ 83 w 159"/>
                <a:gd name="T107" fmla="*/ 35 h 253"/>
                <a:gd name="T108" fmla="*/ 78 w 159"/>
                <a:gd name="T109" fmla="*/ 35 h 253"/>
                <a:gd name="T110" fmla="*/ 78 w 159"/>
                <a:gd name="T111"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53">
                  <a:moveTo>
                    <a:pt x="120" y="253"/>
                  </a:moveTo>
                  <a:lnTo>
                    <a:pt x="77" y="145"/>
                  </a:lnTo>
                  <a:lnTo>
                    <a:pt x="37" y="145"/>
                  </a:lnTo>
                  <a:lnTo>
                    <a:pt x="37" y="253"/>
                  </a:lnTo>
                  <a:lnTo>
                    <a:pt x="0" y="253"/>
                  </a:lnTo>
                  <a:lnTo>
                    <a:pt x="0" y="0"/>
                  </a:lnTo>
                  <a:lnTo>
                    <a:pt x="76" y="0"/>
                  </a:lnTo>
                  <a:lnTo>
                    <a:pt x="76" y="0"/>
                  </a:lnTo>
                  <a:lnTo>
                    <a:pt x="92" y="2"/>
                  </a:lnTo>
                  <a:lnTo>
                    <a:pt x="106" y="5"/>
                  </a:lnTo>
                  <a:lnTo>
                    <a:pt x="113" y="7"/>
                  </a:lnTo>
                  <a:lnTo>
                    <a:pt x="120" y="11"/>
                  </a:lnTo>
                  <a:lnTo>
                    <a:pt x="126" y="14"/>
                  </a:lnTo>
                  <a:lnTo>
                    <a:pt x="130" y="18"/>
                  </a:lnTo>
                  <a:lnTo>
                    <a:pt x="135" y="23"/>
                  </a:lnTo>
                  <a:lnTo>
                    <a:pt x="139" y="28"/>
                  </a:lnTo>
                  <a:lnTo>
                    <a:pt x="142" y="34"/>
                  </a:lnTo>
                  <a:lnTo>
                    <a:pt x="146" y="41"/>
                  </a:lnTo>
                  <a:lnTo>
                    <a:pt x="148" y="48"/>
                  </a:lnTo>
                  <a:lnTo>
                    <a:pt x="150" y="55"/>
                  </a:lnTo>
                  <a:lnTo>
                    <a:pt x="151" y="64"/>
                  </a:lnTo>
                  <a:lnTo>
                    <a:pt x="151" y="73"/>
                  </a:lnTo>
                  <a:lnTo>
                    <a:pt x="151" y="73"/>
                  </a:lnTo>
                  <a:lnTo>
                    <a:pt x="150" y="86"/>
                  </a:lnTo>
                  <a:lnTo>
                    <a:pt x="148" y="96"/>
                  </a:lnTo>
                  <a:lnTo>
                    <a:pt x="145" y="106"/>
                  </a:lnTo>
                  <a:lnTo>
                    <a:pt x="140" y="115"/>
                  </a:lnTo>
                  <a:lnTo>
                    <a:pt x="133" y="122"/>
                  </a:lnTo>
                  <a:lnTo>
                    <a:pt x="128" y="129"/>
                  </a:lnTo>
                  <a:lnTo>
                    <a:pt x="120" y="133"/>
                  </a:lnTo>
                  <a:lnTo>
                    <a:pt x="113" y="138"/>
                  </a:lnTo>
                  <a:lnTo>
                    <a:pt x="159" y="253"/>
                  </a:lnTo>
                  <a:lnTo>
                    <a:pt x="120" y="253"/>
                  </a:lnTo>
                  <a:close/>
                  <a:moveTo>
                    <a:pt x="78" y="35"/>
                  </a:moveTo>
                  <a:lnTo>
                    <a:pt x="37" y="35"/>
                  </a:lnTo>
                  <a:lnTo>
                    <a:pt x="37" y="109"/>
                  </a:lnTo>
                  <a:lnTo>
                    <a:pt x="75" y="109"/>
                  </a:lnTo>
                  <a:lnTo>
                    <a:pt x="75" y="109"/>
                  </a:lnTo>
                  <a:lnTo>
                    <a:pt x="82" y="109"/>
                  </a:lnTo>
                  <a:lnTo>
                    <a:pt x="88" y="108"/>
                  </a:lnTo>
                  <a:lnTo>
                    <a:pt x="94" y="105"/>
                  </a:lnTo>
                  <a:lnTo>
                    <a:pt x="101" y="102"/>
                  </a:lnTo>
                  <a:lnTo>
                    <a:pt x="105" y="97"/>
                  </a:lnTo>
                  <a:lnTo>
                    <a:pt x="110" y="90"/>
                  </a:lnTo>
                  <a:lnTo>
                    <a:pt x="112" y="81"/>
                  </a:lnTo>
                  <a:lnTo>
                    <a:pt x="113" y="72"/>
                  </a:lnTo>
                  <a:lnTo>
                    <a:pt x="113" y="72"/>
                  </a:lnTo>
                  <a:lnTo>
                    <a:pt x="112" y="61"/>
                  </a:lnTo>
                  <a:lnTo>
                    <a:pt x="110" y="53"/>
                  </a:lnTo>
                  <a:lnTo>
                    <a:pt x="105" y="46"/>
                  </a:lnTo>
                  <a:lnTo>
                    <a:pt x="100" y="42"/>
                  </a:lnTo>
                  <a:lnTo>
                    <a:pt x="94" y="39"/>
                  </a:lnTo>
                  <a:lnTo>
                    <a:pt x="88" y="36"/>
                  </a:lnTo>
                  <a:lnTo>
                    <a:pt x="83" y="35"/>
                  </a:lnTo>
                  <a:lnTo>
                    <a:pt x="78" y="35"/>
                  </a:lnTo>
                  <a:lnTo>
                    <a:pt x="7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40">
              <a:extLst>
                <a:ext uri="{FF2B5EF4-FFF2-40B4-BE49-F238E27FC236}">
                  <a16:creationId xmlns:a16="http://schemas.microsoft.com/office/drawing/2014/main" id="{488F657D-E372-9746-AA6F-11C3D08384B4}"/>
                </a:ext>
              </a:extLst>
            </p:cNvPr>
            <p:cNvSpPr>
              <a:spLocks noEditPoints="1"/>
            </p:cNvSpPr>
            <p:nvPr userDrawn="1"/>
          </p:nvSpPr>
          <p:spPr bwMode="auto">
            <a:xfrm>
              <a:off x="10924988" y="165100"/>
              <a:ext cx="82550" cy="100012"/>
            </a:xfrm>
            <a:custGeom>
              <a:avLst/>
              <a:gdLst>
                <a:gd name="T0" fmla="*/ 168 w 206"/>
                <a:gd name="T1" fmla="*/ 253 h 253"/>
                <a:gd name="T2" fmla="*/ 150 w 206"/>
                <a:gd name="T3" fmla="*/ 194 h 253"/>
                <a:gd name="T4" fmla="*/ 56 w 206"/>
                <a:gd name="T5" fmla="*/ 194 h 253"/>
                <a:gd name="T6" fmla="*/ 38 w 206"/>
                <a:gd name="T7" fmla="*/ 253 h 253"/>
                <a:gd name="T8" fmla="*/ 0 w 206"/>
                <a:gd name="T9" fmla="*/ 253 h 253"/>
                <a:gd name="T10" fmla="*/ 79 w 206"/>
                <a:gd name="T11" fmla="*/ 0 h 253"/>
                <a:gd name="T12" fmla="*/ 128 w 206"/>
                <a:gd name="T13" fmla="*/ 0 h 253"/>
                <a:gd name="T14" fmla="*/ 206 w 206"/>
                <a:gd name="T15" fmla="*/ 253 h 253"/>
                <a:gd name="T16" fmla="*/ 168 w 206"/>
                <a:gd name="T17" fmla="*/ 253 h 253"/>
                <a:gd name="T18" fmla="*/ 104 w 206"/>
                <a:gd name="T19" fmla="*/ 43 h 253"/>
                <a:gd name="T20" fmla="*/ 68 w 206"/>
                <a:gd name="T21" fmla="*/ 159 h 253"/>
                <a:gd name="T22" fmla="*/ 139 w 206"/>
                <a:gd name="T23" fmla="*/ 159 h 253"/>
                <a:gd name="T24" fmla="*/ 104 w 206"/>
                <a:gd name="T25" fmla="*/ 4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53">
                  <a:moveTo>
                    <a:pt x="168" y="253"/>
                  </a:moveTo>
                  <a:lnTo>
                    <a:pt x="150" y="194"/>
                  </a:lnTo>
                  <a:lnTo>
                    <a:pt x="56" y="194"/>
                  </a:lnTo>
                  <a:lnTo>
                    <a:pt x="38" y="253"/>
                  </a:lnTo>
                  <a:lnTo>
                    <a:pt x="0" y="253"/>
                  </a:lnTo>
                  <a:lnTo>
                    <a:pt x="79" y="0"/>
                  </a:lnTo>
                  <a:lnTo>
                    <a:pt x="128" y="0"/>
                  </a:lnTo>
                  <a:lnTo>
                    <a:pt x="206" y="253"/>
                  </a:lnTo>
                  <a:lnTo>
                    <a:pt x="168" y="253"/>
                  </a:lnTo>
                  <a:close/>
                  <a:moveTo>
                    <a:pt x="104" y="43"/>
                  </a:moveTo>
                  <a:lnTo>
                    <a:pt x="68" y="159"/>
                  </a:lnTo>
                  <a:lnTo>
                    <a:pt x="139" y="159"/>
                  </a:lnTo>
                  <a:lnTo>
                    <a:pt x="10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41">
              <a:extLst>
                <a:ext uri="{FF2B5EF4-FFF2-40B4-BE49-F238E27FC236}">
                  <a16:creationId xmlns:a16="http://schemas.microsoft.com/office/drawing/2014/main" id="{5B4FAB02-62FB-0248-B070-DFBF8049898C}"/>
                </a:ext>
              </a:extLst>
            </p:cNvPr>
            <p:cNvSpPr>
              <a:spLocks/>
            </p:cNvSpPr>
            <p:nvPr userDrawn="1"/>
          </p:nvSpPr>
          <p:spPr bwMode="auto">
            <a:xfrm>
              <a:off x="11023413" y="165100"/>
              <a:ext cx="63500" cy="103187"/>
            </a:xfrm>
            <a:custGeom>
              <a:avLst/>
              <a:gdLst>
                <a:gd name="T0" fmla="*/ 81 w 162"/>
                <a:gd name="T1" fmla="*/ 257 h 257"/>
                <a:gd name="T2" fmla="*/ 81 w 162"/>
                <a:gd name="T3" fmla="*/ 257 h 257"/>
                <a:gd name="T4" fmla="*/ 71 w 162"/>
                <a:gd name="T5" fmla="*/ 257 h 257"/>
                <a:gd name="T6" fmla="*/ 61 w 162"/>
                <a:gd name="T7" fmla="*/ 256 h 257"/>
                <a:gd name="T8" fmla="*/ 53 w 162"/>
                <a:gd name="T9" fmla="*/ 254 h 257"/>
                <a:gd name="T10" fmla="*/ 45 w 162"/>
                <a:gd name="T11" fmla="*/ 252 h 257"/>
                <a:gd name="T12" fmla="*/ 37 w 162"/>
                <a:gd name="T13" fmla="*/ 248 h 257"/>
                <a:gd name="T14" fmla="*/ 30 w 162"/>
                <a:gd name="T15" fmla="*/ 244 h 257"/>
                <a:gd name="T16" fmla="*/ 25 w 162"/>
                <a:gd name="T17" fmla="*/ 239 h 257"/>
                <a:gd name="T18" fmla="*/ 19 w 162"/>
                <a:gd name="T19" fmla="*/ 234 h 257"/>
                <a:gd name="T20" fmla="*/ 15 w 162"/>
                <a:gd name="T21" fmla="*/ 227 h 257"/>
                <a:gd name="T22" fmla="*/ 11 w 162"/>
                <a:gd name="T23" fmla="*/ 220 h 257"/>
                <a:gd name="T24" fmla="*/ 8 w 162"/>
                <a:gd name="T25" fmla="*/ 211 h 257"/>
                <a:gd name="T26" fmla="*/ 5 w 162"/>
                <a:gd name="T27" fmla="*/ 203 h 257"/>
                <a:gd name="T28" fmla="*/ 2 w 162"/>
                <a:gd name="T29" fmla="*/ 193 h 257"/>
                <a:gd name="T30" fmla="*/ 1 w 162"/>
                <a:gd name="T31" fmla="*/ 183 h 257"/>
                <a:gd name="T32" fmla="*/ 0 w 162"/>
                <a:gd name="T33" fmla="*/ 161 h 257"/>
                <a:gd name="T34" fmla="*/ 0 w 162"/>
                <a:gd name="T35" fmla="*/ 0 h 257"/>
                <a:gd name="T36" fmla="*/ 37 w 162"/>
                <a:gd name="T37" fmla="*/ 0 h 257"/>
                <a:gd name="T38" fmla="*/ 37 w 162"/>
                <a:gd name="T39" fmla="*/ 159 h 257"/>
                <a:gd name="T40" fmla="*/ 37 w 162"/>
                <a:gd name="T41" fmla="*/ 159 h 257"/>
                <a:gd name="T42" fmla="*/ 38 w 162"/>
                <a:gd name="T43" fmla="*/ 177 h 257"/>
                <a:gd name="T44" fmla="*/ 40 w 162"/>
                <a:gd name="T45" fmla="*/ 192 h 257"/>
                <a:gd name="T46" fmla="*/ 44 w 162"/>
                <a:gd name="T47" fmla="*/ 202 h 257"/>
                <a:gd name="T48" fmla="*/ 49 w 162"/>
                <a:gd name="T49" fmla="*/ 211 h 257"/>
                <a:gd name="T50" fmla="*/ 55 w 162"/>
                <a:gd name="T51" fmla="*/ 217 h 257"/>
                <a:gd name="T52" fmla="*/ 63 w 162"/>
                <a:gd name="T53" fmla="*/ 220 h 257"/>
                <a:gd name="T54" fmla="*/ 71 w 162"/>
                <a:gd name="T55" fmla="*/ 222 h 257"/>
                <a:gd name="T56" fmla="*/ 81 w 162"/>
                <a:gd name="T57" fmla="*/ 222 h 257"/>
                <a:gd name="T58" fmla="*/ 81 w 162"/>
                <a:gd name="T59" fmla="*/ 222 h 257"/>
                <a:gd name="T60" fmla="*/ 90 w 162"/>
                <a:gd name="T61" fmla="*/ 222 h 257"/>
                <a:gd name="T62" fmla="*/ 99 w 162"/>
                <a:gd name="T63" fmla="*/ 220 h 257"/>
                <a:gd name="T64" fmla="*/ 106 w 162"/>
                <a:gd name="T65" fmla="*/ 217 h 257"/>
                <a:gd name="T66" fmla="*/ 112 w 162"/>
                <a:gd name="T67" fmla="*/ 211 h 257"/>
                <a:gd name="T68" fmla="*/ 117 w 162"/>
                <a:gd name="T69" fmla="*/ 202 h 257"/>
                <a:gd name="T70" fmla="*/ 121 w 162"/>
                <a:gd name="T71" fmla="*/ 192 h 257"/>
                <a:gd name="T72" fmla="*/ 124 w 162"/>
                <a:gd name="T73" fmla="*/ 177 h 257"/>
                <a:gd name="T74" fmla="*/ 124 w 162"/>
                <a:gd name="T75" fmla="*/ 159 h 257"/>
                <a:gd name="T76" fmla="*/ 124 w 162"/>
                <a:gd name="T77" fmla="*/ 0 h 257"/>
                <a:gd name="T78" fmla="*/ 162 w 162"/>
                <a:gd name="T79" fmla="*/ 0 h 257"/>
                <a:gd name="T80" fmla="*/ 162 w 162"/>
                <a:gd name="T81" fmla="*/ 161 h 257"/>
                <a:gd name="T82" fmla="*/ 162 w 162"/>
                <a:gd name="T83" fmla="*/ 161 h 257"/>
                <a:gd name="T84" fmla="*/ 161 w 162"/>
                <a:gd name="T85" fmla="*/ 183 h 257"/>
                <a:gd name="T86" fmla="*/ 158 w 162"/>
                <a:gd name="T87" fmla="*/ 193 h 257"/>
                <a:gd name="T88" fmla="*/ 157 w 162"/>
                <a:gd name="T89" fmla="*/ 203 h 257"/>
                <a:gd name="T90" fmla="*/ 154 w 162"/>
                <a:gd name="T91" fmla="*/ 211 h 257"/>
                <a:gd name="T92" fmla="*/ 151 w 162"/>
                <a:gd name="T93" fmla="*/ 220 h 257"/>
                <a:gd name="T94" fmla="*/ 147 w 162"/>
                <a:gd name="T95" fmla="*/ 227 h 257"/>
                <a:gd name="T96" fmla="*/ 143 w 162"/>
                <a:gd name="T97" fmla="*/ 234 h 257"/>
                <a:gd name="T98" fmla="*/ 137 w 162"/>
                <a:gd name="T99" fmla="*/ 239 h 257"/>
                <a:gd name="T100" fmla="*/ 131 w 162"/>
                <a:gd name="T101" fmla="*/ 244 h 257"/>
                <a:gd name="T102" fmla="*/ 125 w 162"/>
                <a:gd name="T103" fmla="*/ 248 h 257"/>
                <a:gd name="T104" fmla="*/ 117 w 162"/>
                <a:gd name="T105" fmla="*/ 252 h 257"/>
                <a:gd name="T106" fmla="*/ 109 w 162"/>
                <a:gd name="T107" fmla="*/ 254 h 257"/>
                <a:gd name="T108" fmla="*/ 100 w 162"/>
                <a:gd name="T109" fmla="*/ 256 h 257"/>
                <a:gd name="T110" fmla="*/ 91 w 162"/>
                <a:gd name="T111" fmla="*/ 257 h 257"/>
                <a:gd name="T112" fmla="*/ 81 w 162"/>
                <a:gd name="T113" fmla="*/ 257 h 257"/>
                <a:gd name="T114" fmla="*/ 81 w 162"/>
                <a:gd name="T11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257">
                  <a:moveTo>
                    <a:pt x="81" y="257"/>
                  </a:moveTo>
                  <a:lnTo>
                    <a:pt x="81" y="257"/>
                  </a:lnTo>
                  <a:lnTo>
                    <a:pt x="71" y="257"/>
                  </a:lnTo>
                  <a:lnTo>
                    <a:pt x="61" y="256"/>
                  </a:lnTo>
                  <a:lnTo>
                    <a:pt x="53" y="254"/>
                  </a:lnTo>
                  <a:lnTo>
                    <a:pt x="45" y="252"/>
                  </a:lnTo>
                  <a:lnTo>
                    <a:pt x="37" y="248"/>
                  </a:lnTo>
                  <a:lnTo>
                    <a:pt x="30" y="244"/>
                  </a:lnTo>
                  <a:lnTo>
                    <a:pt x="25" y="239"/>
                  </a:lnTo>
                  <a:lnTo>
                    <a:pt x="19" y="234"/>
                  </a:lnTo>
                  <a:lnTo>
                    <a:pt x="15" y="227"/>
                  </a:lnTo>
                  <a:lnTo>
                    <a:pt x="11" y="220"/>
                  </a:lnTo>
                  <a:lnTo>
                    <a:pt x="8" y="211"/>
                  </a:lnTo>
                  <a:lnTo>
                    <a:pt x="5" y="203"/>
                  </a:lnTo>
                  <a:lnTo>
                    <a:pt x="2" y="193"/>
                  </a:lnTo>
                  <a:lnTo>
                    <a:pt x="1" y="183"/>
                  </a:lnTo>
                  <a:lnTo>
                    <a:pt x="0" y="161"/>
                  </a:lnTo>
                  <a:lnTo>
                    <a:pt x="0" y="0"/>
                  </a:lnTo>
                  <a:lnTo>
                    <a:pt x="37" y="0"/>
                  </a:lnTo>
                  <a:lnTo>
                    <a:pt x="37" y="159"/>
                  </a:lnTo>
                  <a:lnTo>
                    <a:pt x="37" y="159"/>
                  </a:lnTo>
                  <a:lnTo>
                    <a:pt x="38" y="177"/>
                  </a:lnTo>
                  <a:lnTo>
                    <a:pt x="40" y="192"/>
                  </a:lnTo>
                  <a:lnTo>
                    <a:pt x="44" y="202"/>
                  </a:lnTo>
                  <a:lnTo>
                    <a:pt x="49" y="211"/>
                  </a:lnTo>
                  <a:lnTo>
                    <a:pt x="55" y="217"/>
                  </a:lnTo>
                  <a:lnTo>
                    <a:pt x="63" y="220"/>
                  </a:lnTo>
                  <a:lnTo>
                    <a:pt x="71" y="222"/>
                  </a:lnTo>
                  <a:lnTo>
                    <a:pt x="81" y="222"/>
                  </a:lnTo>
                  <a:lnTo>
                    <a:pt x="81" y="222"/>
                  </a:lnTo>
                  <a:lnTo>
                    <a:pt x="90" y="222"/>
                  </a:lnTo>
                  <a:lnTo>
                    <a:pt x="99" y="220"/>
                  </a:lnTo>
                  <a:lnTo>
                    <a:pt x="106" y="217"/>
                  </a:lnTo>
                  <a:lnTo>
                    <a:pt x="112" y="211"/>
                  </a:lnTo>
                  <a:lnTo>
                    <a:pt x="117" y="202"/>
                  </a:lnTo>
                  <a:lnTo>
                    <a:pt x="121" y="192"/>
                  </a:lnTo>
                  <a:lnTo>
                    <a:pt x="124" y="177"/>
                  </a:lnTo>
                  <a:lnTo>
                    <a:pt x="124" y="159"/>
                  </a:lnTo>
                  <a:lnTo>
                    <a:pt x="124" y="0"/>
                  </a:lnTo>
                  <a:lnTo>
                    <a:pt x="162" y="0"/>
                  </a:lnTo>
                  <a:lnTo>
                    <a:pt x="162" y="161"/>
                  </a:lnTo>
                  <a:lnTo>
                    <a:pt x="162" y="161"/>
                  </a:lnTo>
                  <a:lnTo>
                    <a:pt x="161" y="183"/>
                  </a:lnTo>
                  <a:lnTo>
                    <a:pt x="158" y="193"/>
                  </a:lnTo>
                  <a:lnTo>
                    <a:pt x="157" y="203"/>
                  </a:lnTo>
                  <a:lnTo>
                    <a:pt x="154" y="211"/>
                  </a:lnTo>
                  <a:lnTo>
                    <a:pt x="151" y="220"/>
                  </a:lnTo>
                  <a:lnTo>
                    <a:pt x="147" y="227"/>
                  </a:lnTo>
                  <a:lnTo>
                    <a:pt x="143" y="234"/>
                  </a:lnTo>
                  <a:lnTo>
                    <a:pt x="137" y="239"/>
                  </a:lnTo>
                  <a:lnTo>
                    <a:pt x="131" y="244"/>
                  </a:lnTo>
                  <a:lnTo>
                    <a:pt x="125" y="248"/>
                  </a:lnTo>
                  <a:lnTo>
                    <a:pt x="117" y="252"/>
                  </a:lnTo>
                  <a:lnTo>
                    <a:pt x="109" y="254"/>
                  </a:lnTo>
                  <a:lnTo>
                    <a:pt x="100" y="256"/>
                  </a:lnTo>
                  <a:lnTo>
                    <a:pt x="91" y="257"/>
                  </a:lnTo>
                  <a:lnTo>
                    <a:pt x="81" y="257"/>
                  </a:lnTo>
                  <a:lnTo>
                    <a:pt x="81" y="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42">
              <a:extLst>
                <a:ext uri="{FF2B5EF4-FFF2-40B4-BE49-F238E27FC236}">
                  <a16:creationId xmlns:a16="http://schemas.microsoft.com/office/drawing/2014/main" id="{9694AF31-8297-5C42-943E-B360B2BB8B50}"/>
                </a:ext>
              </a:extLst>
            </p:cNvPr>
            <p:cNvSpPr>
              <a:spLocks/>
            </p:cNvSpPr>
            <p:nvPr userDrawn="1"/>
          </p:nvSpPr>
          <p:spPr bwMode="auto">
            <a:xfrm>
              <a:off x="11104376" y="165100"/>
              <a:ext cx="123825" cy="100012"/>
            </a:xfrm>
            <a:custGeom>
              <a:avLst/>
              <a:gdLst>
                <a:gd name="T0" fmla="*/ 246 w 311"/>
                <a:gd name="T1" fmla="*/ 253 h 253"/>
                <a:gd name="T2" fmla="*/ 200 w 311"/>
                <a:gd name="T3" fmla="*/ 253 h 253"/>
                <a:gd name="T4" fmla="*/ 154 w 311"/>
                <a:gd name="T5" fmla="*/ 53 h 253"/>
                <a:gd name="T6" fmla="*/ 107 w 311"/>
                <a:gd name="T7" fmla="*/ 253 h 253"/>
                <a:gd name="T8" fmla="*/ 60 w 311"/>
                <a:gd name="T9" fmla="*/ 253 h 253"/>
                <a:gd name="T10" fmla="*/ 0 w 311"/>
                <a:gd name="T11" fmla="*/ 0 h 253"/>
                <a:gd name="T12" fmla="*/ 38 w 311"/>
                <a:gd name="T13" fmla="*/ 0 h 253"/>
                <a:gd name="T14" fmla="*/ 85 w 311"/>
                <a:gd name="T15" fmla="*/ 201 h 253"/>
                <a:gd name="T16" fmla="*/ 131 w 311"/>
                <a:gd name="T17" fmla="*/ 0 h 253"/>
                <a:gd name="T18" fmla="*/ 178 w 311"/>
                <a:gd name="T19" fmla="*/ 0 h 253"/>
                <a:gd name="T20" fmla="*/ 223 w 311"/>
                <a:gd name="T21" fmla="*/ 199 h 253"/>
                <a:gd name="T22" fmla="*/ 271 w 311"/>
                <a:gd name="T23" fmla="*/ 0 h 253"/>
                <a:gd name="T24" fmla="*/ 311 w 311"/>
                <a:gd name="T25" fmla="*/ 0 h 253"/>
                <a:gd name="T26" fmla="*/ 246 w 311"/>
                <a:gd name="T2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53">
                  <a:moveTo>
                    <a:pt x="246" y="253"/>
                  </a:moveTo>
                  <a:lnTo>
                    <a:pt x="200" y="253"/>
                  </a:lnTo>
                  <a:lnTo>
                    <a:pt x="154" y="53"/>
                  </a:lnTo>
                  <a:lnTo>
                    <a:pt x="107" y="253"/>
                  </a:lnTo>
                  <a:lnTo>
                    <a:pt x="60" y="253"/>
                  </a:lnTo>
                  <a:lnTo>
                    <a:pt x="0" y="0"/>
                  </a:lnTo>
                  <a:lnTo>
                    <a:pt x="38" y="0"/>
                  </a:lnTo>
                  <a:lnTo>
                    <a:pt x="85" y="201"/>
                  </a:lnTo>
                  <a:lnTo>
                    <a:pt x="131" y="0"/>
                  </a:lnTo>
                  <a:lnTo>
                    <a:pt x="178" y="0"/>
                  </a:lnTo>
                  <a:lnTo>
                    <a:pt x="223" y="199"/>
                  </a:lnTo>
                  <a:lnTo>
                    <a:pt x="271" y="0"/>
                  </a:lnTo>
                  <a:lnTo>
                    <a:pt x="311" y="0"/>
                  </a:lnTo>
                  <a:lnTo>
                    <a:pt x="246"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43">
              <a:extLst>
                <a:ext uri="{FF2B5EF4-FFF2-40B4-BE49-F238E27FC236}">
                  <a16:creationId xmlns:a16="http://schemas.microsoft.com/office/drawing/2014/main" id="{1FAAEA08-79CD-C845-A73B-5FA66C3D56F4}"/>
                </a:ext>
              </a:extLst>
            </p:cNvPr>
            <p:cNvSpPr>
              <a:spLocks/>
            </p:cNvSpPr>
            <p:nvPr userDrawn="1"/>
          </p:nvSpPr>
          <p:spPr bwMode="auto">
            <a:xfrm>
              <a:off x="10712263" y="441325"/>
              <a:ext cx="123825" cy="100012"/>
            </a:xfrm>
            <a:custGeom>
              <a:avLst/>
              <a:gdLst>
                <a:gd name="T0" fmla="*/ 247 w 313"/>
                <a:gd name="T1" fmla="*/ 253 h 253"/>
                <a:gd name="T2" fmla="*/ 201 w 313"/>
                <a:gd name="T3" fmla="*/ 253 h 253"/>
                <a:gd name="T4" fmla="*/ 155 w 313"/>
                <a:gd name="T5" fmla="*/ 53 h 253"/>
                <a:gd name="T6" fmla="*/ 109 w 313"/>
                <a:gd name="T7" fmla="*/ 253 h 253"/>
                <a:gd name="T8" fmla="*/ 62 w 313"/>
                <a:gd name="T9" fmla="*/ 253 h 253"/>
                <a:gd name="T10" fmla="*/ 0 w 313"/>
                <a:gd name="T11" fmla="*/ 0 h 253"/>
                <a:gd name="T12" fmla="*/ 40 w 313"/>
                <a:gd name="T13" fmla="*/ 0 h 253"/>
                <a:gd name="T14" fmla="*/ 87 w 313"/>
                <a:gd name="T15" fmla="*/ 202 h 253"/>
                <a:gd name="T16" fmla="*/ 133 w 313"/>
                <a:gd name="T17" fmla="*/ 0 h 253"/>
                <a:gd name="T18" fmla="*/ 180 w 313"/>
                <a:gd name="T19" fmla="*/ 0 h 253"/>
                <a:gd name="T20" fmla="*/ 225 w 313"/>
                <a:gd name="T21" fmla="*/ 200 h 253"/>
                <a:gd name="T22" fmla="*/ 273 w 313"/>
                <a:gd name="T23" fmla="*/ 0 h 253"/>
                <a:gd name="T24" fmla="*/ 313 w 313"/>
                <a:gd name="T25" fmla="*/ 0 h 253"/>
                <a:gd name="T26" fmla="*/ 247 w 313"/>
                <a:gd name="T2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253">
                  <a:moveTo>
                    <a:pt x="247" y="253"/>
                  </a:moveTo>
                  <a:lnTo>
                    <a:pt x="201" y="253"/>
                  </a:lnTo>
                  <a:lnTo>
                    <a:pt x="155" y="53"/>
                  </a:lnTo>
                  <a:lnTo>
                    <a:pt x="109" y="253"/>
                  </a:lnTo>
                  <a:lnTo>
                    <a:pt x="62" y="253"/>
                  </a:lnTo>
                  <a:lnTo>
                    <a:pt x="0" y="0"/>
                  </a:lnTo>
                  <a:lnTo>
                    <a:pt x="40" y="0"/>
                  </a:lnTo>
                  <a:lnTo>
                    <a:pt x="87" y="202"/>
                  </a:lnTo>
                  <a:lnTo>
                    <a:pt x="133" y="0"/>
                  </a:lnTo>
                  <a:lnTo>
                    <a:pt x="180" y="0"/>
                  </a:lnTo>
                  <a:lnTo>
                    <a:pt x="225" y="200"/>
                  </a:lnTo>
                  <a:lnTo>
                    <a:pt x="273" y="0"/>
                  </a:lnTo>
                  <a:lnTo>
                    <a:pt x="313" y="0"/>
                  </a:lnTo>
                  <a:lnTo>
                    <a:pt x="247"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44">
              <a:extLst>
                <a:ext uri="{FF2B5EF4-FFF2-40B4-BE49-F238E27FC236}">
                  <a16:creationId xmlns:a16="http://schemas.microsoft.com/office/drawing/2014/main" id="{1D35BF0F-4D25-F74E-8C3C-40B55841325B}"/>
                </a:ext>
              </a:extLst>
            </p:cNvPr>
            <p:cNvSpPr>
              <a:spLocks noEditPoints="1"/>
            </p:cNvSpPr>
            <p:nvPr userDrawn="1"/>
          </p:nvSpPr>
          <p:spPr bwMode="auto">
            <a:xfrm>
              <a:off x="10909113" y="301625"/>
              <a:ext cx="65088" cy="100012"/>
            </a:xfrm>
            <a:custGeom>
              <a:avLst/>
              <a:gdLst>
                <a:gd name="T0" fmla="*/ 0 w 164"/>
                <a:gd name="T1" fmla="*/ 252 h 252"/>
                <a:gd name="T2" fmla="*/ 81 w 164"/>
                <a:gd name="T3" fmla="*/ 0 h 252"/>
                <a:gd name="T4" fmla="*/ 94 w 164"/>
                <a:gd name="T5" fmla="*/ 1 h 252"/>
                <a:gd name="T6" fmla="*/ 121 w 164"/>
                <a:gd name="T7" fmla="*/ 9 h 252"/>
                <a:gd name="T8" fmla="*/ 138 w 164"/>
                <a:gd name="T9" fmla="*/ 20 h 252"/>
                <a:gd name="T10" fmla="*/ 146 w 164"/>
                <a:gd name="T11" fmla="*/ 30 h 252"/>
                <a:gd name="T12" fmla="*/ 152 w 164"/>
                <a:gd name="T13" fmla="*/ 42 h 252"/>
                <a:gd name="T14" fmla="*/ 155 w 164"/>
                <a:gd name="T15" fmla="*/ 57 h 252"/>
                <a:gd name="T16" fmla="*/ 156 w 164"/>
                <a:gd name="T17" fmla="*/ 65 h 252"/>
                <a:gd name="T18" fmla="*/ 155 w 164"/>
                <a:gd name="T19" fmla="*/ 83 h 252"/>
                <a:gd name="T20" fmla="*/ 150 w 164"/>
                <a:gd name="T21" fmla="*/ 97 h 252"/>
                <a:gd name="T22" fmla="*/ 141 w 164"/>
                <a:gd name="T23" fmla="*/ 110 h 252"/>
                <a:gd name="T24" fmla="*/ 130 w 164"/>
                <a:gd name="T25" fmla="*/ 119 h 252"/>
                <a:gd name="T26" fmla="*/ 138 w 164"/>
                <a:gd name="T27" fmla="*/ 123 h 252"/>
                <a:gd name="T28" fmla="*/ 150 w 164"/>
                <a:gd name="T29" fmla="*/ 135 h 252"/>
                <a:gd name="T30" fmla="*/ 159 w 164"/>
                <a:gd name="T31" fmla="*/ 151 h 252"/>
                <a:gd name="T32" fmla="*/ 164 w 164"/>
                <a:gd name="T33" fmla="*/ 170 h 252"/>
                <a:gd name="T34" fmla="*/ 164 w 164"/>
                <a:gd name="T35" fmla="*/ 180 h 252"/>
                <a:gd name="T36" fmla="*/ 162 w 164"/>
                <a:gd name="T37" fmla="*/ 198 h 252"/>
                <a:gd name="T38" fmla="*/ 158 w 164"/>
                <a:gd name="T39" fmla="*/ 214 h 252"/>
                <a:gd name="T40" fmla="*/ 151 w 164"/>
                <a:gd name="T41" fmla="*/ 227 h 252"/>
                <a:gd name="T42" fmla="*/ 142 w 164"/>
                <a:gd name="T43" fmla="*/ 236 h 252"/>
                <a:gd name="T44" fmla="*/ 131 w 164"/>
                <a:gd name="T45" fmla="*/ 243 h 252"/>
                <a:gd name="T46" fmla="*/ 118 w 164"/>
                <a:gd name="T47" fmla="*/ 249 h 252"/>
                <a:gd name="T48" fmla="*/ 84 w 164"/>
                <a:gd name="T49" fmla="*/ 252 h 252"/>
                <a:gd name="T50" fmla="*/ 79 w 164"/>
                <a:gd name="T51" fmla="*/ 35 h 252"/>
                <a:gd name="T52" fmla="*/ 38 w 164"/>
                <a:gd name="T53" fmla="*/ 103 h 252"/>
                <a:gd name="T54" fmla="*/ 86 w 164"/>
                <a:gd name="T55" fmla="*/ 103 h 252"/>
                <a:gd name="T56" fmla="*/ 101 w 164"/>
                <a:gd name="T57" fmla="*/ 101 h 252"/>
                <a:gd name="T58" fmla="*/ 111 w 164"/>
                <a:gd name="T59" fmla="*/ 93 h 252"/>
                <a:gd name="T60" fmla="*/ 116 w 164"/>
                <a:gd name="T61" fmla="*/ 82 h 252"/>
                <a:gd name="T62" fmla="*/ 119 w 164"/>
                <a:gd name="T63" fmla="*/ 67 h 252"/>
                <a:gd name="T64" fmla="*/ 118 w 164"/>
                <a:gd name="T65" fmla="*/ 60 h 252"/>
                <a:gd name="T66" fmla="*/ 113 w 164"/>
                <a:gd name="T67" fmla="*/ 48 h 252"/>
                <a:gd name="T68" fmla="*/ 103 w 164"/>
                <a:gd name="T69" fmla="*/ 40 h 252"/>
                <a:gd name="T70" fmla="*/ 88 w 164"/>
                <a:gd name="T71" fmla="*/ 35 h 252"/>
                <a:gd name="T72" fmla="*/ 79 w 164"/>
                <a:gd name="T73" fmla="*/ 35 h 252"/>
                <a:gd name="T74" fmla="*/ 38 w 164"/>
                <a:gd name="T75" fmla="*/ 138 h 252"/>
                <a:gd name="T76" fmla="*/ 83 w 164"/>
                <a:gd name="T77" fmla="*/ 218 h 252"/>
                <a:gd name="T78" fmla="*/ 95 w 164"/>
                <a:gd name="T79" fmla="*/ 216 h 252"/>
                <a:gd name="T80" fmla="*/ 112 w 164"/>
                <a:gd name="T81" fmla="*/ 211 h 252"/>
                <a:gd name="T82" fmla="*/ 122 w 164"/>
                <a:gd name="T83" fmla="*/ 201 h 252"/>
                <a:gd name="T84" fmla="*/ 127 w 164"/>
                <a:gd name="T85" fmla="*/ 188 h 252"/>
                <a:gd name="T86" fmla="*/ 127 w 164"/>
                <a:gd name="T87" fmla="*/ 180 h 252"/>
                <a:gd name="T88" fmla="*/ 123 w 164"/>
                <a:gd name="T89" fmla="*/ 160 h 252"/>
                <a:gd name="T90" fmla="*/ 114 w 164"/>
                <a:gd name="T91" fmla="*/ 148 h 252"/>
                <a:gd name="T92" fmla="*/ 100 w 164"/>
                <a:gd name="T93" fmla="*/ 140 h 252"/>
                <a:gd name="T94" fmla="*/ 81 w 164"/>
                <a:gd name="T95"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2">
                  <a:moveTo>
                    <a:pt x="84" y="252"/>
                  </a:moveTo>
                  <a:lnTo>
                    <a:pt x="0" y="252"/>
                  </a:lnTo>
                  <a:lnTo>
                    <a:pt x="0" y="0"/>
                  </a:lnTo>
                  <a:lnTo>
                    <a:pt x="81" y="0"/>
                  </a:lnTo>
                  <a:lnTo>
                    <a:pt x="81" y="0"/>
                  </a:lnTo>
                  <a:lnTo>
                    <a:pt x="94" y="1"/>
                  </a:lnTo>
                  <a:lnTo>
                    <a:pt x="109" y="4"/>
                  </a:lnTo>
                  <a:lnTo>
                    <a:pt x="121" y="9"/>
                  </a:lnTo>
                  <a:lnTo>
                    <a:pt x="132" y="15"/>
                  </a:lnTo>
                  <a:lnTo>
                    <a:pt x="138" y="20"/>
                  </a:lnTo>
                  <a:lnTo>
                    <a:pt x="142" y="24"/>
                  </a:lnTo>
                  <a:lnTo>
                    <a:pt x="146" y="30"/>
                  </a:lnTo>
                  <a:lnTo>
                    <a:pt x="149" y="35"/>
                  </a:lnTo>
                  <a:lnTo>
                    <a:pt x="152" y="42"/>
                  </a:lnTo>
                  <a:lnTo>
                    <a:pt x="154" y="49"/>
                  </a:lnTo>
                  <a:lnTo>
                    <a:pt x="155" y="57"/>
                  </a:lnTo>
                  <a:lnTo>
                    <a:pt x="156" y="65"/>
                  </a:lnTo>
                  <a:lnTo>
                    <a:pt x="156" y="65"/>
                  </a:lnTo>
                  <a:lnTo>
                    <a:pt x="156" y="74"/>
                  </a:lnTo>
                  <a:lnTo>
                    <a:pt x="155" y="83"/>
                  </a:lnTo>
                  <a:lnTo>
                    <a:pt x="152" y="91"/>
                  </a:lnTo>
                  <a:lnTo>
                    <a:pt x="150" y="97"/>
                  </a:lnTo>
                  <a:lnTo>
                    <a:pt x="146" y="104"/>
                  </a:lnTo>
                  <a:lnTo>
                    <a:pt x="141" y="110"/>
                  </a:lnTo>
                  <a:lnTo>
                    <a:pt x="137" y="114"/>
                  </a:lnTo>
                  <a:lnTo>
                    <a:pt x="130" y="119"/>
                  </a:lnTo>
                  <a:lnTo>
                    <a:pt x="130" y="119"/>
                  </a:lnTo>
                  <a:lnTo>
                    <a:pt x="138" y="123"/>
                  </a:lnTo>
                  <a:lnTo>
                    <a:pt x="145" y="129"/>
                  </a:lnTo>
                  <a:lnTo>
                    <a:pt x="150" y="135"/>
                  </a:lnTo>
                  <a:lnTo>
                    <a:pt x="155" y="143"/>
                  </a:lnTo>
                  <a:lnTo>
                    <a:pt x="159" y="151"/>
                  </a:lnTo>
                  <a:lnTo>
                    <a:pt x="161" y="160"/>
                  </a:lnTo>
                  <a:lnTo>
                    <a:pt x="164" y="170"/>
                  </a:lnTo>
                  <a:lnTo>
                    <a:pt x="164" y="180"/>
                  </a:lnTo>
                  <a:lnTo>
                    <a:pt x="164" y="180"/>
                  </a:lnTo>
                  <a:lnTo>
                    <a:pt x="164" y="191"/>
                  </a:lnTo>
                  <a:lnTo>
                    <a:pt x="162" y="198"/>
                  </a:lnTo>
                  <a:lnTo>
                    <a:pt x="160" y="206"/>
                  </a:lnTo>
                  <a:lnTo>
                    <a:pt x="158" y="214"/>
                  </a:lnTo>
                  <a:lnTo>
                    <a:pt x="156" y="220"/>
                  </a:lnTo>
                  <a:lnTo>
                    <a:pt x="151" y="227"/>
                  </a:lnTo>
                  <a:lnTo>
                    <a:pt x="147" y="231"/>
                  </a:lnTo>
                  <a:lnTo>
                    <a:pt x="142" y="236"/>
                  </a:lnTo>
                  <a:lnTo>
                    <a:pt x="137" y="240"/>
                  </a:lnTo>
                  <a:lnTo>
                    <a:pt x="131" y="243"/>
                  </a:lnTo>
                  <a:lnTo>
                    <a:pt x="124" y="247"/>
                  </a:lnTo>
                  <a:lnTo>
                    <a:pt x="118" y="249"/>
                  </a:lnTo>
                  <a:lnTo>
                    <a:pt x="102" y="251"/>
                  </a:lnTo>
                  <a:lnTo>
                    <a:pt x="84" y="252"/>
                  </a:lnTo>
                  <a:lnTo>
                    <a:pt x="84" y="252"/>
                  </a:lnTo>
                  <a:close/>
                  <a:moveTo>
                    <a:pt x="79" y="35"/>
                  </a:moveTo>
                  <a:lnTo>
                    <a:pt x="38" y="35"/>
                  </a:lnTo>
                  <a:lnTo>
                    <a:pt x="38" y="103"/>
                  </a:lnTo>
                  <a:lnTo>
                    <a:pt x="86" y="103"/>
                  </a:lnTo>
                  <a:lnTo>
                    <a:pt x="86" y="103"/>
                  </a:lnTo>
                  <a:lnTo>
                    <a:pt x="94" y="103"/>
                  </a:lnTo>
                  <a:lnTo>
                    <a:pt x="101" y="101"/>
                  </a:lnTo>
                  <a:lnTo>
                    <a:pt x="106" y="97"/>
                  </a:lnTo>
                  <a:lnTo>
                    <a:pt x="111" y="93"/>
                  </a:lnTo>
                  <a:lnTo>
                    <a:pt x="114" y="87"/>
                  </a:lnTo>
                  <a:lnTo>
                    <a:pt x="116" y="82"/>
                  </a:lnTo>
                  <a:lnTo>
                    <a:pt x="118" y="75"/>
                  </a:lnTo>
                  <a:lnTo>
                    <a:pt x="119" y="67"/>
                  </a:lnTo>
                  <a:lnTo>
                    <a:pt x="119" y="67"/>
                  </a:lnTo>
                  <a:lnTo>
                    <a:pt x="118" y="60"/>
                  </a:lnTo>
                  <a:lnTo>
                    <a:pt x="115" y="53"/>
                  </a:lnTo>
                  <a:lnTo>
                    <a:pt x="113" y="48"/>
                  </a:lnTo>
                  <a:lnTo>
                    <a:pt x="109" y="43"/>
                  </a:lnTo>
                  <a:lnTo>
                    <a:pt x="103" y="40"/>
                  </a:lnTo>
                  <a:lnTo>
                    <a:pt x="96" y="37"/>
                  </a:lnTo>
                  <a:lnTo>
                    <a:pt x="88" y="35"/>
                  </a:lnTo>
                  <a:lnTo>
                    <a:pt x="79" y="35"/>
                  </a:lnTo>
                  <a:lnTo>
                    <a:pt x="79" y="35"/>
                  </a:lnTo>
                  <a:close/>
                  <a:moveTo>
                    <a:pt x="81" y="138"/>
                  </a:moveTo>
                  <a:lnTo>
                    <a:pt x="38" y="138"/>
                  </a:lnTo>
                  <a:lnTo>
                    <a:pt x="38" y="218"/>
                  </a:lnTo>
                  <a:lnTo>
                    <a:pt x="83" y="218"/>
                  </a:lnTo>
                  <a:lnTo>
                    <a:pt x="83" y="218"/>
                  </a:lnTo>
                  <a:lnTo>
                    <a:pt x="95" y="216"/>
                  </a:lnTo>
                  <a:lnTo>
                    <a:pt x="104" y="214"/>
                  </a:lnTo>
                  <a:lnTo>
                    <a:pt x="112" y="211"/>
                  </a:lnTo>
                  <a:lnTo>
                    <a:pt x="118" y="206"/>
                  </a:lnTo>
                  <a:lnTo>
                    <a:pt x="122" y="201"/>
                  </a:lnTo>
                  <a:lnTo>
                    <a:pt x="124" y="195"/>
                  </a:lnTo>
                  <a:lnTo>
                    <a:pt x="127" y="188"/>
                  </a:lnTo>
                  <a:lnTo>
                    <a:pt x="127" y="180"/>
                  </a:lnTo>
                  <a:lnTo>
                    <a:pt x="127" y="180"/>
                  </a:lnTo>
                  <a:lnTo>
                    <a:pt x="125" y="169"/>
                  </a:lnTo>
                  <a:lnTo>
                    <a:pt x="123" y="160"/>
                  </a:lnTo>
                  <a:lnTo>
                    <a:pt x="120" y="153"/>
                  </a:lnTo>
                  <a:lnTo>
                    <a:pt x="114" y="148"/>
                  </a:lnTo>
                  <a:lnTo>
                    <a:pt x="107" y="143"/>
                  </a:lnTo>
                  <a:lnTo>
                    <a:pt x="100" y="140"/>
                  </a:lnTo>
                  <a:lnTo>
                    <a:pt x="91" y="139"/>
                  </a:lnTo>
                  <a:lnTo>
                    <a:pt x="81" y="138"/>
                  </a:lnTo>
                  <a:lnTo>
                    <a:pt x="81"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45">
              <a:extLst>
                <a:ext uri="{FF2B5EF4-FFF2-40B4-BE49-F238E27FC236}">
                  <a16:creationId xmlns:a16="http://schemas.microsoft.com/office/drawing/2014/main" id="{7BBC793B-97CA-014C-B33A-286B8ECC921D}"/>
                </a:ext>
              </a:extLst>
            </p:cNvPr>
            <p:cNvSpPr>
              <a:spLocks noEditPoints="1"/>
            </p:cNvSpPr>
            <p:nvPr userDrawn="1"/>
          </p:nvSpPr>
          <p:spPr bwMode="auto">
            <a:xfrm>
              <a:off x="11078976" y="441325"/>
              <a:ext cx="65088" cy="100012"/>
            </a:xfrm>
            <a:custGeom>
              <a:avLst/>
              <a:gdLst>
                <a:gd name="T0" fmla="*/ 0 w 164"/>
                <a:gd name="T1" fmla="*/ 253 h 253"/>
                <a:gd name="T2" fmla="*/ 81 w 164"/>
                <a:gd name="T3" fmla="*/ 0 h 253"/>
                <a:gd name="T4" fmla="*/ 94 w 164"/>
                <a:gd name="T5" fmla="*/ 2 h 253"/>
                <a:gd name="T6" fmla="*/ 121 w 164"/>
                <a:gd name="T7" fmla="*/ 9 h 253"/>
                <a:gd name="T8" fmla="*/ 138 w 164"/>
                <a:gd name="T9" fmla="*/ 21 h 253"/>
                <a:gd name="T10" fmla="*/ 146 w 164"/>
                <a:gd name="T11" fmla="*/ 31 h 253"/>
                <a:gd name="T12" fmla="*/ 152 w 164"/>
                <a:gd name="T13" fmla="*/ 43 h 253"/>
                <a:gd name="T14" fmla="*/ 155 w 164"/>
                <a:gd name="T15" fmla="*/ 58 h 253"/>
                <a:gd name="T16" fmla="*/ 156 w 164"/>
                <a:gd name="T17" fmla="*/ 66 h 253"/>
                <a:gd name="T18" fmla="*/ 155 w 164"/>
                <a:gd name="T19" fmla="*/ 82 h 253"/>
                <a:gd name="T20" fmla="*/ 150 w 164"/>
                <a:gd name="T21" fmla="*/ 97 h 253"/>
                <a:gd name="T22" fmla="*/ 141 w 164"/>
                <a:gd name="T23" fmla="*/ 109 h 253"/>
                <a:gd name="T24" fmla="*/ 130 w 164"/>
                <a:gd name="T25" fmla="*/ 120 h 253"/>
                <a:gd name="T26" fmla="*/ 138 w 164"/>
                <a:gd name="T27" fmla="*/ 124 h 253"/>
                <a:gd name="T28" fmla="*/ 150 w 164"/>
                <a:gd name="T29" fmla="*/ 135 h 253"/>
                <a:gd name="T30" fmla="*/ 159 w 164"/>
                <a:gd name="T31" fmla="*/ 152 h 253"/>
                <a:gd name="T32" fmla="*/ 164 w 164"/>
                <a:gd name="T33" fmla="*/ 171 h 253"/>
                <a:gd name="T34" fmla="*/ 164 w 164"/>
                <a:gd name="T35" fmla="*/ 181 h 253"/>
                <a:gd name="T36" fmla="*/ 163 w 164"/>
                <a:gd name="T37" fmla="*/ 199 h 253"/>
                <a:gd name="T38" fmla="*/ 158 w 164"/>
                <a:gd name="T39" fmla="*/ 214 h 253"/>
                <a:gd name="T40" fmla="*/ 151 w 164"/>
                <a:gd name="T41" fmla="*/ 226 h 253"/>
                <a:gd name="T42" fmla="*/ 142 w 164"/>
                <a:gd name="T43" fmla="*/ 236 h 253"/>
                <a:gd name="T44" fmla="*/ 131 w 164"/>
                <a:gd name="T45" fmla="*/ 243 h 253"/>
                <a:gd name="T46" fmla="*/ 118 w 164"/>
                <a:gd name="T47" fmla="*/ 249 h 253"/>
                <a:gd name="T48" fmla="*/ 84 w 164"/>
                <a:gd name="T49" fmla="*/ 253 h 253"/>
                <a:gd name="T50" fmla="*/ 78 w 164"/>
                <a:gd name="T51" fmla="*/ 35 h 253"/>
                <a:gd name="T52" fmla="*/ 38 w 164"/>
                <a:gd name="T53" fmla="*/ 104 h 253"/>
                <a:gd name="T54" fmla="*/ 86 w 164"/>
                <a:gd name="T55" fmla="*/ 104 h 253"/>
                <a:gd name="T56" fmla="*/ 101 w 164"/>
                <a:gd name="T57" fmla="*/ 100 h 253"/>
                <a:gd name="T58" fmla="*/ 111 w 164"/>
                <a:gd name="T59" fmla="*/ 94 h 253"/>
                <a:gd name="T60" fmla="*/ 117 w 164"/>
                <a:gd name="T61" fmla="*/ 81 h 253"/>
                <a:gd name="T62" fmla="*/ 119 w 164"/>
                <a:gd name="T63" fmla="*/ 68 h 253"/>
                <a:gd name="T64" fmla="*/ 118 w 164"/>
                <a:gd name="T65" fmla="*/ 60 h 253"/>
                <a:gd name="T66" fmla="*/ 112 w 164"/>
                <a:gd name="T67" fmla="*/ 48 h 253"/>
                <a:gd name="T68" fmla="*/ 103 w 164"/>
                <a:gd name="T69" fmla="*/ 40 h 253"/>
                <a:gd name="T70" fmla="*/ 88 w 164"/>
                <a:gd name="T71" fmla="*/ 35 h 253"/>
                <a:gd name="T72" fmla="*/ 78 w 164"/>
                <a:gd name="T73" fmla="*/ 35 h 253"/>
                <a:gd name="T74" fmla="*/ 38 w 164"/>
                <a:gd name="T75" fmla="*/ 139 h 253"/>
                <a:gd name="T76" fmla="*/ 83 w 164"/>
                <a:gd name="T77" fmla="*/ 217 h 253"/>
                <a:gd name="T78" fmla="*/ 95 w 164"/>
                <a:gd name="T79" fmla="*/ 217 h 253"/>
                <a:gd name="T80" fmla="*/ 112 w 164"/>
                <a:gd name="T81" fmla="*/ 212 h 253"/>
                <a:gd name="T82" fmla="*/ 122 w 164"/>
                <a:gd name="T83" fmla="*/ 202 h 253"/>
                <a:gd name="T84" fmla="*/ 127 w 164"/>
                <a:gd name="T85" fmla="*/ 188 h 253"/>
                <a:gd name="T86" fmla="*/ 127 w 164"/>
                <a:gd name="T87" fmla="*/ 181 h 253"/>
                <a:gd name="T88" fmla="*/ 123 w 164"/>
                <a:gd name="T89" fmla="*/ 161 h 253"/>
                <a:gd name="T90" fmla="*/ 114 w 164"/>
                <a:gd name="T91" fmla="*/ 148 h 253"/>
                <a:gd name="T92" fmla="*/ 100 w 164"/>
                <a:gd name="T93" fmla="*/ 141 h 253"/>
                <a:gd name="T94" fmla="*/ 81 w 164"/>
                <a:gd name="T95" fmla="*/ 13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3">
                  <a:moveTo>
                    <a:pt x="84" y="253"/>
                  </a:moveTo>
                  <a:lnTo>
                    <a:pt x="0" y="253"/>
                  </a:lnTo>
                  <a:lnTo>
                    <a:pt x="0" y="0"/>
                  </a:lnTo>
                  <a:lnTo>
                    <a:pt x="81" y="0"/>
                  </a:lnTo>
                  <a:lnTo>
                    <a:pt x="81" y="0"/>
                  </a:lnTo>
                  <a:lnTo>
                    <a:pt x="94" y="2"/>
                  </a:lnTo>
                  <a:lnTo>
                    <a:pt x="109" y="4"/>
                  </a:lnTo>
                  <a:lnTo>
                    <a:pt x="121" y="9"/>
                  </a:lnTo>
                  <a:lnTo>
                    <a:pt x="132" y="16"/>
                  </a:lnTo>
                  <a:lnTo>
                    <a:pt x="138" y="21"/>
                  </a:lnTo>
                  <a:lnTo>
                    <a:pt x="142" y="25"/>
                  </a:lnTo>
                  <a:lnTo>
                    <a:pt x="146" y="31"/>
                  </a:lnTo>
                  <a:lnTo>
                    <a:pt x="149" y="36"/>
                  </a:lnTo>
                  <a:lnTo>
                    <a:pt x="152" y="43"/>
                  </a:lnTo>
                  <a:lnTo>
                    <a:pt x="154" y="50"/>
                  </a:lnTo>
                  <a:lnTo>
                    <a:pt x="155" y="58"/>
                  </a:lnTo>
                  <a:lnTo>
                    <a:pt x="156" y="66"/>
                  </a:lnTo>
                  <a:lnTo>
                    <a:pt x="156" y="66"/>
                  </a:lnTo>
                  <a:lnTo>
                    <a:pt x="155" y="75"/>
                  </a:lnTo>
                  <a:lnTo>
                    <a:pt x="155" y="82"/>
                  </a:lnTo>
                  <a:lnTo>
                    <a:pt x="152" y="90"/>
                  </a:lnTo>
                  <a:lnTo>
                    <a:pt x="150" y="97"/>
                  </a:lnTo>
                  <a:lnTo>
                    <a:pt x="146" y="104"/>
                  </a:lnTo>
                  <a:lnTo>
                    <a:pt x="141" y="109"/>
                  </a:lnTo>
                  <a:lnTo>
                    <a:pt x="137" y="115"/>
                  </a:lnTo>
                  <a:lnTo>
                    <a:pt x="130" y="120"/>
                  </a:lnTo>
                  <a:lnTo>
                    <a:pt x="130" y="120"/>
                  </a:lnTo>
                  <a:lnTo>
                    <a:pt x="138" y="124"/>
                  </a:lnTo>
                  <a:lnTo>
                    <a:pt x="145" y="129"/>
                  </a:lnTo>
                  <a:lnTo>
                    <a:pt x="150" y="135"/>
                  </a:lnTo>
                  <a:lnTo>
                    <a:pt x="155" y="143"/>
                  </a:lnTo>
                  <a:lnTo>
                    <a:pt x="159" y="152"/>
                  </a:lnTo>
                  <a:lnTo>
                    <a:pt x="161" y="161"/>
                  </a:lnTo>
                  <a:lnTo>
                    <a:pt x="164" y="171"/>
                  </a:lnTo>
                  <a:lnTo>
                    <a:pt x="164" y="181"/>
                  </a:lnTo>
                  <a:lnTo>
                    <a:pt x="164" y="181"/>
                  </a:lnTo>
                  <a:lnTo>
                    <a:pt x="164" y="190"/>
                  </a:lnTo>
                  <a:lnTo>
                    <a:pt x="163" y="199"/>
                  </a:lnTo>
                  <a:lnTo>
                    <a:pt x="160" y="207"/>
                  </a:lnTo>
                  <a:lnTo>
                    <a:pt x="158" y="214"/>
                  </a:lnTo>
                  <a:lnTo>
                    <a:pt x="155" y="221"/>
                  </a:lnTo>
                  <a:lnTo>
                    <a:pt x="151" y="226"/>
                  </a:lnTo>
                  <a:lnTo>
                    <a:pt x="147" y="232"/>
                  </a:lnTo>
                  <a:lnTo>
                    <a:pt x="142" y="236"/>
                  </a:lnTo>
                  <a:lnTo>
                    <a:pt x="137" y="240"/>
                  </a:lnTo>
                  <a:lnTo>
                    <a:pt x="131" y="243"/>
                  </a:lnTo>
                  <a:lnTo>
                    <a:pt x="124" y="247"/>
                  </a:lnTo>
                  <a:lnTo>
                    <a:pt x="118" y="249"/>
                  </a:lnTo>
                  <a:lnTo>
                    <a:pt x="102" y="252"/>
                  </a:lnTo>
                  <a:lnTo>
                    <a:pt x="84" y="253"/>
                  </a:lnTo>
                  <a:lnTo>
                    <a:pt x="84" y="253"/>
                  </a:lnTo>
                  <a:close/>
                  <a:moveTo>
                    <a:pt x="78" y="35"/>
                  </a:moveTo>
                  <a:lnTo>
                    <a:pt x="38" y="35"/>
                  </a:lnTo>
                  <a:lnTo>
                    <a:pt x="38" y="104"/>
                  </a:lnTo>
                  <a:lnTo>
                    <a:pt x="86" y="104"/>
                  </a:lnTo>
                  <a:lnTo>
                    <a:pt x="86" y="104"/>
                  </a:lnTo>
                  <a:lnTo>
                    <a:pt x="94" y="103"/>
                  </a:lnTo>
                  <a:lnTo>
                    <a:pt x="101" y="100"/>
                  </a:lnTo>
                  <a:lnTo>
                    <a:pt x="106" y="97"/>
                  </a:lnTo>
                  <a:lnTo>
                    <a:pt x="111" y="94"/>
                  </a:lnTo>
                  <a:lnTo>
                    <a:pt x="114" y="88"/>
                  </a:lnTo>
                  <a:lnTo>
                    <a:pt x="117" y="81"/>
                  </a:lnTo>
                  <a:lnTo>
                    <a:pt x="118" y="75"/>
                  </a:lnTo>
                  <a:lnTo>
                    <a:pt x="119" y="68"/>
                  </a:lnTo>
                  <a:lnTo>
                    <a:pt x="119" y="68"/>
                  </a:lnTo>
                  <a:lnTo>
                    <a:pt x="118" y="60"/>
                  </a:lnTo>
                  <a:lnTo>
                    <a:pt x="115" y="53"/>
                  </a:lnTo>
                  <a:lnTo>
                    <a:pt x="112" y="48"/>
                  </a:lnTo>
                  <a:lnTo>
                    <a:pt x="109" y="43"/>
                  </a:lnTo>
                  <a:lnTo>
                    <a:pt x="103" y="40"/>
                  </a:lnTo>
                  <a:lnTo>
                    <a:pt x="96" y="37"/>
                  </a:lnTo>
                  <a:lnTo>
                    <a:pt x="88" y="35"/>
                  </a:lnTo>
                  <a:lnTo>
                    <a:pt x="78" y="35"/>
                  </a:lnTo>
                  <a:lnTo>
                    <a:pt x="78" y="35"/>
                  </a:lnTo>
                  <a:close/>
                  <a:moveTo>
                    <a:pt x="81" y="139"/>
                  </a:moveTo>
                  <a:lnTo>
                    <a:pt x="38" y="139"/>
                  </a:lnTo>
                  <a:lnTo>
                    <a:pt x="38" y="217"/>
                  </a:lnTo>
                  <a:lnTo>
                    <a:pt x="83" y="217"/>
                  </a:lnTo>
                  <a:lnTo>
                    <a:pt x="83" y="217"/>
                  </a:lnTo>
                  <a:lnTo>
                    <a:pt x="95" y="217"/>
                  </a:lnTo>
                  <a:lnTo>
                    <a:pt x="104" y="215"/>
                  </a:lnTo>
                  <a:lnTo>
                    <a:pt x="112" y="212"/>
                  </a:lnTo>
                  <a:lnTo>
                    <a:pt x="118" y="207"/>
                  </a:lnTo>
                  <a:lnTo>
                    <a:pt x="122" y="202"/>
                  </a:lnTo>
                  <a:lnTo>
                    <a:pt x="124" y="195"/>
                  </a:lnTo>
                  <a:lnTo>
                    <a:pt x="127" y="188"/>
                  </a:lnTo>
                  <a:lnTo>
                    <a:pt x="127" y="181"/>
                  </a:lnTo>
                  <a:lnTo>
                    <a:pt x="127" y="181"/>
                  </a:lnTo>
                  <a:lnTo>
                    <a:pt x="126" y="170"/>
                  </a:lnTo>
                  <a:lnTo>
                    <a:pt x="123" y="161"/>
                  </a:lnTo>
                  <a:lnTo>
                    <a:pt x="120" y="153"/>
                  </a:lnTo>
                  <a:lnTo>
                    <a:pt x="114" y="148"/>
                  </a:lnTo>
                  <a:lnTo>
                    <a:pt x="108" y="143"/>
                  </a:lnTo>
                  <a:lnTo>
                    <a:pt x="100" y="141"/>
                  </a:lnTo>
                  <a:lnTo>
                    <a:pt x="91" y="139"/>
                  </a:lnTo>
                  <a:lnTo>
                    <a:pt x="81" y="139"/>
                  </a:lnTo>
                  <a:lnTo>
                    <a:pt x="81"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46">
              <a:extLst>
                <a:ext uri="{FF2B5EF4-FFF2-40B4-BE49-F238E27FC236}">
                  <a16:creationId xmlns:a16="http://schemas.microsoft.com/office/drawing/2014/main" id="{2ADA7674-C148-554C-AF60-1427357F8952}"/>
                </a:ext>
              </a:extLst>
            </p:cNvPr>
            <p:cNvSpPr>
              <a:spLocks/>
            </p:cNvSpPr>
            <p:nvPr userDrawn="1"/>
          </p:nvSpPr>
          <p:spPr bwMode="auto">
            <a:xfrm>
              <a:off x="10998013" y="301625"/>
              <a:ext cx="47625" cy="100012"/>
            </a:xfrm>
            <a:custGeom>
              <a:avLst/>
              <a:gdLst>
                <a:gd name="T0" fmla="*/ 0 w 119"/>
                <a:gd name="T1" fmla="*/ 252 h 252"/>
                <a:gd name="T2" fmla="*/ 0 w 119"/>
                <a:gd name="T3" fmla="*/ 0 h 252"/>
                <a:gd name="T4" fmla="*/ 37 w 119"/>
                <a:gd name="T5" fmla="*/ 0 h 252"/>
                <a:gd name="T6" fmla="*/ 37 w 119"/>
                <a:gd name="T7" fmla="*/ 218 h 252"/>
                <a:gd name="T8" fmla="*/ 119 w 119"/>
                <a:gd name="T9" fmla="*/ 218 h 252"/>
                <a:gd name="T10" fmla="*/ 119 w 119"/>
                <a:gd name="T11" fmla="*/ 252 h 252"/>
                <a:gd name="T12" fmla="*/ 0 w 119"/>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19" h="252">
                  <a:moveTo>
                    <a:pt x="0" y="252"/>
                  </a:moveTo>
                  <a:lnTo>
                    <a:pt x="0" y="0"/>
                  </a:lnTo>
                  <a:lnTo>
                    <a:pt x="37" y="0"/>
                  </a:lnTo>
                  <a:lnTo>
                    <a:pt x="37" y="218"/>
                  </a:lnTo>
                  <a:lnTo>
                    <a:pt x="119" y="218"/>
                  </a:lnTo>
                  <a:lnTo>
                    <a:pt x="119" y="252"/>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47">
              <a:extLst>
                <a:ext uri="{FF2B5EF4-FFF2-40B4-BE49-F238E27FC236}">
                  <a16:creationId xmlns:a16="http://schemas.microsoft.com/office/drawing/2014/main" id="{7F8B2878-BA67-CF46-AFFA-A97B9C90810B}"/>
                </a:ext>
              </a:extLst>
            </p:cNvPr>
            <p:cNvSpPr>
              <a:spLocks noEditPoints="1"/>
            </p:cNvSpPr>
            <p:nvPr userDrawn="1"/>
          </p:nvSpPr>
          <p:spPr bwMode="auto">
            <a:xfrm>
              <a:off x="11055163" y="301625"/>
              <a:ext cx="80963" cy="100012"/>
            </a:xfrm>
            <a:custGeom>
              <a:avLst/>
              <a:gdLst>
                <a:gd name="T0" fmla="*/ 166 w 204"/>
                <a:gd name="T1" fmla="*/ 252 h 252"/>
                <a:gd name="T2" fmla="*/ 149 w 204"/>
                <a:gd name="T3" fmla="*/ 195 h 252"/>
                <a:gd name="T4" fmla="*/ 56 w 204"/>
                <a:gd name="T5" fmla="*/ 195 h 252"/>
                <a:gd name="T6" fmla="*/ 38 w 204"/>
                <a:gd name="T7" fmla="*/ 252 h 252"/>
                <a:gd name="T8" fmla="*/ 0 w 204"/>
                <a:gd name="T9" fmla="*/ 252 h 252"/>
                <a:gd name="T10" fmla="*/ 78 w 204"/>
                <a:gd name="T11" fmla="*/ 0 h 252"/>
                <a:gd name="T12" fmla="*/ 127 w 204"/>
                <a:gd name="T13" fmla="*/ 0 h 252"/>
                <a:gd name="T14" fmla="*/ 204 w 204"/>
                <a:gd name="T15" fmla="*/ 252 h 252"/>
                <a:gd name="T16" fmla="*/ 166 w 204"/>
                <a:gd name="T17" fmla="*/ 252 h 252"/>
                <a:gd name="T18" fmla="*/ 102 w 204"/>
                <a:gd name="T19" fmla="*/ 43 h 252"/>
                <a:gd name="T20" fmla="*/ 66 w 204"/>
                <a:gd name="T21" fmla="*/ 160 h 252"/>
                <a:gd name="T22" fmla="*/ 138 w 204"/>
                <a:gd name="T23" fmla="*/ 160 h 252"/>
                <a:gd name="T24" fmla="*/ 102 w 204"/>
                <a:gd name="T25" fmla="*/ 4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52">
                  <a:moveTo>
                    <a:pt x="166" y="252"/>
                  </a:moveTo>
                  <a:lnTo>
                    <a:pt x="149" y="195"/>
                  </a:lnTo>
                  <a:lnTo>
                    <a:pt x="56" y="195"/>
                  </a:lnTo>
                  <a:lnTo>
                    <a:pt x="38" y="252"/>
                  </a:lnTo>
                  <a:lnTo>
                    <a:pt x="0" y="252"/>
                  </a:lnTo>
                  <a:lnTo>
                    <a:pt x="78" y="0"/>
                  </a:lnTo>
                  <a:lnTo>
                    <a:pt x="127" y="0"/>
                  </a:lnTo>
                  <a:lnTo>
                    <a:pt x="204" y="252"/>
                  </a:lnTo>
                  <a:lnTo>
                    <a:pt x="166" y="252"/>
                  </a:lnTo>
                  <a:close/>
                  <a:moveTo>
                    <a:pt x="102" y="43"/>
                  </a:moveTo>
                  <a:lnTo>
                    <a:pt x="66" y="160"/>
                  </a:lnTo>
                  <a:lnTo>
                    <a:pt x="138" y="160"/>
                  </a:lnTo>
                  <a:lnTo>
                    <a:pt x="10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48">
              <a:extLst>
                <a:ext uri="{FF2B5EF4-FFF2-40B4-BE49-F238E27FC236}">
                  <a16:creationId xmlns:a16="http://schemas.microsoft.com/office/drawing/2014/main" id="{9DBF805F-8994-C24D-ADE2-8CC1B03E266C}"/>
                </a:ext>
              </a:extLst>
            </p:cNvPr>
            <p:cNvSpPr>
              <a:spLocks/>
            </p:cNvSpPr>
            <p:nvPr userDrawn="1"/>
          </p:nvSpPr>
          <p:spPr bwMode="auto">
            <a:xfrm>
              <a:off x="11150413" y="298450"/>
              <a:ext cx="65088" cy="104775"/>
            </a:xfrm>
            <a:custGeom>
              <a:avLst/>
              <a:gdLst>
                <a:gd name="T0" fmla="*/ 123 w 160"/>
                <a:gd name="T1" fmla="*/ 76 h 264"/>
                <a:gd name="T2" fmla="*/ 118 w 160"/>
                <a:gd name="T3" fmla="*/ 56 h 264"/>
                <a:gd name="T4" fmla="*/ 109 w 160"/>
                <a:gd name="T5" fmla="*/ 44 h 264"/>
                <a:gd name="T6" fmla="*/ 96 w 160"/>
                <a:gd name="T7" fmla="*/ 37 h 264"/>
                <a:gd name="T8" fmla="*/ 82 w 160"/>
                <a:gd name="T9" fmla="*/ 36 h 264"/>
                <a:gd name="T10" fmla="*/ 71 w 160"/>
                <a:gd name="T11" fmla="*/ 36 h 264"/>
                <a:gd name="T12" fmla="*/ 56 w 160"/>
                <a:gd name="T13" fmla="*/ 41 h 264"/>
                <a:gd name="T14" fmla="*/ 44 w 160"/>
                <a:gd name="T15" fmla="*/ 55 h 264"/>
                <a:gd name="T16" fmla="*/ 38 w 160"/>
                <a:gd name="T17" fmla="*/ 80 h 264"/>
                <a:gd name="T18" fmla="*/ 38 w 160"/>
                <a:gd name="T19" fmla="*/ 166 h 264"/>
                <a:gd name="T20" fmla="*/ 38 w 160"/>
                <a:gd name="T21" fmla="*/ 184 h 264"/>
                <a:gd name="T22" fmla="*/ 44 w 160"/>
                <a:gd name="T23" fmla="*/ 209 h 264"/>
                <a:gd name="T24" fmla="*/ 56 w 160"/>
                <a:gd name="T25" fmla="*/ 224 h 264"/>
                <a:gd name="T26" fmla="*/ 71 w 160"/>
                <a:gd name="T27" fmla="*/ 229 h 264"/>
                <a:gd name="T28" fmla="*/ 80 w 160"/>
                <a:gd name="T29" fmla="*/ 229 h 264"/>
                <a:gd name="T30" fmla="*/ 96 w 160"/>
                <a:gd name="T31" fmla="*/ 227 h 264"/>
                <a:gd name="T32" fmla="*/ 109 w 160"/>
                <a:gd name="T33" fmla="*/ 221 h 264"/>
                <a:gd name="T34" fmla="*/ 118 w 160"/>
                <a:gd name="T35" fmla="*/ 208 h 264"/>
                <a:gd name="T36" fmla="*/ 123 w 160"/>
                <a:gd name="T37" fmla="*/ 188 h 264"/>
                <a:gd name="T38" fmla="*/ 160 w 160"/>
                <a:gd name="T39" fmla="*/ 188 h 264"/>
                <a:gd name="T40" fmla="*/ 152 w 160"/>
                <a:gd name="T41" fmla="*/ 221 h 264"/>
                <a:gd name="T42" fmla="*/ 146 w 160"/>
                <a:gd name="T43" fmla="*/ 234 h 264"/>
                <a:gd name="T44" fmla="*/ 137 w 160"/>
                <a:gd name="T45" fmla="*/ 245 h 264"/>
                <a:gd name="T46" fmla="*/ 126 w 160"/>
                <a:gd name="T47" fmla="*/ 253 h 264"/>
                <a:gd name="T48" fmla="*/ 113 w 160"/>
                <a:gd name="T49" fmla="*/ 259 h 264"/>
                <a:gd name="T50" fmla="*/ 98 w 160"/>
                <a:gd name="T51" fmla="*/ 263 h 264"/>
                <a:gd name="T52" fmla="*/ 80 w 160"/>
                <a:gd name="T53" fmla="*/ 264 h 264"/>
                <a:gd name="T54" fmla="*/ 61 w 160"/>
                <a:gd name="T55" fmla="*/ 263 h 264"/>
                <a:gd name="T56" fmla="*/ 44 w 160"/>
                <a:gd name="T57" fmla="*/ 258 h 264"/>
                <a:gd name="T58" fmla="*/ 31 w 160"/>
                <a:gd name="T59" fmla="*/ 251 h 264"/>
                <a:gd name="T60" fmla="*/ 20 w 160"/>
                <a:gd name="T61" fmla="*/ 239 h 264"/>
                <a:gd name="T62" fmla="*/ 11 w 160"/>
                <a:gd name="T63" fmla="*/ 226 h 264"/>
                <a:gd name="T64" fmla="*/ 5 w 160"/>
                <a:gd name="T65" fmla="*/ 209 h 264"/>
                <a:gd name="T66" fmla="*/ 1 w 160"/>
                <a:gd name="T67" fmla="*/ 190 h 264"/>
                <a:gd name="T68" fmla="*/ 0 w 160"/>
                <a:gd name="T69" fmla="*/ 97 h 264"/>
                <a:gd name="T70" fmla="*/ 1 w 160"/>
                <a:gd name="T71" fmla="*/ 74 h 264"/>
                <a:gd name="T72" fmla="*/ 5 w 160"/>
                <a:gd name="T73" fmla="*/ 55 h 264"/>
                <a:gd name="T74" fmla="*/ 11 w 160"/>
                <a:gd name="T75" fmla="*/ 38 h 264"/>
                <a:gd name="T76" fmla="*/ 20 w 160"/>
                <a:gd name="T77" fmla="*/ 25 h 264"/>
                <a:gd name="T78" fmla="*/ 31 w 160"/>
                <a:gd name="T79" fmla="*/ 13 h 264"/>
                <a:gd name="T80" fmla="*/ 44 w 160"/>
                <a:gd name="T81" fmla="*/ 7 h 264"/>
                <a:gd name="T82" fmla="*/ 61 w 160"/>
                <a:gd name="T83" fmla="*/ 2 h 264"/>
                <a:gd name="T84" fmla="*/ 82 w 160"/>
                <a:gd name="T85" fmla="*/ 0 h 264"/>
                <a:gd name="T86" fmla="*/ 98 w 160"/>
                <a:gd name="T87" fmla="*/ 2 h 264"/>
                <a:gd name="T88" fmla="*/ 113 w 160"/>
                <a:gd name="T89" fmla="*/ 6 h 264"/>
                <a:gd name="T90" fmla="*/ 126 w 160"/>
                <a:gd name="T91" fmla="*/ 11 h 264"/>
                <a:gd name="T92" fmla="*/ 137 w 160"/>
                <a:gd name="T93" fmla="*/ 20 h 264"/>
                <a:gd name="T94" fmla="*/ 146 w 160"/>
                <a:gd name="T95" fmla="*/ 30 h 264"/>
                <a:gd name="T96" fmla="*/ 152 w 160"/>
                <a:gd name="T97" fmla="*/ 44 h 264"/>
                <a:gd name="T98" fmla="*/ 160 w 160"/>
                <a:gd name="T99" fmla="*/ 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264">
                  <a:moveTo>
                    <a:pt x="123" y="76"/>
                  </a:moveTo>
                  <a:lnTo>
                    <a:pt x="123" y="76"/>
                  </a:lnTo>
                  <a:lnTo>
                    <a:pt x="121" y="65"/>
                  </a:lnTo>
                  <a:lnTo>
                    <a:pt x="118" y="56"/>
                  </a:lnTo>
                  <a:lnTo>
                    <a:pt x="113" y="49"/>
                  </a:lnTo>
                  <a:lnTo>
                    <a:pt x="109" y="44"/>
                  </a:lnTo>
                  <a:lnTo>
                    <a:pt x="103" y="39"/>
                  </a:lnTo>
                  <a:lnTo>
                    <a:pt x="96" y="37"/>
                  </a:lnTo>
                  <a:lnTo>
                    <a:pt x="89" y="36"/>
                  </a:lnTo>
                  <a:lnTo>
                    <a:pt x="82" y="36"/>
                  </a:lnTo>
                  <a:lnTo>
                    <a:pt x="82" y="36"/>
                  </a:lnTo>
                  <a:lnTo>
                    <a:pt x="71" y="36"/>
                  </a:lnTo>
                  <a:lnTo>
                    <a:pt x="62" y="38"/>
                  </a:lnTo>
                  <a:lnTo>
                    <a:pt x="56" y="41"/>
                  </a:lnTo>
                  <a:lnTo>
                    <a:pt x="49" y="47"/>
                  </a:lnTo>
                  <a:lnTo>
                    <a:pt x="44" y="55"/>
                  </a:lnTo>
                  <a:lnTo>
                    <a:pt x="40" y="66"/>
                  </a:lnTo>
                  <a:lnTo>
                    <a:pt x="38" y="80"/>
                  </a:lnTo>
                  <a:lnTo>
                    <a:pt x="38" y="98"/>
                  </a:lnTo>
                  <a:lnTo>
                    <a:pt x="38" y="166"/>
                  </a:lnTo>
                  <a:lnTo>
                    <a:pt x="38" y="166"/>
                  </a:lnTo>
                  <a:lnTo>
                    <a:pt x="38" y="184"/>
                  </a:lnTo>
                  <a:lnTo>
                    <a:pt x="40" y="198"/>
                  </a:lnTo>
                  <a:lnTo>
                    <a:pt x="44" y="209"/>
                  </a:lnTo>
                  <a:lnTo>
                    <a:pt x="49" y="217"/>
                  </a:lnTo>
                  <a:lnTo>
                    <a:pt x="56" y="224"/>
                  </a:lnTo>
                  <a:lnTo>
                    <a:pt x="62" y="227"/>
                  </a:lnTo>
                  <a:lnTo>
                    <a:pt x="71" y="229"/>
                  </a:lnTo>
                  <a:lnTo>
                    <a:pt x="80" y="229"/>
                  </a:lnTo>
                  <a:lnTo>
                    <a:pt x="80" y="229"/>
                  </a:lnTo>
                  <a:lnTo>
                    <a:pt x="88" y="229"/>
                  </a:lnTo>
                  <a:lnTo>
                    <a:pt x="96" y="227"/>
                  </a:lnTo>
                  <a:lnTo>
                    <a:pt x="103" y="225"/>
                  </a:lnTo>
                  <a:lnTo>
                    <a:pt x="109" y="221"/>
                  </a:lnTo>
                  <a:lnTo>
                    <a:pt x="113" y="216"/>
                  </a:lnTo>
                  <a:lnTo>
                    <a:pt x="118" y="208"/>
                  </a:lnTo>
                  <a:lnTo>
                    <a:pt x="121" y="199"/>
                  </a:lnTo>
                  <a:lnTo>
                    <a:pt x="123" y="188"/>
                  </a:lnTo>
                  <a:lnTo>
                    <a:pt x="160" y="188"/>
                  </a:lnTo>
                  <a:lnTo>
                    <a:pt x="160" y="188"/>
                  </a:lnTo>
                  <a:lnTo>
                    <a:pt x="158" y="206"/>
                  </a:lnTo>
                  <a:lnTo>
                    <a:pt x="152" y="221"/>
                  </a:lnTo>
                  <a:lnTo>
                    <a:pt x="150" y="228"/>
                  </a:lnTo>
                  <a:lnTo>
                    <a:pt x="146" y="234"/>
                  </a:lnTo>
                  <a:lnTo>
                    <a:pt x="142" y="239"/>
                  </a:lnTo>
                  <a:lnTo>
                    <a:pt x="137" y="245"/>
                  </a:lnTo>
                  <a:lnTo>
                    <a:pt x="132" y="249"/>
                  </a:lnTo>
                  <a:lnTo>
                    <a:pt x="126" y="253"/>
                  </a:lnTo>
                  <a:lnTo>
                    <a:pt x="120" y="256"/>
                  </a:lnTo>
                  <a:lnTo>
                    <a:pt x="113" y="259"/>
                  </a:lnTo>
                  <a:lnTo>
                    <a:pt x="106" y="262"/>
                  </a:lnTo>
                  <a:lnTo>
                    <a:pt x="98" y="263"/>
                  </a:lnTo>
                  <a:lnTo>
                    <a:pt x="80" y="264"/>
                  </a:lnTo>
                  <a:lnTo>
                    <a:pt x="80" y="264"/>
                  </a:lnTo>
                  <a:lnTo>
                    <a:pt x="70" y="264"/>
                  </a:lnTo>
                  <a:lnTo>
                    <a:pt x="61" y="263"/>
                  </a:lnTo>
                  <a:lnTo>
                    <a:pt x="52" y="261"/>
                  </a:lnTo>
                  <a:lnTo>
                    <a:pt x="44" y="258"/>
                  </a:lnTo>
                  <a:lnTo>
                    <a:pt x="37" y="255"/>
                  </a:lnTo>
                  <a:lnTo>
                    <a:pt x="31" y="251"/>
                  </a:lnTo>
                  <a:lnTo>
                    <a:pt x="24" y="245"/>
                  </a:lnTo>
                  <a:lnTo>
                    <a:pt x="20" y="239"/>
                  </a:lnTo>
                  <a:lnTo>
                    <a:pt x="14" y="234"/>
                  </a:lnTo>
                  <a:lnTo>
                    <a:pt x="11" y="226"/>
                  </a:lnTo>
                  <a:lnTo>
                    <a:pt x="7" y="218"/>
                  </a:lnTo>
                  <a:lnTo>
                    <a:pt x="5" y="209"/>
                  </a:lnTo>
                  <a:lnTo>
                    <a:pt x="3" y="200"/>
                  </a:lnTo>
                  <a:lnTo>
                    <a:pt x="1" y="190"/>
                  </a:lnTo>
                  <a:lnTo>
                    <a:pt x="0" y="167"/>
                  </a:lnTo>
                  <a:lnTo>
                    <a:pt x="0" y="97"/>
                  </a:lnTo>
                  <a:lnTo>
                    <a:pt x="0" y="97"/>
                  </a:lnTo>
                  <a:lnTo>
                    <a:pt x="1" y="74"/>
                  </a:lnTo>
                  <a:lnTo>
                    <a:pt x="3" y="64"/>
                  </a:lnTo>
                  <a:lnTo>
                    <a:pt x="5" y="55"/>
                  </a:lnTo>
                  <a:lnTo>
                    <a:pt x="7" y="46"/>
                  </a:lnTo>
                  <a:lnTo>
                    <a:pt x="11" y="38"/>
                  </a:lnTo>
                  <a:lnTo>
                    <a:pt x="15" y="30"/>
                  </a:lnTo>
                  <a:lnTo>
                    <a:pt x="20" y="25"/>
                  </a:lnTo>
                  <a:lnTo>
                    <a:pt x="25" y="19"/>
                  </a:lnTo>
                  <a:lnTo>
                    <a:pt x="31" y="13"/>
                  </a:lnTo>
                  <a:lnTo>
                    <a:pt x="38" y="10"/>
                  </a:lnTo>
                  <a:lnTo>
                    <a:pt x="44" y="7"/>
                  </a:lnTo>
                  <a:lnTo>
                    <a:pt x="53" y="3"/>
                  </a:lnTo>
                  <a:lnTo>
                    <a:pt x="61" y="2"/>
                  </a:lnTo>
                  <a:lnTo>
                    <a:pt x="71" y="1"/>
                  </a:lnTo>
                  <a:lnTo>
                    <a:pt x="82" y="0"/>
                  </a:lnTo>
                  <a:lnTo>
                    <a:pt x="82" y="0"/>
                  </a:lnTo>
                  <a:lnTo>
                    <a:pt x="98" y="2"/>
                  </a:lnTo>
                  <a:lnTo>
                    <a:pt x="106" y="3"/>
                  </a:lnTo>
                  <a:lnTo>
                    <a:pt x="113" y="6"/>
                  </a:lnTo>
                  <a:lnTo>
                    <a:pt x="120" y="8"/>
                  </a:lnTo>
                  <a:lnTo>
                    <a:pt x="126" y="11"/>
                  </a:lnTo>
                  <a:lnTo>
                    <a:pt x="132" y="16"/>
                  </a:lnTo>
                  <a:lnTo>
                    <a:pt x="137" y="20"/>
                  </a:lnTo>
                  <a:lnTo>
                    <a:pt x="142" y="25"/>
                  </a:lnTo>
                  <a:lnTo>
                    <a:pt x="146" y="30"/>
                  </a:lnTo>
                  <a:lnTo>
                    <a:pt x="150" y="37"/>
                  </a:lnTo>
                  <a:lnTo>
                    <a:pt x="152" y="44"/>
                  </a:lnTo>
                  <a:lnTo>
                    <a:pt x="158" y="59"/>
                  </a:lnTo>
                  <a:lnTo>
                    <a:pt x="160" y="76"/>
                  </a:lnTo>
                  <a:lnTo>
                    <a:pt x="12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49">
              <a:extLst>
                <a:ext uri="{FF2B5EF4-FFF2-40B4-BE49-F238E27FC236}">
                  <a16:creationId xmlns:a16="http://schemas.microsoft.com/office/drawing/2014/main" id="{79B448CF-DF36-F546-A5D9-005D370AC4D0}"/>
                </a:ext>
              </a:extLst>
            </p:cNvPr>
            <p:cNvSpPr>
              <a:spLocks/>
            </p:cNvSpPr>
            <p:nvPr userDrawn="1"/>
          </p:nvSpPr>
          <p:spPr bwMode="auto">
            <a:xfrm>
              <a:off x="11237726" y="301625"/>
              <a:ext cx="65088" cy="100012"/>
            </a:xfrm>
            <a:custGeom>
              <a:avLst/>
              <a:gdLst>
                <a:gd name="T0" fmla="*/ 121 w 161"/>
                <a:gd name="T1" fmla="*/ 252 h 252"/>
                <a:gd name="T2" fmla="*/ 71 w 161"/>
                <a:gd name="T3" fmla="*/ 127 h 252"/>
                <a:gd name="T4" fmla="*/ 37 w 161"/>
                <a:gd name="T5" fmla="*/ 179 h 252"/>
                <a:gd name="T6" fmla="*/ 37 w 161"/>
                <a:gd name="T7" fmla="*/ 252 h 252"/>
                <a:gd name="T8" fmla="*/ 0 w 161"/>
                <a:gd name="T9" fmla="*/ 252 h 252"/>
                <a:gd name="T10" fmla="*/ 0 w 161"/>
                <a:gd name="T11" fmla="*/ 0 h 252"/>
                <a:gd name="T12" fmla="*/ 37 w 161"/>
                <a:gd name="T13" fmla="*/ 0 h 252"/>
                <a:gd name="T14" fmla="*/ 37 w 161"/>
                <a:gd name="T15" fmla="*/ 119 h 252"/>
                <a:gd name="T16" fmla="*/ 111 w 161"/>
                <a:gd name="T17" fmla="*/ 0 h 252"/>
                <a:gd name="T18" fmla="*/ 153 w 161"/>
                <a:gd name="T19" fmla="*/ 0 h 252"/>
                <a:gd name="T20" fmla="*/ 96 w 161"/>
                <a:gd name="T21" fmla="*/ 91 h 252"/>
                <a:gd name="T22" fmla="*/ 161 w 161"/>
                <a:gd name="T23" fmla="*/ 252 h 252"/>
                <a:gd name="T24" fmla="*/ 121 w 161"/>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52">
                  <a:moveTo>
                    <a:pt x="121" y="252"/>
                  </a:moveTo>
                  <a:lnTo>
                    <a:pt x="71" y="127"/>
                  </a:lnTo>
                  <a:lnTo>
                    <a:pt x="37" y="179"/>
                  </a:lnTo>
                  <a:lnTo>
                    <a:pt x="37" y="252"/>
                  </a:lnTo>
                  <a:lnTo>
                    <a:pt x="0" y="252"/>
                  </a:lnTo>
                  <a:lnTo>
                    <a:pt x="0" y="0"/>
                  </a:lnTo>
                  <a:lnTo>
                    <a:pt x="37" y="0"/>
                  </a:lnTo>
                  <a:lnTo>
                    <a:pt x="37" y="119"/>
                  </a:lnTo>
                  <a:lnTo>
                    <a:pt x="111" y="0"/>
                  </a:lnTo>
                  <a:lnTo>
                    <a:pt x="153" y="0"/>
                  </a:lnTo>
                  <a:lnTo>
                    <a:pt x="96" y="91"/>
                  </a:lnTo>
                  <a:lnTo>
                    <a:pt x="161" y="252"/>
                  </a:lnTo>
                  <a:lnTo>
                    <a:pt x="121"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50">
              <a:extLst>
                <a:ext uri="{FF2B5EF4-FFF2-40B4-BE49-F238E27FC236}">
                  <a16:creationId xmlns:a16="http://schemas.microsoft.com/office/drawing/2014/main" id="{6B0CD0BB-BB5C-6948-A97B-69AF33E45D45}"/>
                </a:ext>
              </a:extLst>
            </p:cNvPr>
            <p:cNvSpPr>
              <a:spLocks/>
            </p:cNvSpPr>
            <p:nvPr userDrawn="1"/>
          </p:nvSpPr>
          <p:spPr bwMode="auto">
            <a:xfrm>
              <a:off x="11415526" y="441325"/>
              <a:ext cx="65088" cy="100012"/>
            </a:xfrm>
            <a:custGeom>
              <a:avLst/>
              <a:gdLst>
                <a:gd name="T0" fmla="*/ 121 w 162"/>
                <a:gd name="T1" fmla="*/ 253 h 253"/>
                <a:gd name="T2" fmla="*/ 72 w 162"/>
                <a:gd name="T3" fmla="*/ 126 h 253"/>
                <a:gd name="T4" fmla="*/ 37 w 162"/>
                <a:gd name="T5" fmla="*/ 179 h 253"/>
                <a:gd name="T6" fmla="*/ 37 w 162"/>
                <a:gd name="T7" fmla="*/ 253 h 253"/>
                <a:gd name="T8" fmla="*/ 0 w 162"/>
                <a:gd name="T9" fmla="*/ 253 h 253"/>
                <a:gd name="T10" fmla="*/ 0 w 162"/>
                <a:gd name="T11" fmla="*/ 0 h 253"/>
                <a:gd name="T12" fmla="*/ 37 w 162"/>
                <a:gd name="T13" fmla="*/ 0 h 253"/>
                <a:gd name="T14" fmla="*/ 37 w 162"/>
                <a:gd name="T15" fmla="*/ 118 h 253"/>
                <a:gd name="T16" fmla="*/ 111 w 162"/>
                <a:gd name="T17" fmla="*/ 0 h 253"/>
                <a:gd name="T18" fmla="*/ 154 w 162"/>
                <a:gd name="T19" fmla="*/ 0 h 253"/>
                <a:gd name="T20" fmla="*/ 97 w 162"/>
                <a:gd name="T21" fmla="*/ 91 h 253"/>
                <a:gd name="T22" fmla="*/ 162 w 162"/>
                <a:gd name="T23" fmla="*/ 253 h 253"/>
                <a:gd name="T24" fmla="*/ 121 w 162"/>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253">
                  <a:moveTo>
                    <a:pt x="121" y="253"/>
                  </a:moveTo>
                  <a:lnTo>
                    <a:pt x="72" y="126"/>
                  </a:lnTo>
                  <a:lnTo>
                    <a:pt x="37" y="179"/>
                  </a:lnTo>
                  <a:lnTo>
                    <a:pt x="37" y="253"/>
                  </a:lnTo>
                  <a:lnTo>
                    <a:pt x="0" y="253"/>
                  </a:lnTo>
                  <a:lnTo>
                    <a:pt x="0" y="0"/>
                  </a:lnTo>
                  <a:lnTo>
                    <a:pt x="37" y="0"/>
                  </a:lnTo>
                  <a:lnTo>
                    <a:pt x="37" y="118"/>
                  </a:lnTo>
                  <a:lnTo>
                    <a:pt x="111" y="0"/>
                  </a:lnTo>
                  <a:lnTo>
                    <a:pt x="154" y="0"/>
                  </a:lnTo>
                  <a:lnTo>
                    <a:pt x="97" y="91"/>
                  </a:lnTo>
                  <a:lnTo>
                    <a:pt x="162" y="253"/>
                  </a:lnTo>
                  <a:lnTo>
                    <a:pt x="121"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51">
              <a:extLst>
                <a:ext uri="{FF2B5EF4-FFF2-40B4-BE49-F238E27FC236}">
                  <a16:creationId xmlns:a16="http://schemas.microsoft.com/office/drawing/2014/main" id="{AD51249E-04E6-5448-923F-B78BD7DCA3AB}"/>
                </a:ext>
              </a:extLst>
            </p:cNvPr>
            <p:cNvSpPr>
              <a:spLocks/>
            </p:cNvSpPr>
            <p:nvPr userDrawn="1"/>
          </p:nvSpPr>
          <p:spPr bwMode="auto">
            <a:xfrm>
              <a:off x="11317101" y="298450"/>
              <a:ext cx="61913" cy="104775"/>
            </a:xfrm>
            <a:custGeom>
              <a:avLst/>
              <a:gdLst>
                <a:gd name="T0" fmla="*/ 64 w 159"/>
                <a:gd name="T1" fmla="*/ 263 h 264"/>
                <a:gd name="T2" fmla="*/ 37 w 159"/>
                <a:gd name="T3" fmla="*/ 253 h 264"/>
                <a:gd name="T4" fmla="*/ 19 w 159"/>
                <a:gd name="T5" fmla="*/ 239 h 264"/>
                <a:gd name="T6" fmla="*/ 7 w 159"/>
                <a:gd name="T7" fmla="*/ 219 h 264"/>
                <a:gd name="T8" fmla="*/ 0 w 159"/>
                <a:gd name="T9" fmla="*/ 194 h 264"/>
                <a:gd name="T10" fmla="*/ 37 w 159"/>
                <a:gd name="T11" fmla="*/ 185 h 264"/>
                <a:gd name="T12" fmla="*/ 44 w 159"/>
                <a:gd name="T13" fmla="*/ 211 h 264"/>
                <a:gd name="T14" fmla="*/ 62 w 159"/>
                <a:gd name="T15" fmla="*/ 226 h 264"/>
                <a:gd name="T16" fmla="*/ 79 w 159"/>
                <a:gd name="T17" fmla="*/ 229 h 264"/>
                <a:gd name="T18" fmla="*/ 104 w 159"/>
                <a:gd name="T19" fmla="*/ 224 h 264"/>
                <a:gd name="T20" fmla="*/ 118 w 159"/>
                <a:gd name="T21" fmla="*/ 208 h 264"/>
                <a:gd name="T22" fmla="*/ 122 w 159"/>
                <a:gd name="T23" fmla="*/ 193 h 264"/>
                <a:gd name="T24" fmla="*/ 116 w 159"/>
                <a:gd name="T25" fmla="*/ 174 h 264"/>
                <a:gd name="T26" fmla="*/ 94 w 159"/>
                <a:gd name="T27" fmla="*/ 153 h 264"/>
                <a:gd name="T28" fmla="*/ 42 w 159"/>
                <a:gd name="T29" fmla="*/ 125 h 264"/>
                <a:gd name="T30" fmla="*/ 15 w 159"/>
                <a:gd name="T31" fmla="*/ 101 h 264"/>
                <a:gd name="T32" fmla="*/ 5 w 159"/>
                <a:gd name="T33" fmla="*/ 73 h 264"/>
                <a:gd name="T34" fmla="*/ 5 w 159"/>
                <a:gd name="T35" fmla="*/ 58 h 264"/>
                <a:gd name="T36" fmla="*/ 10 w 159"/>
                <a:gd name="T37" fmla="*/ 39 h 264"/>
                <a:gd name="T38" fmla="*/ 23 w 159"/>
                <a:gd name="T39" fmla="*/ 22 h 264"/>
                <a:gd name="T40" fmla="*/ 52 w 159"/>
                <a:gd name="T41" fmla="*/ 6 h 264"/>
                <a:gd name="T42" fmla="*/ 79 w 159"/>
                <a:gd name="T43" fmla="*/ 0 h 264"/>
                <a:gd name="T44" fmla="*/ 103 w 159"/>
                <a:gd name="T45" fmla="*/ 4 h 264"/>
                <a:gd name="T46" fmla="*/ 123 w 159"/>
                <a:gd name="T47" fmla="*/ 13 h 264"/>
                <a:gd name="T48" fmla="*/ 138 w 159"/>
                <a:gd name="T49" fmla="*/ 28 h 264"/>
                <a:gd name="T50" fmla="*/ 150 w 159"/>
                <a:gd name="T51" fmla="*/ 47 h 264"/>
                <a:gd name="T52" fmla="*/ 155 w 159"/>
                <a:gd name="T53" fmla="*/ 70 h 264"/>
                <a:gd name="T54" fmla="*/ 118 w 159"/>
                <a:gd name="T55" fmla="*/ 77 h 264"/>
                <a:gd name="T56" fmla="*/ 111 w 159"/>
                <a:gd name="T57" fmla="*/ 54 h 264"/>
                <a:gd name="T58" fmla="*/ 96 w 159"/>
                <a:gd name="T59" fmla="*/ 39 h 264"/>
                <a:gd name="T60" fmla="*/ 80 w 159"/>
                <a:gd name="T61" fmla="*/ 36 h 264"/>
                <a:gd name="T62" fmla="*/ 58 w 159"/>
                <a:gd name="T63" fmla="*/ 40 h 264"/>
                <a:gd name="T64" fmla="*/ 44 w 159"/>
                <a:gd name="T65" fmla="*/ 54 h 264"/>
                <a:gd name="T66" fmla="*/ 42 w 159"/>
                <a:gd name="T67" fmla="*/ 65 h 264"/>
                <a:gd name="T68" fmla="*/ 46 w 159"/>
                <a:gd name="T69" fmla="*/ 82 h 264"/>
                <a:gd name="T70" fmla="*/ 69 w 159"/>
                <a:gd name="T71" fmla="*/ 101 h 264"/>
                <a:gd name="T72" fmla="*/ 110 w 159"/>
                <a:gd name="T73" fmla="*/ 124 h 264"/>
                <a:gd name="T74" fmla="*/ 141 w 159"/>
                <a:gd name="T75" fmla="*/ 145 h 264"/>
                <a:gd name="T76" fmla="*/ 155 w 159"/>
                <a:gd name="T77" fmla="*/ 172 h 264"/>
                <a:gd name="T78" fmla="*/ 159 w 159"/>
                <a:gd name="T79" fmla="*/ 193 h 264"/>
                <a:gd name="T80" fmla="*/ 156 w 159"/>
                <a:gd name="T81" fmla="*/ 209 h 264"/>
                <a:gd name="T82" fmla="*/ 149 w 159"/>
                <a:gd name="T83" fmla="*/ 229 h 264"/>
                <a:gd name="T84" fmla="*/ 134 w 159"/>
                <a:gd name="T85" fmla="*/ 246 h 264"/>
                <a:gd name="T86" fmla="*/ 109 w 159"/>
                <a:gd name="T87" fmla="*/ 259 h 264"/>
                <a:gd name="T88" fmla="*/ 79 w 159"/>
                <a:gd name="T8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264">
                  <a:moveTo>
                    <a:pt x="79" y="264"/>
                  </a:moveTo>
                  <a:lnTo>
                    <a:pt x="79" y="264"/>
                  </a:lnTo>
                  <a:lnTo>
                    <a:pt x="64" y="263"/>
                  </a:lnTo>
                  <a:lnTo>
                    <a:pt x="50" y="259"/>
                  </a:lnTo>
                  <a:lnTo>
                    <a:pt x="43" y="256"/>
                  </a:lnTo>
                  <a:lnTo>
                    <a:pt x="37" y="253"/>
                  </a:lnTo>
                  <a:lnTo>
                    <a:pt x="31" y="248"/>
                  </a:lnTo>
                  <a:lnTo>
                    <a:pt x="25" y="244"/>
                  </a:lnTo>
                  <a:lnTo>
                    <a:pt x="19" y="239"/>
                  </a:lnTo>
                  <a:lnTo>
                    <a:pt x="15" y="233"/>
                  </a:lnTo>
                  <a:lnTo>
                    <a:pt x="10" y="227"/>
                  </a:lnTo>
                  <a:lnTo>
                    <a:pt x="7" y="219"/>
                  </a:lnTo>
                  <a:lnTo>
                    <a:pt x="4" y="211"/>
                  </a:lnTo>
                  <a:lnTo>
                    <a:pt x="3" y="203"/>
                  </a:lnTo>
                  <a:lnTo>
                    <a:pt x="0" y="194"/>
                  </a:lnTo>
                  <a:lnTo>
                    <a:pt x="0" y="185"/>
                  </a:lnTo>
                  <a:lnTo>
                    <a:pt x="37" y="185"/>
                  </a:lnTo>
                  <a:lnTo>
                    <a:pt x="37" y="185"/>
                  </a:lnTo>
                  <a:lnTo>
                    <a:pt x="38" y="194"/>
                  </a:lnTo>
                  <a:lnTo>
                    <a:pt x="41" y="203"/>
                  </a:lnTo>
                  <a:lnTo>
                    <a:pt x="44" y="211"/>
                  </a:lnTo>
                  <a:lnTo>
                    <a:pt x="50" y="217"/>
                  </a:lnTo>
                  <a:lnTo>
                    <a:pt x="55" y="222"/>
                  </a:lnTo>
                  <a:lnTo>
                    <a:pt x="62" y="226"/>
                  </a:lnTo>
                  <a:lnTo>
                    <a:pt x="70" y="228"/>
                  </a:lnTo>
                  <a:lnTo>
                    <a:pt x="79" y="229"/>
                  </a:lnTo>
                  <a:lnTo>
                    <a:pt x="79" y="229"/>
                  </a:lnTo>
                  <a:lnTo>
                    <a:pt x="88" y="228"/>
                  </a:lnTo>
                  <a:lnTo>
                    <a:pt x="97" y="227"/>
                  </a:lnTo>
                  <a:lnTo>
                    <a:pt x="104" y="224"/>
                  </a:lnTo>
                  <a:lnTo>
                    <a:pt x="109" y="219"/>
                  </a:lnTo>
                  <a:lnTo>
                    <a:pt x="115" y="215"/>
                  </a:lnTo>
                  <a:lnTo>
                    <a:pt x="118" y="208"/>
                  </a:lnTo>
                  <a:lnTo>
                    <a:pt x="120" y="201"/>
                  </a:lnTo>
                  <a:lnTo>
                    <a:pt x="122" y="193"/>
                  </a:lnTo>
                  <a:lnTo>
                    <a:pt x="122" y="193"/>
                  </a:lnTo>
                  <a:lnTo>
                    <a:pt x="120" y="189"/>
                  </a:lnTo>
                  <a:lnTo>
                    <a:pt x="119" y="183"/>
                  </a:lnTo>
                  <a:lnTo>
                    <a:pt x="116" y="174"/>
                  </a:lnTo>
                  <a:lnTo>
                    <a:pt x="110" y="166"/>
                  </a:lnTo>
                  <a:lnTo>
                    <a:pt x="103" y="159"/>
                  </a:lnTo>
                  <a:lnTo>
                    <a:pt x="94" y="153"/>
                  </a:lnTo>
                  <a:lnTo>
                    <a:pt x="85" y="147"/>
                  </a:lnTo>
                  <a:lnTo>
                    <a:pt x="63" y="136"/>
                  </a:lnTo>
                  <a:lnTo>
                    <a:pt x="42" y="125"/>
                  </a:lnTo>
                  <a:lnTo>
                    <a:pt x="32" y="118"/>
                  </a:lnTo>
                  <a:lnTo>
                    <a:pt x="23" y="110"/>
                  </a:lnTo>
                  <a:lnTo>
                    <a:pt x="15" y="101"/>
                  </a:lnTo>
                  <a:lnTo>
                    <a:pt x="9" y="91"/>
                  </a:lnTo>
                  <a:lnTo>
                    <a:pt x="6" y="80"/>
                  </a:lnTo>
                  <a:lnTo>
                    <a:pt x="5" y="73"/>
                  </a:lnTo>
                  <a:lnTo>
                    <a:pt x="5" y="66"/>
                  </a:lnTo>
                  <a:lnTo>
                    <a:pt x="5" y="66"/>
                  </a:lnTo>
                  <a:lnTo>
                    <a:pt x="5" y="58"/>
                  </a:lnTo>
                  <a:lnTo>
                    <a:pt x="6" y="52"/>
                  </a:lnTo>
                  <a:lnTo>
                    <a:pt x="8" y="45"/>
                  </a:lnTo>
                  <a:lnTo>
                    <a:pt x="10" y="39"/>
                  </a:lnTo>
                  <a:lnTo>
                    <a:pt x="14" y="32"/>
                  </a:lnTo>
                  <a:lnTo>
                    <a:pt x="18" y="28"/>
                  </a:lnTo>
                  <a:lnTo>
                    <a:pt x="23" y="22"/>
                  </a:lnTo>
                  <a:lnTo>
                    <a:pt x="27" y="18"/>
                  </a:lnTo>
                  <a:lnTo>
                    <a:pt x="38" y="11"/>
                  </a:lnTo>
                  <a:lnTo>
                    <a:pt x="52" y="6"/>
                  </a:lnTo>
                  <a:lnTo>
                    <a:pt x="65" y="2"/>
                  </a:lnTo>
                  <a:lnTo>
                    <a:pt x="79" y="0"/>
                  </a:lnTo>
                  <a:lnTo>
                    <a:pt x="79" y="0"/>
                  </a:lnTo>
                  <a:lnTo>
                    <a:pt x="87" y="1"/>
                  </a:lnTo>
                  <a:lnTo>
                    <a:pt x="95" y="2"/>
                  </a:lnTo>
                  <a:lnTo>
                    <a:pt x="103" y="4"/>
                  </a:lnTo>
                  <a:lnTo>
                    <a:pt x="109" y="7"/>
                  </a:lnTo>
                  <a:lnTo>
                    <a:pt x="116" y="10"/>
                  </a:lnTo>
                  <a:lnTo>
                    <a:pt x="123" y="13"/>
                  </a:lnTo>
                  <a:lnTo>
                    <a:pt x="128" y="18"/>
                  </a:lnTo>
                  <a:lnTo>
                    <a:pt x="134" y="22"/>
                  </a:lnTo>
                  <a:lnTo>
                    <a:pt x="138" y="28"/>
                  </a:lnTo>
                  <a:lnTo>
                    <a:pt x="143" y="34"/>
                  </a:lnTo>
                  <a:lnTo>
                    <a:pt x="146" y="40"/>
                  </a:lnTo>
                  <a:lnTo>
                    <a:pt x="150" y="47"/>
                  </a:lnTo>
                  <a:lnTo>
                    <a:pt x="152" y="54"/>
                  </a:lnTo>
                  <a:lnTo>
                    <a:pt x="154" y="62"/>
                  </a:lnTo>
                  <a:lnTo>
                    <a:pt x="155" y="70"/>
                  </a:lnTo>
                  <a:lnTo>
                    <a:pt x="155" y="77"/>
                  </a:lnTo>
                  <a:lnTo>
                    <a:pt x="118" y="77"/>
                  </a:lnTo>
                  <a:lnTo>
                    <a:pt x="118" y="77"/>
                  </a:lnTo>
                  <a:lnTo>
                    <a:pt x="117" y="70"/>
                  </a:lnTo>
                  <a:lnTo>
                    <a:pt x="115" y="62"/>
                  </a:lnTo>
                  <a:lnTo>
                    <a:pt x="111" y="54"/>
                  </a:lnTo>
                  <a:lnTo>
                    <a:pt x="107" y="48"/>
                  </a:lnTo>
                  <a:lnTo>
                    <a:pt x="103" y="43"/>
                  </a:lnTo>
                  <a:lnTo>
                    <a:pt x="96" y="39"/>
                  </a:lnTo>
                  <a:lnTo>
                    <a:pt x="88" y="36"/>
                  </a:lnTo>
                  <a:lnTo>
                    <a:pt x="80" y="36"/>
                  </a:lnTo>
                  <a:lnTo>
                    <a:pt x="80" y="36"/>
                  </a:lnTo>
                  <a:lnTo>
                    <a:pt x="71" y="36"/>
                  </a:lnTo>
                  <a:lnTo>
                    <a:pt x="64" y="38"/>
                  </a:lnTo>
                  <a:lnTo>
                    <a:pt x="58" y="40"/>
                  </a:lnTo>
                  <a:lnTo>
                    <a:pt x="52" y="44"/>
                  </a:lnTo>
                  <a:lnTo>
                    <a:pt x="47" y="48"/>
                  </a:lnTo>
                  <a:lnTo>
                    <a:pt x="44" y="54"/>
                  </a:lnTo>
                  <a:lnTo>
                    <a:pt x="42" y="59"/>
                  </a:lnTo>
                  <a:lnTo>
                    <a:pt x="42" y="65"/>
                  </a:lnTo>
                  <a:lnTo>
                    <a:pt x="42" y="65"/>
                  </a:lnTo>
                  <a:lnTo>
                    <a:pt x="42" y="70"/>
                  </a:lnTo>
                  <a:lnTo>
                    <a:pt x="43" y="74"/>
                  </a:lnTo>
                  <a:lnTo>
                    <a:pt x="46" y="82"/>
                  </a:lnTo>
                  <a:lnTo>
                    <a:pt x="52" y="89"/>
                  </a:lnTo>
                  <a:lnTo>
                    <a:pt x="60" y="95"/>
                  </a:lnTo>
                  <a:lnTo>
                    <a:pt x="69" y="101"/>
                  </a:lnTo>
                  <a:lnTo>
                    <a:pt x="79" y="107"/>
                  </a:lnTo>
                  <a:lnTo>
                    <a:pt x="100" y="117"/>
                  </a:lnTo>
                  <a:lnTo>
                    <a:pt x="110" y="124"/>
                  </a:lnTo>
                  <a:lnTo>
                    <a:pt x="122" y="129"/>
                  </a:lnTo>
                  <a:lnTo>
                    <a:pt x="132" y="137"/>
                  </a:lnTo>
                  <a:lnTo>
                    <a:pt x="141" y="145"/>
                  </a:lnTo>
                  <a:lnTo>
                    <a:pt x="147" y="155"/>
                  </a:lnTo>
                  <a:lnTo>
                    <a:pt x="153" y="166"/>
                  </a:lnTo>
                  <a:lnTo>
                    <a:pt x="155" y="172"/>
                  </a:lnTo>
                  <a:lnTo>
                    <a:pt x="158" y="179"/>
                  </a:lnTo>
                  <a:lnTo>
                    <a:pt x="159" y="186"/>
                  </a:lnTo>
                  <a:lnTo>
                    <a:pt x="159" y="193"/>
                  </a:lnTo>
                  <a:lnTo>
                    <a:pt x="159" y="193"/>
                  </a:lnTo>
                  <a:lnTo>
                    <a:pt x="158" y="202"/>
                  </a:lnTo>
                  <a:lnTo>
                    <a:pt x="156" y="209"/>
                  </a:lnTo>
                  <a:lnTo>
                    <a:pt x="154" y="217"/>
                  </a:lnTo>
                  <a:lnTo>
                    <a:pt x="152" y="224"/>
                  </a:lnTo>
                  <a:lnTo>
                    <a:pt x="149" y="229"/>
                  </a:lnTo>
                  <a:lnTo>
                    <a:pt x="144" y="236"/>
                  </a:lnTo>
                  <a:lnTo>
                    <a:pt x="140" y="240"/>
                  </a:lnTo>
                  <a:lnTo>
                    <a:pt x="134" y="246"/>
                  </a:lnTo>
                  <a:lnTo>
                    <a:pt x="128" y="249"/>
                  </a:lnTo>
                  <a:lnTo>
                    <a:pt x="123" y="254"/>
                  </a:lnTo>
                  <a:lnTo>
                    <a:pt x="109" y="259"/>
                  </a:lnTo>
                  <a:lnTo>
                    <a:pt x="95" y="263"/>
                  </a:lnTo>
                  <a:lnTo>
                    <a:pt x="79" y="264"/>
                  </a:lnTo>
                  <a:lnTo>
                    <a:pt x="79"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52">
              <a:extLst>
                <a:ext uri="{FF2B5EF4-FFF2-40B4-BE49-F238E27FC236}">
                  <a16:creationId xmlns:a16="http://schemas.microsoft.com/office/drawing/2014/main" id="{4412A7D9-EE2C-DD4B-BFD3-B9F1AFBC0C6A}"/>
                </a:ext>
              </a:extLst>
            </p:cNvPr>
            <p:cNvSpPr>
              <a:spLocks/>
            </p:cNvSpPr>
            <p:nvPr userDrawn="1"/>
          </p:nvSpPr>
          <p:spPr bwMode="auto">
            <a:xfrm>
              <a:off x="10924988" y="438150"/>
              <a:ext cx="63500" cy="104775"/>
            </a:xfrm>
            <a:custGeom>
              <a:avLst/>
              <a:gdLst>
                <a:gd name="T0" fmla="*/ 64 w 159"/>
                <a:gd name="T1" fmla="*/ 262 h 264"/>
                <a:gd name="T2" fmla="*/ 36 w 159"/>
                <a:gd name="T3" fmla="*/ 253 h 264"/>
                <a:gd name="T4" fmla="*/ 19 w 159"/>
                <a:gd name="T5" fmla="*/ 238 h 264"/>
                <a:gd name="T6" fmla="*/ 7 w 159"/>
                <a:gd name="T7" fmla="*/ 219 h 264"/>
                <a:gd name="T8" fmla="*/ 0 w 159"/>
                <a:gd name="T9" fmla="*/ 194 h 264"/>
                <a:gd name="T10" fmla="*/ 37 w 159"/>
                <a:gd name="T11" fmla="*/ 184 h 264"/>
                <a:gd name="T12" fmla="*/ 44 w 159"/>
                <a:gd name="T13" fmla="*/ 210 h 264"/>
                <a:gd name="T14" fmla="*/ 62 w 159"/>
                <a:gd name="T15" fmla="*/ 226 h 264"/>
                <a:gd name="T16" fmla="*/ 79 w 159"/>
                <a:gd name="T17" fmla="*/ 228 h 264"/>
                <a:gd name="T18" fmla="*/ 104 w 159"/>
                <a:gd name="T19" fmla="*/ 223 h 264"/>
                <a:gd name="T20" fmla="*/ 118 w 159"/>
                <a:gd name="T21" fmla="*/ 208 h 264"/>
                <a:gd name="T22" fmla="*/ 120 w 159"/>
                <a:gd name="T23" fmla="*/ 193 h 264"/>
                <a:gd name="T24" fmla="*/ 116 w 159"/>
                <a:gd name="T25" fmla="*/ 174 h 264"/>
                <a:gd name="T26" fmla="*/ 93 w 159"/>
                <a:gd name="T27" fmla="*/ 153 h 264"/>
                <a:gd name="T28" fmla="*/ 42 w 159"/>
                <a:gd name="T29" fmla="*/ 123 h 264"/>
                <a:gd name="T30" fmla="*/ 15 w 159"/>
                <a:gd name="T31" fmla="*/ 101 h 264"/>
                <a:gd name="T32" fmla="*/ 5 w 159"/>
                <a:gd name="T33" fmla="*/ 72 h 264"/>
                <a:gd name="T34" fmla="*/ 5 w 159"/>
                <a:gd name="T35" fmla="*/ 57 h 264"/>
                <a:gd name="T36" fmla="*/ 10 w 159"/>
                <a:gd name="T37" fmla="*/ 38 h 264"/>
                <a:gd name="T38" fmla="*/ 23 w 159"/>
                <a:gd name="T39" fmla="*/ 22 h 264"/>
                <a:gd name="T40" fmla="*/ 52 w 159"/>
                <a:gd name="T41" fmla="*/ 4 h 264"/>
                <a:gd name="T42" fmla="*/ 79 w 159"/>
                <a:gd name="T43" fmla="*/ 0 h 264"/>
                <a:gd name="T44" fmla="*/ 102 w 159"/>
                <a:gd name="T45" fmla="*/ 3 h 264"/>
                <a:gd name="T46" fmla="*/ 123 w 159"/>
                <a:gd name="T47" fmla="*/ 12 h 264"/>
                <a:gd name="T48" fmla="*/ 138 w 159"/>
                <a:gd name="T49" fmla="*/ 28 h 264"/>
                <a:gd name="T50" fmla="*/ 150 w 159"/>
                <a:gd name="T51" fmla="*/ 46 h 264"/>
                <a:gd name="T52" fmla="*/ 155 w 159"/>
                <a:gd name="T53" fmla="*/ 68 h 264"/>
                <a:gd name="T54" fmla="*/ 118 w 159"/>
                <a:gd name="T55" fmla="*/ 76 h 264"/>
                <a:gd name="T56" fmla="*/ 111 w 159"/>
                <a:gd name="T57" fmla="*/ 54 h 264"/>
                <a:gd name="T58" fmla="*/ 96 w 159"/>
                <a:gd name="T59" fmla="*/ 38 h 264"/>
                <a:gd name="T60" fmla="*/ 80 w 159"/>
                <a:gd name="T61" fmla="*/ 35 h 264"/>
                <a:gd name="T62" fmla="*/ 57 w 159"/>
                <a:gd name="T63" fmla="*/ 39 h 264"/>
                <a:gd name="T64" fmla="*/ 44 w 159"/>
                <a:gd name="T65" fmla="*/ 53 h 264"/>
                <a:gd name="T66" fmla="*/ 42 w 159"/>
                <a:gd name="T67" fmla="*/ 65 h 264"/>
                <a:gd name="T68" fmla="*/ 46 w 159"/>
                <a:gd name="T69" fmla="*/ 81 h 264"/>
                <a:gd name="T70" fmla="*/ 69 w 159"/>
                <a:gd name="T71" fmla="*/ 100 h 264"/>
                <a:gd name="T72" fmla="*/ 110 w 159"/>
                <a:gd name="T73" fmla="*/ 122 h 264"/>
                <a:gd name="T74" fmla="*/ 139 w 159"/>
                <a:gd name="T75" fmla="*/ 145 h 264"/>
                <a:gd name="T76" fmla="*/ 155 w 159"/>
                <a:gd name="T77" fmla="*/ 172 h 264"/>
                <a:gd name="T78" fmla="*/ 159 w 159"/>
                <a:gd name="T79" fmla="*/ 193 h 264"/>
                <a:gd name="T80" fmla="*/ 156 w 159"/>
                <a:gd name="T81" fmla="*/ 209 h 264"/>
                <a:gd name="T82" fmla="*/ 148 w 159"/>
                <a:gd name="T83" fmla="*/ 229 h 264"/>
                <a:gd name="T84" fmla="*/ 134 w 159"/>
                <a:gd name="T85" fmla="*/ 245 h 264"/>
                <a:gd name="T86" fmla="*/ 109 w 159"/>
                <a:gd name="T87" fmla="*/ 258 h 264"/>
                <a:gd name="T88" fmla="*/ 79 w 159"/>
                <a:gd name="T8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264">
                  <a:moveTo>
                    <a:pt x="79" y="264"/>
                  </a:moveTo>
                  <a:lnTo>
                    <a:pt x="79" y="264"/>
                  </a:lnTo>
                  <a:lnTo>
                    <a:pt x="64" y="262"/>
                  </a:lnTo>
                  <a:lnTo>
                    <a:pt x="50" y="258"/>
                  </a:lnTo>
                  <a:lnTo>
                    <a:pt x="43" y="256"/>
                  </a:lnTo>
                  <a:lnTo>
                    <a:pt x="36" y="253"/>
                  </a:lnTo>
                  <a:lnTo>
                    <a:pt x="31" y="248"/>
                  </a:lnTo>
                  <a:lnTo>
                    <a:pt x="25" y="244"/>
                  </a:lnTo>
                  <a:lnTo>
                    <a:pt x="19" y="238"/>
                  </a:lnTo>
                  <a:lnTo>
                    <a:pt x="15" y="232"/>
                  </a:lnTo>
                  <a:lnTo>
                    <a:pt x="10" y="226"/>
                  </a:lnTo>
                  <a:lnTo>
                    <a:pt x="7" y="219"/>
                  </a:lnTo>
                  <a:lnTo>
                    <a:pt x="4" y="211"/>
                  </a:lnTo>
                  <a:lnTo>
                    <a:pt x="1" y="202"/>
                  </a:lnTo>
                  <a:lnTo>
                    <a:pt x="0" y="194"/>
                  </a:lnTo>
                  <a:lnTo>
                    <a:pt x="0" y="184"/>
                  </a:lnTo>
                  <a:lnTo>
                    <a:pt x="37" y="184"/>
                  </a:lnTo>
                  <a:lnTo>
                    <a:pt x="37" y="184"/>
                  </a:lnTo>
                  <a:lnTo>
                    <a:pt x="38" y="194"/>
                  </a:lnTo>
                  <a:lnTo>
                    <a:pt x="41" y="202"/>
                  </a:lnTo>
                  <a:lnTo>
                    <a:pt x="44" y="210"/>
                  </a:lnTo>
                  <a:lnTo>
                    <a:pt x="50" y="217"/>
                  </a:lnTo>
                  <a:lnTo>
                    <a:pt x="55" y="221"/>
                  </a:lnTo>
                  <a:lnTo>
                    <a:pt x="62" y="226"/>
                  </a:lnTo>
                  <a:lnTo>
                    <a:pt x="70" y="228"/>
                  </a:lnTo>
                  <a:lnTo>
                    <a:pt x="79" y="228"/>
                  </a:lnTo>
                  <a:lnTo>
                    <a:pt x="79" y="228"/>
                  </a:lnTo>
                  <a:lnTo>
                    <a:pt x="88" y="228"/>
                  </a:lnTo>
                  <a:lnTo>
                    <a:pt x="96" y="226"/>
                  </a:lnTo>
                  <a:lnTo>
                    <a:pt x="104" y="223"/>
                  </a:lnTo>
                  <a:lnTo>
                    <a:pt x="109" y="219"/>
                  </a:lnTo>
                  <a:lnTo>
                    <a:pt x="115" y="213"/>
                  </a:lnTo>
                  <a:lnTo>
                    <a:pt x="118" y="208"/>
                  </a:lnTo>
                  <a:lnTo>
                    <a:pt x="120" y="201"/>
                  </a:lnTo>
                  <a:lnTo>
                    <a:pt x="120" y="193"/>
                  </a:lnTo>
                  <a:lnTo>
                    <a:pt x="120" y="193"/>
                  </a:lnTo>
                  <a:lnTo>
                    <a:pt x="120" y="187"/>
                  </a:lnTo>
                  <a:lnTo>
                    <a:pt x="119" y="183"/>
                  </a:lnTo>
                  <a:lnTo>
                    <a:pt x="116" y="174"/>
                  </a:lnTo>
                  <a:lnTo>
                    <a:pt x="110" y="165"/>
                  </a:lnTo>
                  <a:lnTo>
                    <a:pt x="102" y="158"/>
                  </a:lnTo>
                  <a:lnTo>
                    <a:pt x="93" y="153"/>
                  </a:lnTo>
                  <a:lnTo>
                    <a:pt x="84" y="147"/>
                  </a:lnTo>
                  <a:lnTo>
                    <a:pt x="63" y="136"/>
                  </a:lnTo>
                  <a:lnTo>
                    <a:pt x="42" y="123"/>
                  </a:lnTo>
                  <a:lnTo>
                    <a:pt x="32" y="117"/>
                  </a:lnTo>
                  <a:lnTo>
                    <a:pt x="23" y="109"/>
                  </a:lnTo>
                  <a:lnTo>
                    <a:pt x="15" y="101"/>
                  </a:lnTo>
                  <a:lnTo>
                    <a:pt x="9" y="90"/>
                  </a:lnTo>
                  <a:lnTo>
                    <a:pt x="6" y="78"/>
                  </a:lnTo>
                  <a:lnTo>
                    <a:pt x="5" y="72"/>
                  </a:lnTo>
                  <a:lnTo>
                    <a:pt x="5" y="65"/>
                  </a:lnTo>
                  <a:lnTo>
                    <a:pt x="5" y="65"/>
                  </a:lnTo>
                  <a:lnTo>
                    <a:pt x="5" y="57"/>
                  </a:lnTo>
                  <a:lnTo>
                    <a:pt x="6" y="50"/>
                  </a:lnTo>
                  <a:lnTo>
                    <a:pt x="8" y="44"/>
                  </a:lnTo>
                  <a:lnTo>
                    <a:pt x="10" y="38"/>
                  </a:lnTo>
                  <a:lnTo>
                    <a:pt x="14" y="32"/>
                  </a:lnTo>
                  <a:lnTo>
                    <a:pt x="18" y="27"/>
                  </a:lnTo>
                  <a:lnTo>
                    <a:pt x="23" y="22"/>
                  </a:lnTo>
                  <a:lnTo>
                    <a:pt x="27" y="18"/>
                  </a:lnTo>
                  <a:lnTo>
                    <a:pt x="38" y="10"/>
                  </a:lnTo>
                  <a:lnTo>
                    <a:pt x="52" y="4"/>
                  </a:lnTo>
                  <a:lnTo>
                    <a:pt x="65" y="1"/>
                  </a:lnTo>
                  <a:lnTo>
                    <a:pt x="79" y="0"/>
                  </a:lnTo>
                  <a:lnTo>
                    <a:pt x="79" y="0"/>
                  </a:lnTo>
                  <a:lnTo>
                    <a:pt x="87" y="0"/>
                  </a:lnTo>
                  <a:lnTo>
                    <a:pt x="95" y="1"/>
                  </a:lnTo>
                  <a:lnTo>
                    <a:pt x="102" y="3"/>
                  </a:lnTo>
                  <a:lnTo>
                    <a:pt x="109" y="5"/>
                  </a:lnTo>
                  <a:lnTo>
                    <a:pt x="116" y="9"/>
                  </a:lnTo>
                  <a:lnTo>
                    <a:pt x="123" y="12"/>
                  </a:lnTo>
                  <a:lnTo>
                    <a:pt x="128" y="17"/>
                  </a:lnTo>
                  <a:lnTo>
                    <a:pt x="134" y="22"/>
                  </a:lnTo>
                  <a:lnTo>
                    <a:pt x="138" y="28"/>
                  </a:lnTo>
                  <a:lnTo>
                    <a:pt x="143" y="33"/>
                  </a:lnTo>
                  <a:lnTo>
                    <a:pt x="146" y="39"/>
                  </a:lnTo>
                  <a:lnTo>
                    <a:pt x="150" y="46"/>
                  </a:lnTo>
                  <a:lnTo>
                    <a:pt x="152" y="54"/>
                  </a:lnTo>
                  <a:lnTo>
                    <a:pt x="154" y="60"/>
                  </a:lnTo>
                  <a:lnTo>
                    <a:pt x="155" y="68"/>
                  </a:lnTo>
                  <a:lnTo>
                    <a:pt x="155" y="76"/>
                  </a:lnTo>
                  <a:lnTo>
                    <a:pt x="118" y="76"/>
                  </a:lnTo>
                  <a:lnTo>
                    <a:pt x="118" y="76"/>
                  </a:lnTo>
                  <a:lnTo>
                    <a:pt x="117" y="68"/>
                  </a:lnTo>
                  <a:lnTo>
                    <a:pt x="115" y="60"/>
                  </a:lnTo>
                  <a:lnTo>
                    <a:pt x="111" y="54"/>
                  </a:lnTo>
                  <a:lnTo>
                    <a:pt x="107" y="47"/>
                  </a:lnTo>
                  <a:lnTo>
                    <a:pt x="101" y="42"/>
                  </a:lnTo>
                  <a:lnTo>
                    <a:pt x="96" y="38"/>
                  </a:lnTo>
                  <a:lnTo>
                    <a:pt x="88" y="36"/>
                  </a:lnTo>
                  <a:lnTo>
                    <a:pt x="80" y="35"/>
                  </a:lnTo>
                  <a:lnTo>
                    <a:pt x="80" y="35"/>
                  </a:lnTo>
                  <a:lnTo>
                    <a:pt x="71" y="36"/>
                  </a:lnTo>
                  <a:lnTo>
                    <a:pt x="63" y="37"/>
                  </a:lnTo>
                  <a:lnTo>
                    <a:pt x="57" y="39"/>
                  </a:lnTo>
                  <a:lnTo>
                    <a:pt x="52" y="44"/>
                  </a:lnTo>
                  <a:lnTo>
                    <a:pt x="47" y="48"/>
                  </a:lnTo>
                  <a:lnTo>
                    <a:pt x="44" y="53"/>
                  </a:lnTo>
                  <a:lnTo>
                    <a:pt x="42" y="58"/>
                  </a:lnTo>
                  <a:lnTo>
                    <a:pt x="42" y="65"/>
                  </a:lnTo>
                  <a:lnTo>
                    <a:pt x="42" y="65"/>
                  </a:lnTo>
                  <a:lnTo>
                    <a:pt x="42" y="69"/>
                  </a:lnTo>
                  <a:lnTo>
                    <a:pt x="43" y="74"/>
                  </a:lnTo>
                  <a:lnTo>
                    <a:pt x="46" y="81"/>
                  </a:lnTo>
                  <a:lnTo>
                    <a:pt x="52" y="89"/>
                  </a:lnTo>
                  <a:lnTo>
                    <a:pt x="60" y="94"/>
                  </a:lnTo>
                  <a:lnTo>
                    <a:pt x="69" y="100"/>
                  </a:lnTo>
                  <a:lnTo>
                    <a:pt x="79" y="105"/>
                  </a:lnTo>
                  <a:lnTo>
                    <a:pt x="100" y="117"/>
                  </a:lnTo>
                  <a:lnTo>
                    <a:pt x="110" y="122"/>
                  </a:lnTo>
                  <a:lnTo>
                    <a:pt x="121" y="129"/>
                  </a:lnTo>
                  <a:lnTo>
                    <a:pt x="132" y="136"/>
                  </a:lnTo>
                  <a:lnTo>
                    <a:pt x="139" y="145"/>
                  </a:lnTo>
                  <a:lnTo>
                    <a:pt x="147" y="155"/>
                  </a:lnTo>
                  <a:lnTo>
                    <a:pt x="153" y="165"/>
                  </a:lnTo>
                  <a:lnTo>
                    <a:pt x="155" y="172"/>
                  </a:lnTo>
                  <a:lnTo>
                    <a:pt x="157" y="178"/>
                  </a:lnTo>
                  <a:lnTo>
                    <a:pt x="157" y="185"/>
                  </a:lnTo>
                  <a:lnTo>
                    <a:pt x="159" y="193"/>
                  </a:lnTo>
                  <a:lnTo>
                    <a:pt x="159" y="193"/>
                  </a:lnTo>
                  <a:lnTo>
                    <a:pt x="157" y="201"/>
                  </a:lnTo>
                  <a:lnTo>
                    <a:pt x="156" y="209"/>
                  </a:lnTo>
                  <a:lnTo>
                    <a:pt x="154" y="216"/>
                  </a:lnTo>
                  <a:lnTo>
                    <a:pt x="152" y="222"/>
                  </a:lnTo>
                  <a:lnTo>
                    <a:pt x="148" y="229"/>
                  </a:lnTo>
                  <a:lnTo>
                    <a:pt x="144" y="235"/>
                  </a:lnTo>
                  <a:lnTo>
                    <a:pt x="139" y="240"/>
                  </a:lnTo>
                  <a:lnTo>
                    <a:pt x="134" y="245"/>
                  </a:lnTo>
                  <a:lnTo>
                    <a:pt x="128" y="249"/>
                  </a:lnTo>
                  <a:lnTo>
                    <a:pt x="123" y="253"/>
                  </a:lnTo>
                  <a:lnTo>
                    <a:pt x="109" y="258"/>
                  </a:lnTo>
                  <a:lnTo>
                    <a:pt x="95" y="263"/>
                  </a:lnTo>
                  <a:lnTo>
                    <a:pt x="79" y="264"/>
                  </a:lnTo>
                  <a:lnTo>
                    <a:pt x="79"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3">
              <a:extLst>
                <a:ext uri="{FF2B5EF4-FFF2-40B4-BE49-F238E27FC236}">
                  <a16:creationId xmlns:a16="http://schemas.microsoft.com/office/drawing/2014/main" id="{D3885555-DA3C-3B4B-89C2-C05E7B3F1E7A}"/>
                </a:ext>
              </a:extLst>
            </p:cNvPr>
            <p:cNvSpPr>
              <a:spLocks/>
            </p:cNvSpPr>
            <p:nvPr userDrawn="1"/>
          </p:nvSpPr>
          <p:spPr bwMode="auto">
            <a:xfrm>
              <a:off x="11388538" y="301625"/>
              <a:ext cx="66675" cy="100012"/>
            </a:xfrm>
            <a:custGeom>
              <a:avLst/>
              <a:gdLst>
                <a:gd name="T0" fmla="*/ 103 w 169"/>
                <a:gd name="T1" fmla="*/ 35 h 252"/>
                <a:gd name="T2" fmla="*/ 103 w 169"/>
                <a:gd name="T3" fmla="*/ 252 h 252"/>
                <a:gd name="T4" fmla="*/ 66 w 169"/>
                <a:gd name="T5" fmla="*/ 252 h 252"/>
                <a:gd name="T6" fmla="*/ 66 w 169"/>
                <a:gd name="T7" fmla="*/ 35 h 252"/>
                <a:gd name="T8" fmla="*/ 0 w 169"/>
                <a:gd name="T9" fmla="*/ 35 h 252"/>
                <a:gd name="T10" fmla="*/ 0 w 169"/>
                <a:gd name="T11" fmla="*/ 0 h 252"/>
                <a:gd name="T12" fmla="*/ 169 w 169"/>
                <a:gd name="T13" fmla="*/ 0 h 252"/>
                <a:gd name="T14" fmla="*/ 169 w 169"/>
                <a:gd name="T15" fmla="*/ 35 h 252"/>
                <a:gd name="T16" fmla="*/ 103 w 169"/>
                <a:gd name="T17" fmla="*/ 3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2">
                  <a:moveTo>
                    <a:pt x="103" y="35"/>
                  </a:moveTo>
                  <a:lnTo>
                    <a:pt x="103" y="252"/>
                  </a:lnTo>
                  <a:lnTo>
                    <a:pt x="66" y="252"/>
                  </a:lnTo>
                  <a:lnTo>
                    <a:pt x="66" y="35"/>
                  </a:lnTo>
                  <a:lnTo>
                    <a:pt x="0" y="35"/>
                  </a:lnTo>
                  <a:lnTo>
                    <a:pt x="0" y="0"/>
                  </a:lnTo>
                  <a:lnTo>
                    <a:pt x="169" y="0"/>
                  </a:lnTo>
                  <a:lnTo>
                    <a:pt x="169" y="35"/>
                  </a:lnTo>
                  <a:lnTo>
                    <a:pt x="10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4">
              <a:extLst>
                <a:ext uri="{FF2B5EF4-FFF2-40B4-BE49-F238E27FC236}">
                  <a16:creationId xmlns:a16="http://schemas.microsoft.com/office/drawing/2014/main" id="{0D66C817-3F7A-6E4D-B521-CAE310BCDF96}"/>
                </a:ext>
              </a:extLst>
            </p:cNvPr>
            <p:cNvSpPr>
              <a:spLocks/>
            </p:cNvSpPr>
            <p:nvPr userDrawn="1"/>
          </p:nvSpPr>
          <p:spPr bwMode="auto">
            <a:xfrm>
              <a:off x="10996426" y="441325"/>
              <a:ext cx="68263" cy="100012"/>
            </a:xfrm>
            <a:custGeom>
              <a:avLst/>
              <a:gdLst>
                <a:gd name="T0" fmla="*/ 103 w 170"/>
                <a:gd name="T1" fmla="*/ 35 h 253"/>
                <a:gd name="T2" fmla="*/ 103 w 170"/>
                <a:gd name="T3" fmla="*/ 253 h 253"/>
                <a:gd name="T4" fmla="*/ 66 w 170"/>
                <a:gd name="T5" fmla="*/ 253 h 253"/>
                <a:gd name="T6" fmla="*/ 66 w 170"/>
                <a:gd name="T7" fmla="*/ 35 h 253"/>
                <a:gd name="T8" fmla="*/ 0 w 170"/>
                <a:gd name="T9" fmla="*/ 35 h 253"/>
                <a:gd name="T10" fmla="*/ 0 w 170"/>
                <a:gd name="T11" fmla="*/ 0 h 253"/>
                <a:gd name="T12" fmla="*/ 170 w 170"/>
                <a:gd name="T13" fmla="*/ 0 h 253"/>
                <a:gd name="T14" fmla="*/ 170 w 170"/>
                <a:gd name="T15" fmla="*/ 35 h 253"/>
                <a:gd name="T16" fmla="*/ 103 w 170"/>
                <a:gd name="T17"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3">
                  <a:moveTo>
                    <a:pt x="103" y="35"/>
                  </a:moveTo>
                  <a:lnTo>
                    <a:pt x="103" y="253"/>
                  </a:lnTo>
                  <a:lnTo>
                    <a:pt x="66" y="253"/>
                  </a:lnTo>
                  <a:lnTo>
                    <a:pt x="66" y="35"/>
                  </a:lnTo>
                  <a:lnTo>
                    <a:pt x="0" y="35"/>
                  </a:lnTo>
                  <a:lnTo>
                    <a:pt x="0" y="0"/>
                  </a:lnTo>
                  <a:lnTo>
                    <a:pt x="170" y="0"/>
                  </a:lnTo>
                  <a:lnTo>
                    <a:pt x="170" y="35"/>
                  </a:lnTo>
                  <a:lnTo>
                    <a:pt x="10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a:extLst>
                <a:ext uri="{FF2B5EF4-FFF2-40B4-BE49-F238E27FC236}">
                  <a16:creationId xmlns:a16="http://schemas.microsoft.com/office/drawing/2014/main" id="{E8B6DB72-7813-2743-840E-28C4732F9F9F}"/>
                </a:ext>
              </a:extLst>
            </p:cNvPr>
            <p:cNvSpPr>
              <a:spLocks noEditPoints="1"/>
            </p:cNvSpPr>
            <p:nvPr userDrawn="1"/>
          </p:nvSpPr>
          <p:spPr bwMode="auto">
            <a:xfrm>
              <a:off x="11467913" y="298450"/>
              <a:ext cx="63500" cy="104775"/>
            </a:xfrm>
            <a:custGeom>
              <a:avLst/>
              <a:gdLst>
                <a:gd name="T0" fmla="*/ 80 w 161"/>
                <a:gd name="T1" fmla="*/ 264 h 264"/>
                <a:gd name="T2" fmla="*/ 61 w 161"/>
                <a:gd name="T3" fmla="*/ 263 h 264"/>
                <a:gd name="T4" fmla="*/ 44 w 161"/>
                <a:gd name="T5" fmla="*/ 258 h 264"/>
                <a:gd name="T6" fmla="*/ 31 w 161"/>
                <a:gd name="T7" fmla="*/ 251 h 264"/>
                <a:gd name="T8" fmla="*/ 19 w 161"/>
                <a:gd name="T9" fmla="*/ 239 h 264"/>
                <a:gd name="T10" fmla="*/ 10 w 161"/>
                <a:gd name="T11" fmla="*/ 226 h 264"/>
                <a:gd name="T12" fmla="*/ 5 w 161"/>
                <a:gd name="T13" fmla="*/ 209 h 264"/>
                <a:gd name="T14" fmla="*/ 1 w 161"/>
                <a:gd name="T15" fmla="*/ 190 h 264"/>
                <a:gd name="T16" fmla="*/ 0 w 161"/>
                <a:gd name="T17" fmla="*/ 97 h 264"/>
                <a:gd name="T18" fmla="*/ 1 w 161"/>
                <a:gd name="T19" fmla="*/ 74 h 264"/>
                <a:gd name="T20" fmla="*/ 5 w 161"/>
                <a:gd name="T21" fmla="*/ 55 h 264"/>
                <a:gd name="T22" fmla="*/ 10 w 161"/>
                <a:gd name="T23" fmla="*/ 38 h 264"/>
                <a:gd name="T24" fmla="*/ 19 w 161"/>
                <a:gd name="T25" fmla="*/ 25 h 264"/>
                <a:gd name="T26" fmla="*/ 31 w 161"/>
                <a:gd name="T27" fmla="*/ 13 h 264"/>
                <a:gd name="T28" fmla="*/ 45 w 161"/>
                <a:gd name="T29" fmla="*/ 7 h 264"/>
                <a:gd name="T30" fmla="*/ 62 w 161"/>
                <a:gd name="T31" fmla="*/ 2 h 264"/>
                <a:gd name="T32" fmla="*/ 81 w 161"/>
                <a:gd name="T33" fmla="*/ 0 h 264"/>
                <a:gd name="T34" fmla="*/ 91 w 161"/>
                <a:gd name="T35" fmla="*/ 1 h 264"/>
                <a:gd name="T36" fmla="*/ 109 w 161"/>
                <a:gd name="T37" fmla="*/ 4 h 264"/>
                <a:gd name="T38" fmla="*/ 124 w 161"/>
                <a:gd name="T39" fmla="*/ 10 h 264"/>
                <a:gd name="T40" fmla="*/ 136 w 161"/>
                <a:gd name="T41" fmla="*/ 19 h 264"/>
                <a:gd name="T42" fmla="*/ 146 w 161"/>
                <a:gd name="T43" fmla="*/ 31 h 264"/>
                <a:gd name="T44" fmla="*/ 154 w 161"/>
                <a:gd name="T45" fmla="*/ 46 h 264"/>
                <a:gd name="T46" fmla="*/ 159 w 161"/>
                <a:gd name="T47" fmla="*/ 64 h 264"/>
                <a:gd name="T48" fmla="*/ 161 w 161"/>
                <a:gd name="T49" fmla="*/ 97 h 264"/>
                <a:gd name="T50" fmla="*/ 161 w 161"/>
                <a:gd name="T51" fmla="*/ 167 h 264"/>
                <a:gd name="T52" fmla="*/ 159 w 161"/>
                <a:gd name="T53" fmla="*/ 200 h 264"/>
                <a:gd name="T54" fmla="*/ 154 w 161"/>
                <a:gd name="T55" fmla="*/ 218 h 264"/>
                <a:gd name="T56" fmla="*/ 146 w 161"/>
                <a:gd name="T57" fmla="*/ 234 h 264"/>
                <a:gd name="T58" fmla="*/ 136 w 161"/>
                <a:gd name="T59" fmla="*/ 245 h 264"/>
                <a:gd name="T60" fmla="*/ 124 w 161"/>
                <a:gd name="T61" fmla="*/ 255 h 264"/>
                <a:gd name="T62" fmla="*/ 109 w 161"/>
                <a:gd name="T63" fmla="*/ 261 h 264"/>
                <a:gd name="T64" fmla="*/ 90 w 161"/>
                <a:gd name="T65" fmla="*/ 264 h 264"/>
                <a:gd name="T66" fmla="*/ 80 w 161"/>
                <a:gd name="T67" fmla="*/ 264 h 264"/>
                <a:gd name="T68" fmla="*/ 124 w 161"/>
                <a:gd name="T69" fmla="*/ 98 h 264"/>
                <a:gd name="T70" fmla="*/ 120 w 161"/>
                <a:gd name="T71" fmla="*/ 66 h 264"/>
                <a:gd name="T72" fmla="*/ 113 w 161"/>
                <a:gd name="T73" fmla="*/ 47 h 264"/>
                <a:gd name="T74" fmla="*/ 99 w 161"/>
                <a:gd name="T75" fmla="*/ 38 h 264"/>
                <a:gd name="T76" fmla="*/ 81 w 161"/>
                <a:gd name="T77" fmla="*/ 36 h 264"/>
                <a:gd name="T78" fmla="*/ 71 w 161"/>
                <a:gd name="T79" fmla="*/ 36 h 264"/>
                <a:gd name="T80" fmla="*/ 55 w 161"/>
                <a:gd name="T81" fmla="*/ 41 h 264"/>
                <a:gd name="T82" fmla="*/ 44 w 161"/>
                <a:gd name="T83" fmla="*/ 55 h 264"/>
                <a:gd name="T84" fmla="*/ 37 w 161"/>
                <a:gd name="T85" fmla="*/ 80 h 264"/>
                <a:gd name="T86" fmla="*/ 37 w 161"/>
                <a:gd name="T87" fmla="*/ 166 h 264"/>
                <a:gd name="T88" fmla="*/ 37 w 161"/>
                <a:gd name="T89" fmla="*/ 184 h 264"/>
                <a:gd name="T90" fmla="*/ 44 w 161"/>
                <a:gd name="T91" fmla="*/ 209 h 264"/>
                <a:gd name="T92" fmla="*/ 55 w 161"/>
                <a:gd name="T93" fmla="*/ 224 h 264"/>
                <a:gd name="T94" fmla="*/ 71 w 161"/>
                <a:gd name="T95" fmla="*/ 229 h 264"/>
                <a:gd name="T96" fmla="*/ 80 w 161"/>
                <a:gd name="T97" fmla="*/ 229 h 264"/>
                <a:gd name="T98" fmla="*/ 98 w 161"/>
                <a:gd name="T99" fmla="*/ 227 h 264"/>
                <a:gd name="T100" fmla="*/ 113 w 161"/>
                <a:gd name="T101" fmla="*/ 217 h 264"/>
                <a:gd name="T102" fmla="*/ 120 w 161"/>
                <a:gd name="T103" fmla="*/ 198 h 264"/>
                <a:gd name="T104" fmla="*/ 124 w 161"/>
                <a:gd name="T105" fmla="*/ 1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64">
                  <a:moveTo>
                    <a:pt x="80" y="264"/>
                  </a:moveTo>
                  <a:lnTo>
                    <a:pt x="80" y="264"/>
                  </a:lnTo>
                  <a:lnTo>
                    <a:pt x="70" y="264"/>
                  </a:lnTo>
                  <a:lnTo>
                    <a:pt x="61" y="263"/>
                  </a:lnTo>
                  <a:lnTo>
                    <a:pt x="52" y="261"/>
                  </a:lnTo>
                  <a:lnTo>
                    <a:pt x="44" y="258"/>
                  </a:lnTo>
                  <a:lnTo>
                    <a:pt x="37" y="255"/>
                  </a:lnTo>
                  <a:lnTo>
                    <a:pt x="31" y="251"/>
                  </a:lnTo>
                  <a:lnTo>
                    <a:pt x="24" y="245"/>
                  </a:lnTo>
                  <a:lnTo>
                    <a:pt x="19" y="239"/>
                  </a:lnTo>
                  <a:lnTo>
                    <a:pt x="15" y="234"/>
                  </a:lnTo>
                  <a:lnTo>
                    <a:pt x="10" y="226"/>
                  </a:lnTo>
                  <a:lnTo>
                    <a:pt x="7" y="218"/>
                  </a:lnTo>
                  <a:lnTo>
                    <a:pt x="5" y="209"/>
                  </a:lnTo>
                  <a:lnTo>
                    <a:pt x="2" y="200"/>
                  </a:lnTo>
                  <a:lnTo>
                    <a:pt x="1" y="190"/>
                  </a:lnTo>
                  <a:lnTo>
                    <a:pt x="0" y="167"/>
                  </a:lnTo>
                  <a:lnTo>
                    <a:pt x="0" y="97"/>
                  </a:lnTo>
                  <a:lnTo>
                    <a:pt x="0" y="97"/>
                  </a:lnTo>
                  <a:lnTo>
                    <a:pt x="1" y="74"/>
                  </a:lnTo>
                  <a:lnTo>
                    <a:pt x="2" y="64"/>
                  </a:lnTo>
                  <a:lnTo>
                    <a:pt x="5" y="55"/>
                  </a:lnTo>
                  <a:lnTo>
                    <a:pt x="7" y="46"/>
                  </a:lnTo>
                  <a:lnTo>
                    <a:pt x="10" y="38"/>
                  </a:lnTo>
                  <a:lnTo>
                    <a:pt x="15" y="30"/>
                  </a:lnTo>
                  <a:lnTo>
                    <a:pt x="19" y="25"/>
                  </a:lnTo>
                  <a:lnTo>
                    <a:pt x="25" y="19"/>
                  </a:lnTo>
                  <a:lnTo>
                    <a:pt x="31" y="13"/>
                  </a:lnTo>
                  <a:lnTo>
                    <a:pt x="37" y="10"/>
                  </a:lnTo>
                  <a:lnTo>
                    <a:pt x="45" y="7"/>
                  </a:lnTo>
                  <a:lnTo>
                    <a:pt x="53" y="3"/>
                  </a:lnTo>
                  <a:lnTo>
                    <a:pt x="62" y="2"/>
                  </a:lnTo>
                  <a:lnTo>
                    <a:pt x="71" y="1"/>
                  </a:lnTo>
                  <a:lnTo>
                    <a:pt x="81" y="0"/>
                  </a:lnTo>
                  <a:lnTo>
                    <a:pt x="81" y="0"/>
                  </a:lnTo>
                  <a:lnTo>
                    <a:pt x="91" y="1"/>
                  </a:lnTo>
                  <a:lnTo>
                    <a:pt x="100" y="2"/>
                  </a:lnTo>
                  <a:lnTo>
                    <a:pt x="109" y="4"/>
                  </a:lnTo>
                  <a:lnTo>
                    <a:pt x="117" y="7"/>
                  </a:lnTo>
                  <a:lnTo>
                    <a:pt x="124" y="10"/>
                  </a:lnTo>
                  <a:lnTo>
                    <a:pt x="131" y="15"/>
                  </a:lnTo>
                  <a:lnTo>
                    <a:pt x="136" y="19"/>
                  </a:lnTo>
                  <a:lnTo>
                    <a:pt x="142" y="25"/>
                  </a:lnTo>
                  <a:lnTo>
                    <a:pt x="146" y="31"/>
                  </a:lnTo>
                  <a:lnTo>
                    <a:pt x="151" y="38"/>
                  </a:lnTo>
                  <a:lnTo>
                    <a:pt x="154" y="46"/>
                  </a:lnTo>
                  <a:lnTo>
                    <a:pt x="156" y="55"/>
                  </a:lnTo>
                  <a:lnTo>
                    <a:pt x="159" y="64"/>
                  </a:lnTo>
                  <a:lnTo>
                    <a:pt x="160" y="74"/>
                  </a:lnTo>
                  <a:lnTo>
                    <a:pt x="161" y="97"/>
                  </a:lnTo>
                  <a:lnTo>
                    <a:pt x="161" y="167"/>
                  </a:lnTo>
                  <a:lnTo>
                    <a:pt x="161" y="167"/>
                  </a:lnTo>
                  <a:lnTo>
                    <a:pt x="160" y="190"/>
                  </a:lnTo>
                  <a:lnTo>
                    <a:pt x="159" y="200"/>
                  </a:lnTo>
                  <a:lnTo>
                    <a:pt x="156" y="209"/>
                  </a:lnTo>
                  <a:lnTo>
                    <a:pt x="154" y="218"/>
                  </a:lnTo>
                  <a:lnTo>
                    <a:pt x="151" y="226"/>
                  </a:lnTo>
                  <a:lnTo>
                    <a:pt x="146" y="234"/>
                  </a:lnTo>
                  <a:lnTo>
                    <a:pt x="142" y="239"/>
                  </a:lnTo>
                  <a:lnTo>
                    <a:pt x="136" y="245"/>
                  </a:lnTo>
                  <a:lnTo>
                    <a:pt x="131" y="251"/>
                  </a:lnTo>
                  <a:lnTo>
                    <a:pt x="124" y="255"/>
                  </a:lnTo>
                  <a:lnTo>
                    <a:pt x="117" y="258"/>
                  </a:lnTo>
                  <a:lnTo>
                    <a:pt x="109" y="261"/>
                  </a:lnTo>
                  <a:lnTo>
                    <a:pt x="100" y="263"/>
                  </a:lnTo>
                  <a:lnTo>
                    <a:pt x="90" y="264"/>
                  </a:lnTo>
                  <a:lnTo>
                    <a:pt x="80" y="264"/>
                  </a:lnTo>
                  <a:lnTo>
                    <a:pt x="80" y="264"/>
                  </a:lnTo>
                  <a:close/>
                  <a:moveTo>
                    <a:pt x="124" y="98"/>
                  </a:moveTo>
                  <a:lnTo>
                    <a:pt x="124" y="98"/>
                  </a:lnTo>
                  <a:lnTo>
                    <a:pt x="123" y="80"/>
                  </a:lnTo>
                  <a:lnTo>
                    <a:pt x="120" y="66"/>
                  </a:lnTo>
                  <a:lnTo>
                    <a:pt x="117" y="55"/>
                  </a:lnTo>
                  <a:lnTo>
                    <a:pt x="113" y="47"/>
                  </a:lnTo>
                  <a:lnTo>
                    <a:pt x="106" y="41"/>
                  </a:lnTo>
                  <a:lnTo>
                    <a:pt x="99" y="38"/>
                  </a:lnTo>
                  <a:lnTo>
                    <a:pt x="90" y="36"/>
                  </a:lnTo>
                  <a:lnTo>
                    <a:pt x="81" y="36"/>
                  </a:lnTo>
                  <a:lnTo>
                    <a:pt x="81" y="36"/>
                  </a:lnTo>
                  <a:lnTo>
                    <a:pt x="71" y="36"/>
                  </a:lnTo>
                  <a:lnTo>
                    <a:pt x="63" y="38"/>
                  </a:lnTo>
                  <a:lnTo>
                    <a:pt x="55" y="41"/>
                  </a:lnTo>
                  <a:lnTo>
                    <a:pt x="49" y="47"/>
                  </a:lnTo>
                  <a:lnTo>
                    <a:pt x="44" y="55"/>
                  </a:lnTo>
                  <a:lnTo>
                    <a:pt x="40" y="66"/>
                  </a:lnTo>
                  <a:lnTo>
                    <a:pt x="37" y="80"/>
                  </a:lnTo>
                  <a:lnTo>
                    <a:pt x="37" y="98"/>
                  </a:lnTo>
                  <a:lnTo>
                    <a:pt x="37" y="166"/>
                  </a:lnTo>
                  <a:lnTo>
                    <a:pt x="37" y="166"/>
                  </a:lnTo>
                  <a:lnTo>
                    <a:pt x="37" y="184"/>
                  </a:lnTo>
                  <a:lnTo>
                    <a:pt x="41" y="198"/>
                  </a:lnTo>
                  <a:lnTo>
                    <a:pt x="44" y="209"/>
                  </a:lnTo>
                  <a:lnTo>
                    <a:pt x="49" y="217"/>
                  </a:lnTo>
                  <a:lnTo>
                    <a:pt x="55" y="224"/>
                  </a:lnTo>
                  <a:lnTo>
                    <a:pt x="62" y="227"/>
                  </a:lnTo>
                  <a:lnTo>
                    <a:pt x="71" y="229"/>
                  </a:lnTo>
                  <a:lnTo>
                    <a:pt x="80" y="229"/>
                  </a:lnTo>
                  <a:lnTo>
                    <a:pt x="80" y="229"/>
                  </a:lnTo>
                  <a:lnTo>
                    <a:pt x="90" y="229"/>
                  </a:lnTo>
                  <a:lnTo>
                    <a:pt x="98" y="227"/>
                  </a:lnTo>
                  <a:lnTo>
                    <a:pt x="106" y="224"/>
                  </a:lnTo>
                  <a:lnTo>
                    <a:pt x="113" y="217"/>
                  </a:lnTo>
                  <a:lnTo>
                    <a:pt x="117" y="209"/>
                  </a:lnTo>
                  <a:lnTo>
                    <a:pt x="120" y="198"/>
                  </a:lnTo>
                  <a:lnTo>
                    <a:pt x="123" y="184"/>
                  </a:lnTo>
                  <a:lnTo>
                    <a:pt x="124" y="166"/>
                  </a:lnTo>
                  <a:lnTo>
                    <a:pt x="12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56">
              <a:extLst>
                <a:ext uri="{FF2B5EF4-FFF2-40B4-BE49-F238E27FC236}">
                  <a16:creationId xmlns:a16="http://schemas.microsoft.com/office/drawing/2014/main" id="{59AC1471-33FE-834A-8A6F-C71CFE529F78}"/>
                </a:ext>
              </a:extLst>
            </p:cNvPr>
            <p:cNvSpPr>
              <a:spLocks noEditPoints="1"/>
            </p:cNvSpPr>
            <p:nvPr userDrawn="1"/>
          </p:nvSpPr>
          <p:spPr bwMode="auto">
            <a:xfrm>
              <a:off x="11252013" y="438150"/>
              <a:ext cx="65088" cy="104775"/>
            </a:xfrm>
            <a:custGeom>
              <a:avLst/>
              <a:gdLst>
                <a:gd name="T0" fmla="*/ 81 w 160"/>
                <a:gd name="T1" fmla="*/ 264 h 264"/>
                <a:gd name="T2" fmla="*/ 60 w 160"/>
                <a:gd name="T3" fmla="*/ 262 h 264"/>
                <a:gd name="T4" fmla="*/ 43 w 160"/>
                <a:gd name="T5" fmla="*/ 257 h 264"/>
                <a:gd name="T6" fmla="*/ 30 w 160"/>
                <a:gd name="T7" fmla="*/ 249 h 264"/>
                <a:gd name="T8" fmla="*/ 19 w 160"/>
                <a:gd name="T9" fmla="*/ 239 h 264"/>
                <a:gd name="T10" fmla="*/ 10 w 160"/>
                <a:gd name="T11" fmla="*/ 226 h 264"/>
                <a:gd name="T12" fmla="*/ 4 w 160"/>
                <a:gd name="T13" fmla="*/ 209 h 264"/>
                <a:gd name="T14" fmla="*/ 1 w 160"/>
                <a:gd name="T15" fmla="*/ 189 h 264"/>
                <a:gd name="T16" fmla="*/ 0 w 160"/>
                <a:gd name="T17" fmla="*/ 96 h 264"/>
                <a:gd name="T18" fmla="*/ 1 w 160"/>
                <a:gd name="T19" fmla="*/ 73 h 264"/>
                <a:gd name="T20" fmla="*/ 4 w 160"/>
                <a:gd name="T21" fmla="*/ 54 h 264"/>
                <a:gd name="T22" fmla="*/ 10 w 160"/>
                <a:gd name="T23" fmla="*/ 37 h 264"/>
                <a:gd name="T24" fmla="*/ 19 w 160"/>
                <a:gd name="T25" fmla="*/ 23 h 264"/>
                <a:gd name="T26" fmla="*/ 30 w 160"/>
                <a:gd name="T27" fmla="*/ 13 h 264"/>
                <a:gd name="T28" fmla="*/ 45 w 160"/>
                <a:gd name="T29" fmla="*/ 5 h 264"/>
                <a:gd name="T30" fmla="*/ 61 w 160"/>
                <a:gd name="T31" fmla="*/ 1 h 264"/>
                <a:gd name="T32" fmla="*/ 81 w 160"/>
                <a:gd name="T33" fmla="*/ 0 h 264"/>
                <a:gd name="T34" fmla="*/ 91 w 160"/>
                <a:gd name="T35" fmla="*/ 0 h 264"/>
                <a:gd name="T36" fmla="*/ 109 w 160"/>
                <a:gd name="T37" fmla="*/ 3 h 264"/>
                <a:gd name="T38" fmla="*/ 123 w 160"/>
                <a:gd name="T39" fmla="*/ 9 h 264"/>
                <a:gd name="T40" fmla="*/ 136 w 160"/>
                <a:gd name="T41" fmla="*/ 18 h 264"/>
                <a:gd name="T42" fmla="*/ 146 w 160"/>
                <a:gd name="T43" fmla="*/ 30 h 264"/>
                <a:gd name="T44" fmla="*/ 154 w 160"/>
                <a:gd name="T45" fmla="*/ 45 h 264"/>
                <a:gd name="T46" fmla="*/ 158 w 160"/>
                <a:gd name="T47" fmla="*/ 63 h 264"/>
                <a:gd name="T48" fmla="*/ 160 w 160"/>
                <a:gd name="T49" fmla="*/ 96 h 264"/>
                <a:gd name="T50" fmla="*/ 160 w 160"/>
                <a:gd name="T51" fmla="*/ 166 h 264"/>
                <a:gd name="T52" fmla="*/ 158 w 160"/>
                <a:gd name="T53" fmla="*/ 199 h 264"/>
                <a:gd name="T54" fmla="*/ 154 w 160"/>
                <a:gd name="T55" fmla="*/ 218 h 264"/>
                <a:gd name="T56" fmla="*/ 146 w 160"/>
                <a:gd name="T57" fmla="*/ 232 h 264"/>
                <a:gd name="T58" fmla="*/ 136 w 160"/>
                <a:gd name="T59" fmla="*/ 245 h 264"/>
                <a:gd name="T60" fmla="*/ 123 w 160"/>
                <a:gd name="T61" fmla="*/ 254 h 264"/>
                <a:gd name="T62" fmla="*/ 109 w 160"/>
                <a:gd name="T63" fmla="*/ 261 h 264"/>
                <a:gd name="T64" fmla="*/ 91 w 160"/>
                <a:gd name="T65" fmla="*/ 263 h 264"/>
                <a:gd name="T66" fmla="*/ 81 w 160"/>
                <a:gd name="T67" fmla="*/ 264 h 264"/>
                <a:gd name="T68" fmla="*/ 123 w 160"/>
                <a:gd name="T69" fmla="*/ 96 h 264"/>
                <a:gd name="T70" fmla="*/ 120 w 160"/>
                <a:gd name="T71" fmla="*/ 65 h 264"/>
                <a:gd name="T72" fmla="*/ 112 w 160"/>
                <a:gd name="T73" fmla="*/ 46 h 264"/>
                <a:gd name="T74" fmla="*/ 99 w 160"/>
                <a:gd name="T75" fmla="*/ 37 h 264"/>
                <a:gd name="T76" fmla="*/ 81 w 160"/>
                <a:gd name="T77" fmla="*/ 35 h 264"/>
                <a:gd name="T78" fmla="*/ 70 w 160"/>
                <a:gd name="T79" fmla="*/ 36 h 264"/>
                <a:gd name="T80" fmla="*/ 55 w 160"/>
                <a:gd name="T81" fmla="*/ 40 h 264"/>
                <a:gd name="T82" fmla="*/ 43 w 160"/>
                <a:gd name="T83" fmla="*/ 55 h 264"/>
                <a:gd name="T84" fmla="*/ 38 w 160"/>
                <a:gd name="T85" fmla="*/ 80 h 264"/>
                <a:gd name="T86" fmla="*/ 37 w 160"/>
                <a:gd name="T87" fmla="*/ 166 h 264"/>
                <a:gd name="T88" fmla="*/ 38 w 160"/>
                <a:gd name="T89" fmla="*/ 183 h 264"/>
                <a:gd name="T90" fmla="*/ 43 w 160"/>
                <a:gd name="T91" fmla="*/ 209 h 264"/>
                <a:gd name="T92" fmla="*/ 55 w 160"/>
                <a:gd name="T93" fmla="*/ 222 h 264"/>
                <a:gd name="T94" fmla="*/ 70 w 160"/>
                <a:gd name="T95" fmla="*/ 228 h 264"/>
                <a:gd name="T96" fmla="*/ 81 w 160"/>
                <a:gd name="T97" fmla="*/ 228 h 264"/>
                <a:gd name="T98" fmla="*/ 99 w 160"/>
                <a:gd name="T99" fmla="*/ 226 h 264"/>
                <a:gd name="T100" fmla="*/ 112 w 160"/>
                <a:gd name="T101" fmla="*/ 217 h 264"/>
                <a:gd name="T102" fmla="*/ 120 w 160"/>
                <a:gd name="T103" fmla="*/ 198 h 264"/>
                <a:gd name="T104" fmla="*/ 123 w 160"/>
                <a:gd name="T105" fmla="*/ 1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264">
                  <a:moveTo>
                    <a:pt x="81" y="264"/>
                  </a:moveTo>
                  <a:lnTo>
                    <a:pt x="81" y="264"/>
                  </a:lnTo>
                  <a:lnTo>
                    <a:pt x="70" y="263"/>
                  </a:lnTo>
                  <a:lnTo>
                    <a:pt x="60" y="262"/>
                  </a:lnTo>
                  <a:lnTo>
                    <a:pt x="51" y="261"/>
                  </a:lnTo>
                  <a:lnTo>
                    <a:pt x="43" y="257"/>
                  </a:lnTo>
                  <a:lnTo>
                    <a:pt x="37" y="254"/>
                  </a:lnTo>
                  <a:lnTo>
                    <a:pt x="30" y="249"/>
                  </a:lnTo>
                  <a:lnTo>
                    <a:pt x="24" y="245"/>
                  </a:lnTo>
                  <a:lnTo>
                    <a:pt x="19" y="239"/>
                  </a:lnTo>
                  <a:lnTo>
                    <a:pt x="14" y="232"/>
                  </a:lnTo>
                  <a:lnTo>
                    <a:pt x="10" y="226"/>
                  </a:lnTo>
                  <a:lnTo>
                    <a:pt x="6" y="218"/>
                  </a:lnTo>
                  <a:lnTo>
                    <a:pt x="4" y="209"/>
                  </a:lnTo>
                  <a:lnTo>
                    <a:pt x="2" y="199"/>
                  </a:lnTo>
                  <a:lnTo>
                    <a:pt x="1" y="189"/>
                  </a:lnTo>
                  <a:lnTo>
                    <a:pt x="0" y="166"/>
                  </a:lnTo>
                  <a:lnTo>
                    <a:pt x="0" y="96"/>
                  </a:lnTo>
                  <a:lnTo>
                    <a:pt x="0" y="96"/>
                  </a:lnTo>
                  <a:lnTo>
                    <a:pt x="1" y="73"/>
                  </a:lnTo>
                  <a:lnTo>
                    <a:pt x="2" y="63"/>
                  </a:lnTo>
                  <a:lnTo>
                    <a:pt x="4" y="54"/>
                  </a:lnTo>
                  <a:lnTo>
                    <a:pt x="6" y="45"/>
                  </a:lnTo>
                  <a:lnTo>
                    <a:pt x="10" y="37"/>
                  </a:lnTo>
                  <a:lnTo>
                    <a:pt x="14" y="30"/>
                  </a:lnTo>
                  <a:lnTo>
                    <a:pt x="19" y="23"/>
                  </a:lnTo>
                  <a:lnTo>
                    <a:pt x="24" y="18"/>
                  </a:lnTo>
                  <a:lnTo>
                    <a:pt x="30" y="13"/>
                  </a:lnTo>
                  <a:lnTo>
                    <a:pt x="37" y="9"/>
                  </a:lnTo>
                  <a:lnTo>
                    <a:pt x="45" y="5"/>
                  </a:lnTo>
                  <a:lnTo>
                    <a:pt x="52" y="3"/>
                  </a:lnTo>
                  <a:lnTo>
                    <a:pt x="61" y="1"/>
                  </a:lnTo>
                  <a:lnTo>
                    <a:pt x="70" y="0"/>
                  </a:lnTo>
                  <a:lnTo>
                    <a:pt x="81" y="0"/>
                  </a:lnTo>
                  <a:lnTo>
                    <a:pt x="81" y="0"/>
                  </a:lnTo>
                  <a:lnTo>
                    <a:pt x="91" y="0"/>
                  </a:lnTo>
                  <a:lnTo>
                    <a:pt x="100" y="1"/>
                  </a:lnTo>
                  <a:lnTo>
                    <a:pt x="109" y="3"/>
                  </a:lnTo>
                  <a:lnTo>
                    <a:pt x="116" y="5"/>
                  </a:lnTo>
                  <a:lnTo>
                    <a:pt x="123" y="9"/>
                  </a:lnTo>
                  <a:lnTo>
                    <a:pt x="130" y="13"/>
                  </a:lnTo>
                  <a:lnTo>
                    <a:pt x="136" y="18"/>
                  </a:lnTo>
                  <a:lnTo>
                    <a:pt x="141" y="23"/>
                  </a:lnTo>
                  <a:lnTo>
                    <a:pt x="146" y="30"/>
                  </a:lnTo>
                  <a:lnTo>
                    <a:pt x="150" y="37"/>
                  </a:lnTo>
                  <a:lnTo>
                    <a:pt x="154" y="45"/>
                  </a:lnTo>
                  <a:lnTo>
                    <a:pt x="156" y="54"/>
                  </a:lnTo>
                  <a:lnTo>
                    <a:pt x="158" y="63"/>
                  </a:lnTo>
                  <a:lnTo>
                    <a:pt x="159" y="74"/>
                  </a:lnTo>
                  <a:lnTo>
                    <a:pt x="160" y="96"/>
                  </a:lnTo>
                  <a:lnTo>
                    <a:pt x="160" y="166"/>
                  </a:lnTo>
                  <a:lnTo>
                    <a:pt x="160" y="166"/>
                  </a:lnTo>
                  <a:lnTo>
                    <a:pt x="159" y="189"/>
                  </a:lnTo>
                  <a:lnTo>
                    <a:pt x="158" y="199"/>
                  </a:lnTo>
                  <a:lnTo>
                    <a:pt x="156" y="209"/>
                  </a:lnTo>
                  <a:lnTo>
                    <a:pt x="154" y="218"/>
                  </a:lnTo>
                  <a:lnTo>
                    <a:pt x="150" y="226"/>
                  </a:lnTo>
                  <a:lnTo>
                    <a:pt x="146" y="232"/>
                  </a:lnTo>
                  <a:lnTo>
                    <a:pt x="141" y="239"/>
                  </a:lnTo>
                  <a:lnTo>
                    <a:pt x="136" y="245"/>
                  </a:lnTo>
                  <a:lnTo>
                    <a:pt x="130" y="249"/>
                  </a:lnTo>
                  <a:lnTo>
                    <a:pt x="123" y="254"/>
                  </a:lnTo>
                  <a:lnTo>
                    <a:pt x="116" y="257"/>
                  </a:lnTo>
                  <a:lnTo>
                    <a:pt x="109" y="261"/>
                  </a:lnTo>
                  <a:lnTo>
                    <a:pt x="100" y="262"/>
                  </a:lnTo>
                  <a:lnTo>
                    <a:pt x="91" y="263"/>
                  </a:lnTo>
                  <a:lnTo>
                    <a:pt x="81" y="264"/>
                  </a:lnTo>
                  <a:lnTo>
                    <a:pt x="81" y="264"/>
                  </a:lnTo>
                  <a:close/>
                  <a:moveTo>
                    <a:pt x="123" y="96"/>
                  </a:moveTo>
                  <a:lnTo>
                    <a:pt x="123" y="96"/>
                  </a:lnTo>
                  <a:lnTo>
                    <a:pt x="122" y="80"/>
                  </a:lnTo>
                  <a:lnTo>
                    <a:pt x="120" y="65"/>
                  </a:lnTo>
                  <a:lnTo>
                    <a:pt x="116" y="55"/>
                  </a:lnTo>
                  <a:lnTo>
                    <a:pt x="112" y="46"/>
                  </a:lnTo>
                  <a:lnTo>
                    <a:pt x="105" y="40"/>
                  </a:lnTo>
                  <a:lnTo>
                    <a:pt x="99" y="37"/>
                  </a:lnTo>
                  <a:lnTo>
                    <a:pt x="90" y="36"/>
                  </a:lnTo>
                  <a:lnTo>
                    <a:pt x="81" y="35"/>
                  </a:lnTo>
                  <a:lnTo>
                    <a:pt x="81" y="35"/>
                  </a:lnTo>
                  <a:lnTo>
                    <a:pt x="70" y="36"/>
                  </a:lnTo>
                  <a:lnTo>
                    <a:pt x="63" y="37"/>
                  </a:lnTo>
                  <a:lnTo>
                    <a:pt x="55" y="40"/>
                  </a:lnTo>
                  <a:lnTo>
                    <a:pt x="48" y="46"/>
                  </a:lnTo>
                  <a:lnTo>
                    <a:pt x="43" y="55"/>
                  </a:lnTo>
                  <a:lnTo>
                    <a:pt x="40" y="65"/>
                  </a:lnTo>
                  <a:lnTo>
                    <a:pt x="38" y="80"/>
                  </a:lnTo>
                  <a:lnTo>
                    <a:pt x="37" y="96"/>
                  </a:lnTo>
                  <a:lnTo>
                    <a:pt x="37" y="166"/>
                  </a:lnTo>
                  <a:lnTo>
                    <a:pt x="37" y="166"/>
                  </a:lnTo>
                  <a:lnTo>
                    <a:pt x="38" y="183"/>
                  </a:lnTo>
                  <a:lnTo>
                    <a:pt x="40" y="198"/>
                  </a:lnTo>
                  <a:lnTo>
                    <a:pt x="43" y="209"/>
                  </a:lnTo>
                  <a:lnTo>
                    <a:pt x="48" y="217"/>
                  </a:lnTo>
                  <a:lnTo>
                    <a:pt x="55" y="222"/>
                  </a:lnTo>
                  <a:lnTo>
                    <a:pt x="63" y="226"/>
                  </a:lnTo>
                  <a:lnTo>
                    <a:pt x="70" y="228"/>
                  </a:lnTo>
                  <a:lnTo>
                    <a:pt x="81" y="228"/>
                  </a:lnTo>
                  <a:lnTo>
                    <a:pt x="81" y="228"/>
                  </a:lnTo>
                  <a:lnTo>
                    <a:pt x="90" y="228"/>
                  </a:lnTo>
                  <a:lnTo>
                    <a:pt x="99" y="226"/>
                  </a:lnTo>
                  <a:lnTo>
                    <a:pt x="105" y="222"/>
                  </a:lnTo>
                  <a:lnTo>
                    <a:pt x="112" y="217"/>
                  </a:lnTo>
                  <a:lnTo>
                    <a:pt x="116" y="209"/>
                  </a:lnTo>
                  <a:lnTo>
                    <a:pt x="120" y="198"/>
                  </a:lnTo>
                  <a:lnTo>
                    <a:pt x="122" y="183"/>
                  </a:lnTo>
                  <a:lnTo>
                    <a:pt x="123" y="166"/>
                  </a:lnTo>
                  <a:lnTo>
                    <a:pt x="12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57">
              <a:extLst>
                <a:ext uri="{FF2B5EF4-FFF2-40B4-BE49-F238E27FC236}">
                  <a16:creationId xmlns:a16="http://schemas.microsoft.com/office/drawing/2014/main" id="{1026A9ED-7635-2040-A626-50FAC18C649E}"/>
                </a:ext>
              </a:extLst>
            </p:cNvPr>
            <p:cNvSpPr>
              <a:spLocks/>
            </p:cNvSpPr>
            <p:nvPr userDrawn="1"/>
          </p:nvSpPr>
          <p:spPr bwMode="auto">
            <a:xfrm>
              <a:off x="11556813" y="301625"/>
              <a:ext cx="71438" cy="100012"/>
            </a:xfrm>
            <a:custGeom>
              <a:avLst/>
              <a:gdLst>
                <a:gd name="T0" fmla="*/ 131 w 183"/>
                <a:gd name="T1" fmla="*/ 252 h 252"/>
                <a:gd name="T2" fmla="*/ 37 w 183"/>
                <a:gd name="T3" fmla="*/ 50 h 252"/>
                <a:gd name="T4" fmla="*/ 37 w 183"/>
                <a:gd name="T5" fmla="*/ 252 h 252"/>
                <a:gd name="T6" fmla="*/ 0 w 183"/>
                <a:gd name="T7" fmla="*/ 252 h 252"/>
                <a:gd name="T8" fmla="*/ 0 w 183"/>
                <a:gd name="T9" fmla="*/ 0 h 252"/>
                <a:gd name="T10" fmla="*/ 54 w 183"/>
                <a:gd name="T11" fmla="*/ 0 h 252"/>
                <a:gd name="T12" fmla="*/ 146 w 183"/>
                <a:gd name="T13" fmla="*/ 200 h 252"/>
                <a:gd name="T14" fmla="*/ 146 w 183"/>
                <a:gd name="T15" fmla="*/ 0 h 252"/>
                <a:gd name="T16" fmla="*/ 183 w 183"/>
                <a:gd name="T17" fmla="*/ 0 h 252"/>
                <a:gd name="T18" fmla="*/ 183 w 183"/>
                <a:gd name="T19" fmla="*/ 252 h 252"/>
                <a:gd name="T20" fmla="*/ 131 w 183"/>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2">
                  <a:moveTo>
                    <a:pt x="131" y="252"/>
                  </a:moveTo>
                  <a:lnTo>
                    <a:pt x="37" y="50"/>
                  </a:lnTo>
                  <a:lnTo>
                    <a:pt x="37" y="252"/>
                  </a:lnTo>
                  <a:lnTo>
                    <a:pt x="0" y="252"/>
                  </a:lnTo>
                  <a:lnTo>
                    <a:pt x="0" y="0"/>
                  </a:lnTo>
                  <a:lnTo>
                    <a:pt x="54" y="0"/>
                  </a:lnTo>
                  <a:lnTo>
                    <a:pt x="146" y="200"/>
                  </a:lnTo>
                  <a:lnTo>
                    <a:pt x="146" y="0"/>
                  </a:lnTo>
                  <a:lnTo>
                    <a:pt x="183" y="0"/>
                  </a:lnTo>
                  <a:lnTo>
                    <a:pt x="183" y="252"/>
                  </a:lnTo>
                  <a:lnTo>
                    <a:pt x="131"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58">
              <a:extLst>
                <a:ext uri="{FF2B5EF4-FFF2-40B4-BE49-F238E27FC236}">
                  <a16:creationId xmlns:a16="http://schemas.microsoft.com/office/drawing/2014/main" id="{20D7A27D-C791-AF43-91AA-387702002EDD}"/>
                </a:ext>
              </a:extLst>
            </p:cNvPr>
            <p:cNvSpPr>
              <a:spLocks/>
            </p:cNvSpPr>
            <p:nvPr userDrawn="1"/>
          </p:nvSpPr>
          <p:spPr bwMode="auto">
            <a:xfrm>
              <a:off x="11656826" y="301625"/>
              <a:ext cx="53975" cy="100012"/>
            </a:xfrm>
            <a:custGeom>
              <a:avLst/>
              <a:gdLst>
                <a:gd name="T0" fmla="*/ 0 w 138"/>
                <a:gd name="T1" fmla="*/ 252 h 252"/>
                <a:gd name="T2" fmla="*/ 0 w 138"/>
                <a:gd name="T3" fmla="*/ 0 h 252"/>
                <a:gd name="T4" fmla="*/ 136 w 138"/>
                <a:gd name="T5" fmla="*/ 0 h 252"/>
                <a:gd name="T6" fmla="*/ 136 w 138"/>
                <a:gd name="T7" fmla="*/ 35 h 252"/>
                <a:gd name="T8" fmla="*/ 38 w 138"/>
                <a:gd name="T9" fmla="*/ 35 h 252"/>
                <a:gd name="T10" fmla="*/ 38 w 138"/>
                <a:gd name="T11" fmla="*/ 103 h 252"/>
                <a:gd name="T12" fmla="*/ 108 w 138"/>
                <a:gd name="T13" fmla="*/ 103 h 252"/>
                <a:gd name="T14" fmla="*/ 108 w 138"/>
                <a:gd name="T15" fmla="*/ 139 h 252"/>
                <a:gd name="T16" fmla="*/ 38 w 138"/>
                <a:gd name="T17" fmla="*/ 139 h 252"/>
                <a:gd name="T18" fmla="*/ 38 w 138"/>
                <a:gd name="T19" fmla="*/ 218 h 252"/>
                <a:gd name="T20" fmla="*/ 138 w 138"/>
                <a:gd name="T21" fmla="*/ 218 h 252"/>
                <a:gd name="T22" fmla="*/ 138 w 138"/>
                <a:gd name="T23" fmla="*/ 252 h 252"/>
                <a:gd name="T24" fmla="*/ 0 w 138"/>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52">
                  <a:moveTo>
                    <a:pt x="0" y="252"/>
                  </a:moveTo>
                  <a:lnTo>
                    <a:pt x="0" y="0"/>
                  </a:lnTo>
                  <a:lnTo>
                    <a:pt x="136" y="0"/>
                  </a:lnTo>
                  <a:lnTo>
                    <a:pt x="136" y="35"/>
                  </a:lnTo>
                  <a:lnTo>
                    <a:pt x="38" y="35"/>
                  </a:lnTo>
                  <a:lnTo>
                    <a:pt x="38" y="103"/>
                  </a:lnTo>
                  <a:lnTo>
                    <a:pt x="108" y="103"/>
                  </a:lnTo>
                  <a:lnTo>
                    <a:pt x="108" y="139"/>
                  </a:lnTo>
                  <a:lnTo>
                    <a:pt x="38" y="139"/>
                  </a:lnTo>
                  <a:lnTo>
                    <a:pt x="38" y="218"/>
                  </a:lnTo>
                  <a:lnTo>
                    <a:pt x="138" y="218"/>
                  </a:lnTo>
                  <a:lnTo>
                    <a:pt x="138" y="252"/>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59">
              <a:extLst>
                <a:ext uri="{FF2B5EF4-FFF2-40B4-BE49-F238E27FC236}">
                  <a16:creationId xmlns:a16="http://schemas.microsoft.com/office/drawing/2014/main" id="{9D6F632D-B820-A64D-912B-EED4213D3E32}"/>
                </a:ext>
              </a:extLst>
            </p:cNvPr>
            <p:cNvSpPr>
              <a:spLocks/>
            </p:cNvSpPr>
            <p:nvPr userDrawn="1"/>
          </p:nvSpPr>
          <p:spPr bwMode="auto">
            <a:xfrm>
              <a:off x="11340913" y="441325"/>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4 h 253"/>
                <a:gd name="T12" fmla="*/ 108 w 137"/>
                <a:gd name="T13" fmla="*/ 104 h 253"/>
                <a:gd name="T14" fmla="*/ 108 w 137"/>
                <a:gd name="T15" fmla="*/ 139 h 253"/>
                <a:gd name="T16" fmla="*/ 37 w 137"/>
                <a:gd name="T17" fmla="*/ 139 h 253"/>
                <a:gd name="T18" fmla="*/ 37 w 137"/>
                <a:gd name="T19" fmla="*/ 217 h 253"/>
                <a:gd name="T20" fmla="*/ 137 w 137"/>
                <a:gd name="T21" fmla="*/ 217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4"/>
                  </a:lnTo>
                  <a:lnTo>
                    <a:pt x="108" y="104"/>
                  </a:lnTo>
                  <a:lnTo>
                    <a:pt x="108" y="139"/>
                  </a:lnTo>
                  <a:lnTo>
                    <a:pt x="37" y="139"/>
                  </a:lnTo>
                  <a:lnTo>
                    <a:pt x="37" y="217"/>
                  </a:lnTo>
                  <a:lnTo>
                    <a:pt x="137" y="217"/>
                  </a:lnTo>
                  <a:lnTo>
                    <a:pt x="137" y="253"/>
                  </a:lnTo>
                  <a:lnTo>
                    <a:pt x="0"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0"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43"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39"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1760940665"/>
      </p:ext>
    </p:extLst>
  </p:cSld>
  <p:clrMapOvr>
    <a:masterClrMapping/>
  </p:clrMapOvr>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34">
            <a:extLst>
              <a:ext uri="{FF2B5EF4-FFF2-40B4-BE49-F238E27FC236}">
                <a16:creationId xmlns:a16="http://schemas.microsoft.com/office/drawing/2014/main" id="{F45FDC76-C0A7-D447-9502-9AF4D5665810}"/>
              </a:ext>
            </a:extLst>
          </p:cNvPr>
          <p:cNvSpPr>
            <a:spLocks noEditPoints="1"/>
          </p:cNvSpPr>
          <p:nvPr userDrawn="1"/>
        </p:nvSpPr>
        <p:spPr bwMode="auto">
          <a:xfrm>
            <a:off x="10558276" y="165100"/>
            <a:ext cx="63500" cy="100012"/>
          </a:xfrm>
          <a:custGeom>
            <a:avLst/>
            <a:gdLst>
              <a:gd name="T0" fmla="*/ 142 w 160"/>
              <a:gd name="T1" fmla="*/ 219 h 253"/>
              <a:gd name="T2" fmla="*/ 127 w 160"/>
              <a:gd name="T3" fmla="*/ 236 h 253"/>
              <a:gd name="T4" fmla="*/ 105 w 160"/>
              <a:gd name="T5" fmla="*/ 246 h 253"/>
              <a:gd name="T6" fmla="*/ 81 w 160"/>
              <a:gd name="T7" fmla="*/ 250 h 253"/>
              <a:gd name="T8" fmla="*/ 53 w 160"/>
              <a:gd name="T9" fmla="*/ 253 h 253"/>
              <a:gd name="T10" fmla="*/ 0 w 160"/>
              <a:gd name="T11" fmla="*/ 0 h 253"/>
              <a:gd name="T12" fmla="*/ 53 w 160"/>
              <a:gd name="T13" fmla="*/ 0 h 253"/>
              <a:gd name="T14" fmla="*/ 81 w 160"/>
              <a:gd name="T15" fmla="*/ 1 h 253"/>
              <a:gd name="T16" fmla="*/ 105 w 160"/>
              <a:gd name="T17" fmla="*/ 5 h 253"/>
              <a:gd name="T18" fmla="*/ 127 w 160"/>
              <a:gd name="T19" fmla="*/ 16 h 253"/>
              <a:gd name="T20" fmla="*/ 142 w 160"/>
              <a:gd name="T21" fmla="*/ 32 h 253"/>
              <a:gd name="T22" fmla="*/ 147 w 160"/>
              <a:gd name="T23" fmla="*/ 41 h 253"/>
              <a:gd name="T24" fmla="*/ 155 w 160"/>
              <a:gd name="T25" fmla="*/ 61 h 253"/>
              <a:gd name="T26" fmla="*/ 158 w 160"/>
              <a:gd name="T27" fmla="*/ 83 h 253"/>
              <a:gd name="T28" fmla="*/ 160 w 160"/>
              <a:gd name="T29" fmla="*/ 126 h 253"/>
              <a:gd name="T30" fmla="*/ 159 w 160"/>
              <a:gd name="T31" fmla="*/ 156 h 253"/>
              <a:gd name="T32" fmla="*/ 157 w 160"/>
              <a:gd name="T33" fmla="*/ 181 h 253"/>
              <a:gd name="T34" fmla="*/ 151 w 160"/>
              <a:gd name="T35" fmla="*/ 201 h 253"/>
              <a:gd name="T36" fmla="*/ 142 w 160"/>
              <a:gd name="T37" fmla="*/ 219 h 253"/>
              <a:gd name="T38" fmla="*/ 122 w 160"/>
              <a:gd name="T39" fmla="*/ 112 h 253"/>
              <a:gd name="T40" fmla="*/ 122 w 160"/>
              <a:gd name="T41" fmla="*/ 93 h 253"/>
              <a:gd name="T42" fmla="*/ 119 w 160"/>
              <a:gd name="T43" fmla="*/ 70 h 253"/>
              <a:gd name="T44" fmla="*/ 113 w 160"/>
              <a:gd name="T45" fmla="*/ 57 h 253"/>
              <a:gd name="T46" fmla="*/ 110 w 160"/>
              <a:gd name="T47" fmla="*/ 50 h 253"/>
              <a:gd name="T48" fmla="*/ 100 w 160"/>
              <a:gd name="T49" fmla="*/ 43 h 253"/>
              <a:gd name="T50" fmla="*/ 86 w 160"/>
              <a:gd name="T51" fmla="*/ 37 h 253"/>
              <a:gd name="T52" fmla="*/ 55 w 160"/>
              <a:gd name="T53" fmla="*/ 35 h 253"/>
              <a:gd name="T54" fmla="*/ 37 w 160"/>
              <a:gd name="T55" fmla="*/ 217 h 253"/>
              <a:gd name="T56" fmla="*/ 55 w 160"/>
              <a:gd name="T57" fmla="*/ 218 h 253"/>
              <a:gd name="T58" fmla="*/ 76 w 160"/>
              <a:gd name="T59" fmla="*/ 217 h 253"/>
              <a:gd name="T60" fmla="*/ 95 w 160"/>
              <a:gd name="T61" fmla="*/ 211 h 253"/>
              <a:gd name="T62" fmla="*/ 106 w 160"/>
              <a:gd name="T63" fmla="*/ 204 h 253"/>
              <a:gd name="T64" fmla="*/ 110 w 160"/>
              <a:gd name="T65" fmla="*/ 201 h 253"/>
              <a:gd name="T66" fmla="*/ 117 w 160"/>
              <a:gd name="T67" fmla="*/ 189 h 253"/>
              <a:gd name="T68" fmla="*/ 120 w 160"/>
              <a:gd name="T69" fmla="*/ 175 h 253"/>
              <a:gd name="T70" fmla="*/ 122 w 160"/>
              <a:gd name="T71" fmla="*/ 13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53">
                <a:moveTo>
                  <a:pt x="142" y="219"/>
                </a:moveTo>
                <a:lnTo>
                  <a:pt x="142" y="219"/>
                </a:lnTo>
                <a:lnTo>
                  <a:pt x="135" y="228"/>
                </a:lnTo>
                <a:lnTo>
                  <a:pt x="127" y="236"/>
                </a:lnTo>
                <a:lnTo>
                  <a:pt x="117" y="241"/>
                </a:lnTo>
                <a:lnTo>
                  <a:pt x="105" y="246"/>
                </a:lnTo>
                <a:lnTo>
                  <a:pt x="94" y="249"/>
                </a:lnTo>
                <a:lnTo>
                  <a:pt x="81" y="250"/>
                </a:lnTo>
                <a:lnTo>
                  <a:pt x="67" y="252"/>
                </a:lnTo>
                <a:lnTo>
                  <a:pt x="53" y="253"/>
                </a:lnTo>
                <a:lnTo>
                  <a:pt x="0" y="253"/>
                </a:lnTo>
                <a:lnTo>
                  <a:pt x="0" y="0"/>
                </a:lnTo>
                <a:lnTo>
                  <a:pt x="53" y="0"/>
                </a:lnTo>
                <a:lnTo>
                  <a:pt x="53" y="0"/>
                </a:lnTo>
                <a:lnTo>
                  <a:pt x="67" y="0"/>
                </a:lnTo>
                <a:lnTo>
                  <a:pt x="81" y="1"/>
                </a:lnTo>
                <a:lnTo>
                  <a:pt x="94" y="3"/>
                </a:lnTo>
                <a:lnTo>
                  <a:pt x="105" y="5"/>
                </a:lnTo>
                <a:lnTo>
                  <a:pt x="117" y="10"/>
                </a:lnTo>
                <a:lnTo>
                  <a:pt x="127" y="16"/>
                </a:lnTo>
                <a:lnTo>
                  <a:pt x="135" y="23"/>
                </a:lnTo>
                <a:lnTo>
                  <a:pt x="142" y="32"/>
                </a:lnTo>
                <a:lnTo>
                  <a:pt x="142" y="32"/>
                </a:lnTo>
                <a:lnTo>
                  <a:pt x="147" y="41"/>
                </a:lnTo>
                <a:lnTo>
                  <a:pt x="151" y="50"/>
                </a:lnTo>
                <a:lnTo>
                  <a:pt x="155" y="61"/>
                </a:lnTo>
                <a:lnTo>
                  <a:pt x="157" y="72"/>
                </a:lnTo>
                <a:lnTo>
                  <a:pt x="158" y="83"/>
                </a:lnTo>
                <a:lnTo>
                  <a:pt x="159" y="97"/>
                </a:lnTo>
                <a:lnTo>
                  <a:pt x="160" y="126"/>
                </a:lnTo>
                <a:lnTo>
                  <a:pt x="160" y="126"/>
                </a:lnTo>
                <a:lnTo>
                  <a:pt x="159" y="156"/>
                </a:lnTo>
                <a:lnTo>
                  <a:pt x="158" y="168"/>
                </a:lnTo>
                <a:lnTo>
                  <a:pt x="157" y="181"/>
                </a:lnTo>
                <a:lnTo>
                  <a:pt x="155" y="191"/>
                </a:lnTo>
                <a:lnTo>
                  <a:pt x="151" y="201"/>
                </a:lnTo>
                <a:lnTo>
                  <a:pt x="147" y="210"/>
                </a:lnTo>
                <a:lnTo>
                  <a:pt x="142" y="219"/>
                </a:lnTo>
                <a:lnTo>
                  <a:pt x="142" y="219"/>
                </a:lnTo>
                <a:close/>
                <a:moveTo>
                  <a:pt x="122" y="112"/>
                </a:moveTo>
                <a:lnTo>
                  <a:pt x="122" y="112"/>
                </a:lnTo>
                <a:lnTo>
                  <a:pt x="122" y="93"/>
                </a:lnTo>
                <a:lnTo>
                  <a:pt x="120" y="77"/>
                </a:lnTo>
                <a:lnTo>
                  <a:pt x="119" y="70"/>
                </a:lnTo>
                <a:lnTo>
                  <a:pt x="117" y="63"/>
                </a:lnTo>
                <a:lnTo>
                  <a:pt x="113" y="57"/>
                </a:lnTo>
                <a:lnTo>
                  <a:pt x="110" y="50"/>
                </a:lnTo>
                <a:lnTo>
                  <a:pt x="110" y="50"/>
                </a:lnTo>
                <a:lnTo>
                  <a:pt x="105" y="46"/>
                </a:lnTo>
                <a:lnTo>
                  <a:pt x="100" y="43"/>
                </a:lnTo>
                <a:lnTo>
                  <a:pt x="94" y="39"/>
                </a:lnTo>
                <a:lnTo>
                  <a:pt x="86" y="37"/>
                </a:lnTo>
                <a:lnTo>
                  <a:pt x="72" y="35"/>
                </a:lnTo>
                <a:lnTo>
                  <a:pt x="55" y="35"/>
                </a:lnTo>
                <a:lnTo>
                  <a:pt x="37" y="35"/>
                </a:lnTo>
                <a:lnTo>
                  <a:pt x="37" y="217"/>
                </a:lnTo>
                <a:lnTo>
                  <a:pt x="37" y="217"/>
                </a:lnTo>
                <a:lnTo>
                  <a:pt x="55" y="218"/>
                </a:lnTo>
                <a:lnTo>
                  <a:pt x="65" y="217"/>
                </a:lnTo>
                <a:lnTo>
                  <a:pt x="76" y="217"/>
                </a:lnTo>
                <a:lnTo>
                  <a:pt x="86" y="215"/>
                </a:lnTo>
                <a:lnTo>
                  <a:pt x="95" y="211"/>
                </a:lnTo>
                <a:lnTo>
                  <a:pt x="103" y="207"/>
                </a:lnTo>
                <a:lnTo>
                  <a:pt x="106" y="204"/>
                </a:lnTo>
                <a:lnTo>
                  <a:pt x="110" y="201"/>
                </a:lnTo>
                <a:lnTo>
                  <a:pt x="110" y="201"/>
                </a:lnTo>
                <a:lnTo>
                  <a:pt x="113" y="195"/>
                </a:lnTo>
                <a:lnTo>
                  <a:pt x="117" y="189"/>
                </a:lnTo>
                <a:lnTo>
                  <a:pt x="119" y="182"/>
                </a:lnTo>
                <a:lnTo>
                  <a:pt x="120" y="175"/>
                </a:lnTo>
                <a:lnTo>
                  <a:pt x="122" y="158"/>
                </a:lnTo>
                <a:lnTo>
                  <a:pt x="122" y="139"/>
                </a:lnTo>
                <a:lnTo>
                  <a:pt x="122" y="112"/>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 name="Freeform 35">
            <a:extLst>
              <a:ext uri="{FF2B5EF4-FFF2-40B4-BE49-F238E27FC236}">
                <a16:creationId xmlns:a16="http://schemas.microsoft.com/office/drawing/2014/main" id="{487E7A62-9C22-9347-80FD-F7ED841DE618}"/>
              </a:ext>
            </a:extLst>
          </p:cNvPr>
          <p:cNvSpPr>
            <a:spLocks/>
          </p:cNvSpPr>
          <p:nvPr userDrawn="1"/>
        </p:nvSpPr>
        <p:spPr bwMode="auto">
          <a:xfrm>
            <a:off x="10645588" y="165100"/>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3 h 253"/>
              <a:gd name="T12" fmla="*/ 107 w 137"/>
              <a:gd name="T13" fmla="*/ 103 h 253"/>
              <a:gd name="T14" fmla="*/ 107 w 137"/>
              <a:gd name="T15" fmla="*/ 138 h 253"/>
              <a:gd name="T16" fmla="*/ 37 w 137"/>
              <a:gd name="T17" fmla="*/ 138 h 253"/>
              <a:gd name="T18" fmla="*/ 37 w 137"/>
              <a:gd name="T19" fmla="*/ 217 h 253"/>
              <a:gd name="T20" fmla="*/ 137 w 137"/>
              <a:gd name="T21" fmla="*/ 217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3"/>
                </a:lnTo>
                <a:lnTo>
                  <a:pt x="107" y="103"/>
                </a:lnTo>
                <a:lnTo>
                  <a:pt x="107" y="138"/>
                </a:lnTo>
                <a:lnTo>
                  <a:pt x="37" y="138"/>
                </a:lnTo>
                <a:lnTo>
                  <a:pt x="37" y="217"/>
                </a:lnTo>
                <a:lnTo>
                  <a:pt x="137" y="217"/>
                </a:lnTo>
                <a:lnTo>
                  <a:pt x="137" y="253"/>
                </a:lnTo>
                <a:lnTo>
                  <a:pt x="0" y="25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8" name="Freeform 36">
            <a:extLst>
              <a:ext uri="{FF2B5EF4-FFF2-40B4-BE49-F238E27FC236}">
                <a16:creationId xmlns:a16="http://schemas.microsoft.com/office/drawing/2014/main" id="{09F68358-8787-C04D-AACF-C298281EF3D7}"/>
              </a:ext>
            </a:extLst>
          </p:cNvPr>
          <p:cNvSpPr>
            <a:spLocks/>
          </p:cNvSpPr>
          <p:nvPr userDrawn="1"/>
        </p:nvSpPr>
        <p:spPr bwMode="auto">
          <a:xfrm>
            <a:off x="10855138" y="441325"/>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4 h 253"/>
              <a:gd name="T12" fmla="*/ 108 w 137"/>
              <a:gd name="T13" fmla="*/ 104 h 253"/>
              <a:gd name="T14" fmla="*/ 108 w 137"/>
              <a:gd name="T15" fmla="*/ 139 h 253"/>
              <a:gd name="T16" fmla="*/ 37 w 137"/>
              <a:gd name="T17" fmla="*/ 139 h 253"/>
              <a:gd name="T18" fmla="*/ 37 w 137"/>
              <a:gd name="T19" fmla="*/ 218 h 253"/>
              <a:gd name="T20" fmla="*/ 137 w 137"/>
              <a:gd name="T21" fmla="*/ 218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4"/>
                </a:lnTo>
                <a:lnTo>
                  <a:pt x="108" y="104"/>
                </a:lnTo>
                <a:lnTo>
                  <a:pt x="108" y="139"/>
                </a:lnTo>
                <a:lnTo>
                  <a:pt x="37" y="139"/>
                </a:lnTo>
                <a:lnTo>
                  <a:pt x="37" y="218"/>
                </a:lnTo>
                <a:lnTo>
                  <a:pt x="137" y="218"/>
                </a:lnTo>
                <a:lnTo>
                  <a:pt x="137" y="253"/>
                </a:lnTo>
                <a:lnTo>
                  <a:pt x="0" y="25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9" name="Freeform 37">
            <a:extLst>
              <a:ext uri="{FF2B5EF4-FFF2-40B4-BE49-F238E27FC236}">
                <a16:creationId xmlns:a16="http://schemas.microsoft.com/office/drawing/2014/main" id="{564FBA69-1ABD-1C4C-ADB2-EDF53F52EEE6}"/>
              </a:ext>
            </a:extLst>
          </p:cNvPr>
          <p:cNvSpPr>
            <a:spLocks noEditPoints="1"/>
          </p:cNvSpPr>
          <p:nvPr userDrawn="1"/>
        </p:nvSpPr>
        <p:spPr bwMode="auto">
          <a:xfrm>
            <a:off x="10759888" y="165100"/>
            <a:ext cx="65088" cy="100012"/>
          </a:xfrm>
          <a:custGeom>
            <a:avLst/>
            <a:gdLst>
              <a:gd name="T0" fmla="*/ 0 w 164"/>
              <a:gd name="T1" fmla="*/ 253 h 253"/>
              <a:gd name="T2" fmla="*/ 80 w 164"/>
              <a:gd name="T3" fmla="*/ 0 h 253"/>
              <a:gd name="T4" fmla="*/ 95 w 164"/>
              <a:gd name="T5" fmla="*/ 1 h 253"/>
              <a:gd name="T6" fmla="*/ 122 w 164"/>
              <a:gd name="T7" fmla="*/ 8 h 253"/>
              <a:gd name="T8" fmla="*/ 137 w 164"/>
              <a:gd name="T9" fmla="*/ 19 h 253"/>
              <a:gd name="T10" fmla="*/ 146 w 164"/>
              <a:gd name="T11" fmla="*/ 29 h 253"/>
              <a:gd name="T12" fmla="*/ 152 w 164"/>
              <a:gd name="T13" fmla="*/ 41 h 253"/>
              <a:gd name="T14" fmla="*/ 155 w 164"/>
              <a:gd name="T15" fmla="*/ 57 h 253"/>
              <a:gd name="T16" fmla="*/ 156 w 164"/>
              <a:gd name="T17" fmla="*/ 65 h 253"/>
              <a:gd name="T18" fmla="*/ 154 w 164"/>
              <a:gd name="T19" fmla="*/ 82 h 253"/>
              <a:gd name="T20" fmla="*/ 150 w 164"/>
              <a:gd name="T21" fmla="*/ 97 h 253"/>
              <a:gd name="T22" fmla="*/ 142 w 164"/>
              <a:gd name="T23" fmla="*/ 109 h 253"/>
              <a:gd name="T24" fmla="*/ 131 w 164"/>
              <a:gd name="T25" fmla="*/ 119 h 253"/>
              <a:gd name="T26" fmla="*/ 137 w 164"/>
              <a:gd name="T27" fmla="*/ 122 h 253"/>
              <a:gd name="T28" fmla="*/ 151 w 164"/>
              <a:gd name="T29" fmla="*/ 135 h 253"/>
              <a:gd name="T30" fmla="*/ 160 w 164"/>
              <a:gd name="T31" fmla="*/ 150 h 253"/>
              <a:gd name="T32" fmla="*/ 163 w 164"/>
              <a:gd name="T33" fmla="*/ 170 h 253"/>
              <a:gd name="T34" fmla="*/ 164 w 164"/>
              <a:gd name="T35" fmla="*/ 181 h 253"/>
              <a:gd name="T36" fmla="*/ 163 w 164"/>
              <a:gd name="T37" fmla="*/ 199 h 253"/>
              <a:gd name="T38" fmla="*/ 159 w 164"/>
              <a:gd name="T39" fmla="*/ 213 h 253"/>
              <a:gd name="T40" fmla="*/ 152 w 164"/>
              <a:gd name="T41" fmla="*/ 226 h 253"/>
              <a:gd name="T42" fmla="*/ 143 w 164"/>
              <a:gd name="T43" fmla="*/ 236 h 253"/>
              <a:gd name="T44" fmla="*/ 131 w 164"/>
              <a:gd name="T45" fmla="*/ 243 h 253"/>
              <a:gd name="T46" fmla="*/ 117 w 164"/>
              <a:gd name="T47" fmla="*/ 248 h 253"/>
              <a:gd name="T48" fmla="*/ 84 w 164"/>
              <a:gd name="T49" fmla="*/ 253 h 253"/>
              <a:gd name="T50" fmla="*/ 79 w 164"/>
              <a:gd name="T51" fmla="*/ 35 h 253"/>
              <a:gd name="T52" fmla="*/ 37 w 164"/>
              <a:gd name="T53" fmla="*/ 102 h 253"/>
              <a:gd name="T54" fmla="*/ 87 w 164"/>
              <a:gd name="T55" fmla="*/ 102 h 253"/>
              <a:gd name="T56" fmla="*/ 100 w 164"/>
              <a:gd name="T57" fmla="*/ 100 h 253"/>
              <a:gd name="T58" fmla="*/ 110 w 164"/>
              <a:gd name="T59" fmla="*/ 92 h 253"/>
              <a:gd name="T60" fmla="*/ 117 w 164"/>
              <a:gd name="T61" fmla="*/ 81 h 253"/>
              <a:gd name="T62" fmla="*/ 118 w 164"/>
              <a:gd name="T63" fmla="*/ 67 h 253"/>
              <a:gd name="T64" fmla="*/ 118 w 164"/>
              <a:gd name="T65" fmla="*/ 59 h 253"/>
              <a:gd name="T66" fmla="*/ 113 w 164"/>
              <a:gd name="T67" fmla="*/ 47 h 253"/>
              <a:gd name="T68" fmla="*/ 102 w 164"/>
              <a:gd name="T69" fmla="*/ 39 h 253"/>
              <a:gd name="T70" fmla="*/ 88 w 164"/>
              <a:gd name="T71" fmla="*/ 35 h 253"/>
              <a:gd name="T72" fmla="*/ 79 w 164"/>
              <a:gd name="T73" fmla="*/ 35 h 253"/>
              <a:gd name="T74" fmla="*/ 37 w 164"/>
              <a:gd name="T75" fmla="*/ 138 h 253"/>
              <a:gd name="T76" fmla="*/ 83 w 164"/>
              <a:gd name="T77" fmla="*/ 217 h 253"/>
              <a:gd name="T78" fmla="*/ 96 w 164"/>
              <a:gd name="T79" fmla="*/ 217 h 253"/>
              <a:gd name="T80" fmla="*/ 113 w 164"/>
              <a:gd name="T81" fmla="*/ 211 h 253"/>
              <a:gd name="T82" fmla="*/ 123 w 164"/>
              <a:gd name="T83" fmla="*/ 201 h 253"/>
              <a:gd name="T84" fmla="*/ 126 w 164"/>
              <a:gd name="T85" fmla="*/ 188 h 253"/>
              <a:gd name="T86" fmla="*/ 127 w 164"/>
              <a:gd name="T87" fmla="*/ 180 h 253"/>
              <a:gd name="T88" fmla="*/ 124 w 164"/>
              <a:gd name="T89" fmla="*/ 161 h 253"/>
              <a:gd name="T90" fmla="*/ 115 w 164"/>
              <a:gd name="T91" fmla="*/ 147 h 253"/>
              <a:gd name="T92" fmla="*/ 100 w 164"/>
              <a:gd name="T93" fmla="*/ 140 h 253"/>
              <a:gd name="T94" fmla="*/ 81 w 164"/>
              <a:gd name="T95" fmla="*/ 1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3">
                <a:moveTo>
                  <a:pt x="84" y="253"/>
                </a:moveTo>
                <a:lnTo>
                  <a:pt x="0" y="253"/>
                </a:lnTo>
                <a:lnTo>
                  <a:pt x="0" y="0"/>
                </a:lnTo>
                <a:lnTo>
                  <a:pt x="80" y="0"/>
                </a:lnTo>
                <a:lnTo>
                  <a:pt x="80" y="0"/>
                </a:lnTo>
                <a:lnTo>
                  <a:pt x="95" y="1"/>
                </a:lnTo>
                <a:lnTo>
                  <a:pt x="108" y="3"/>
                </a:lnTo>
                <a:lnTo>
                  <a:pt x="122" y="8"/>
                </a:lnTo>
                <a:lnTo>
                  <a:pt x="133" y="16"/>
                </a:lnTo>
                <a:lnTo>
                  <a:pt x="137" y="19"/>
                </a:lnTo>
                <a:lnTo>
                  <a:pt x="142" y="25"/>
                </a:lnTo>
                <a:lnTo>
                  <a:pt x="146" y="29"/>
                </a:lnTo>
                <a:lnTo>
                  <a:pt x="150" y="36"/>
                </a:lnTo>
                <a:lnTo>
                  <a:pt x="152" y="41"/>
                </a:lnTo>
                <a:lnTo>
                  <a:pt x="154" y="49"/>
                </a:lnTo>
                <a:lnTo>
                  <a:pt x="155" y="57"/>
                </a:lnTo>
                <a:lnTo>
                  <a:pt x="156" y="65"/>
                </a:lnTo>
                <a:lnTo>
                  <a:pt x="156" y="65"/>
                </a:lnTo>
                <a:lnTo>
                  <a:pt x="155" y="74"/>
                </a:lnTo>
                <a:lnTo>
                  <a:pt x="154" y="82"/>
                </a:lnTo>
                <a:lnTo>
                  <a:pt x="153" y="90"/>
                </a:lnTo>
                <a:lnTo>
                  <a:pt x="150" y="97"/>
                </a:lnTo>
                <a:lnTo>
                  <a:pt x="146" y="103"/>
                </a:lnTo>
                <a:lnTo>
                  <a:pt x="142" y="109"/>
                </a:lnTo>
                <a:lnTo>
                  <a:pt x="136" y="114"/>
                </a:lnTo>
                <a:lnTo>
                  <a:pt x="131" y="119"/>
                </a:lnTo>
                <a:lnTo>
                  <a:pt x="131" y="119"/>
                </a:lnTo>
                <a:lnTo>
                  <a:pt x="137" y="122"/>
                </a:lnTo>
                <a:lnTo>
                  <a:pt x="145" y="128"/>
                </a:lnTo>
                <a:lnTo>
                  <a:pt x="151" y="135"/>
                </a:lnTo>
                <a:lnTo>
                  <a:pt x="155" y="143"/>
                </a:lnTo>
                <a:lnTo>
                  <a:pt x="160" y="150"/>
                </a:lnTo>
                <a:lnTo>
                  <a:pt x="162" y="161"/>
                </a:lnTo>
                <a:lnTo>
                  <a:pt x="163" y="170"/>
                </a:lnTo>
                <a:lnTo>
                  <a:pt x="164" y="181"/>
                </a:lnTo>
                <a:lnTo>
                  <a:pt x="164" y="181"/>
                </a:lnTo>
                <a:lnTo>
                  <a:pt x="164" y="190"/>
                </a:lnTo>
                <a:lnTo>
                  <a:pt x="163" y="199"/>
                </a:lnTo>
                <a:lnTo>
                  <a:pt x="161" y="207"/>
                </a:lnTo>
                <a:lnTo>
                  <a:pt x="159" y="213"/>
                </a:lnTo>
                <a:lnTo>
                  <a:pt x="155" y="220"/>
                </a:lnTo>
                <a:lnTo>
                  <a:pt x="152" y="226"/>
                </a:lnTo>
                <a:lnTo>
                  <a:pt x="147" y="231"/>
                </a:lnTo>
                <a:lnTo>
                  <a:pt x="143" y="236"/>
                </a:lnTo>
                <a:lnTo>
                  <a:pt x="137" y="239"/>
                </a:lnTo>
                <a:lnTo>
                  <a:pt x="131" y="243"/>
                </a:lnTo>
                <a:lnTo>
                  <a:pt x="125" y="246"/>
                </a:lnTo>
                <a:lnTo>
                  <a:pt x="117" y="248"/>
                </a:lnTo>
                <a:lnTo>
                  <a:pt x="101" y="252"/>
                </a:lnTo>
                <a:lnTo>
                  <a:pt x="84" y="253"/>
                </a:lnTo>
                <a:lnTo>
                  <a:pt x="84" y="253"/>
                </a:lnTo>
                <a:close/>
                <a:moveTo>
                  <a:pt x="79" y="35"/>
                </a:moveTo>
                <a:lnTo>
                  <a:pt x="37" y="35"/>
                </a:lnTo>
                <a:lnTo>
                  <a:pt x="37" y="102"/>
                </a:lnTo>
                <a:lnTo>
                  <a:pt x="87" y="102"/>
                </a:lnTo>
                <a:lnTo>
                  <a:pt x="87" y="102"/>
                </a:lnTo>
                <a:lnTo>
                  <a:pt x="95" y="102"/>
                </a:lnTo>
                <a:lnTo>
                  <a:pt x="100" y="100"/>
                </a:lnTo>
                <a:lnTo>
                  <a:pt x="106" y="97"/>
                </a:lnTo>
                <a:lnTo>
                  <a:pt x="110" y="92"/>
                </a:lnTo>
                <a:lnTo>
                  <a:pt x="114" y="88"/>
                </a:lnTo>
                <a:lnTo>
                  <a:pt x="117" y="81"/>
                </a:lnTo>
                <a:lnTo>
                  <a:pt x="118" y="74"/>
                </a:lnTo>
                <a:lnTo>
                  <a:pt x="118" y="67"/>
                </a:lnTo>
                <a:lnTo>
                  <a:pt x="118" y="67"/>
                </a:lnTo>
                <a:lnTo>
                  <a:pt x="118" y="59"/>
                </a:lnTo>
                <a:lnTo>
                  <a:pt x="116" y="53"/>
                </a:lnTo>
                <a:lnTo>
                  <a:pt x="113" y="47"/>
                </a:lnTo>
                <a:lnTo>
                  <a:pt x="108" y="43"/>
                </a:lnTo>
                <a:lnTo>
                  <a:pt x="102" y="39"/>
                </a:lnTo>
                <a:lnTo>
                  <a:pt x="96" y="37"/>
                </a:lnTo>
                <a:lnTo>
                  <a:pt x="88" y="35"/>
                </a:lnTo>
                <a:lnTo>
                  <a:pt x="79" y="35"/>
                </a:lnTo>
                <a:lnTo>
                  <a:pt x="79" y="35"/>
                </a:lnTo>
                <a:close/>
                <a:moveTo>
                  <a:pt x="81" y="138"/>
                </a:moveTo>
                <a:lnTo>
                  <a:pt x="37" y="138"/>
                </a:lnTo>
                <a:lnTo>
                  <a:pt x="37" y="217"/>
                </a:lnTo>
                <a:lnTo>
                  <a:pt x="83" y="217"/>
                </a:lnTo>
                <a:lnTo>
                  <a:pt x="83" y="217"/>
                </a:lnTo>
                <a:lnTo>
                  <a:pt x="96" y="217"/>
                </a:lnTo>
                <a:lnTo>
                  <a:pt x="105" y="215"/>
                </a:lnTo>
                <a:lnTo>
                  <a:pt x="113" y="211"/>
                </a:lnTo>
                <a:lnTo>
                  <a:pt x="118" y="207"/>
                </a:lnTo>
                <a:lnTo>
                  <a:pt x="123" y="201"/>
                </a:lnTo>
                <a:lnTo>
                  <a:pt x="125" y="194"/>
                </a:lnTo>
                <a:lnTo>
                  <a:pt x="126" y="188"/>
                </a:lnTo>
                <a:lnTo>
                  <a:pt x="127" y="180"/>
                </a:lnTo>
                <a:lnTo>
                  <a:pt x="127" y="180"/>
                </a:lnTo>
                <a:lnTo>
                  <a:pt x="126" y="170"/>
                </a:lnTo>
                <a:lnTo>
                  <a:pt x="124" y="161"/>
                </a:lnTo>
                <a:lnTo>
                  <a:pt x="119" y="153"/>
                </a:lnTo>
                <a:lnTo>
                  <a:pt x="115" y="147"/>
                </a:lnTo>
                <a:lnTo>
                  <a:pt x="108" y="143"/>
                </a:lnTo>
                <a:lnTo>
                  <a:pt x="100" y="140"/>
                </a:lnTo>
                <a:lnTo>
                  <a:pt x="91" y="138"/>
                </a:lnTo>
                <a:lnTo>
                  <a:pt x="81" y="138"/>
                </a:lnTo>
                <a:lnTo>
                  <a:pt x="81" y="138"/>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 name="Freeform 38">
            <a:extLst>
              <a:ext uri="{FF2B5EF4-FFF2-40B4-BE49-F238E27FC236}">
                <a16:creationId xmlns:a16="http://schemas.microsoft.com/office/drawing/2014/main" id="{FE1672D5-058F-294C-BAE4-01A4243AFDAC}"/>
              </a:ext>
            </a:extLst>
          </p:cNvPr>
          <p:cNvSpPr>
            <a:spLocks noEditPoints="1"/>
          </p:cNvSpPr>
          <p:nvPr userDrawn="1"/>
        </p:nvSpPr>
        <p:spPr bwMode="auto">
          <a:xfrm>
            <a:off x="10850376" y="165100"/>
            <a:ext cx="61913" cy="100012"/>
          </a:xfrm>
          <a:custGeom>
            <a:avLst/>
            <a:gdLst>
              <a:gd name="T0" fmla="*/ 120 w 159"/>
              <a:gd name="T1" fmla="*/ 253 h 253"/>
              <a:gd name="T2" fmla="*/ 77 w 159"/>
              <a:gd name="T3" fmla="*/ 145 h 253"/>
              <a:gd name="T4" fmla="*/ 37 w 159"/>
              <a:gd name="T5" fmla="*/ 145 h 253"/>
              <a:gd name="T6" fmla="*/ 37 w 159"/>
              <a:gd name="T7" fmla="*/ 253 h 253"/>
              <a:gd name="T8" fmla="*/ 0 w 159"/>
              <a:gd name="T9" fmla="*/ 253 h 253"/>
              <a:gd name="T10" fmla="*/ 0 w 159"/>
              <a:gd name="T11" fmla="*/ 0 h 253"/>
              <a:gd name="T12" fmla="*/ 77 w 159"/>
              <a:gd name="T13" fmla="*/ 0 h 253"/>
              <a:gd name="T14" fmla="*/ 77 w 159"/>
              <a:gd name="T15" fmla="*/ 0 h 253"/>
              <a:gd name="T16" fmla="*/ 92 w 159"/>
              <a:gd name="T17" fmla="*/ 1 h 253"/>
              <a:gd name="T18" fmla="*/ 107 w 159"/>
              <a:gd name="T19" fmla="*/ 4 h 253"/>
              <a:gd name="T20" fmla="*/ 114 w 159"/>
              <a:gd name="T21" fmla="*/ 7 h 253"/>
              <a:gd name="T22" fmla="*/ 119 w 159"/>
              <a:gd name="T23" fmla="*/ 10 h 253"/>
              <a:gd name="T24" fmla="*/ 125 w 159"/>
              <a:gd name="T25" fmla="*/ 13 h 253"/>
              <a:gd name="T26" fmla="*/ 131 w 159"/>
              <a:gd name="T27" fmla="*/ 18 h 253"/>
              <a:gd name="T28" fmla="*/ 135 w 159"/>
              <a:gd name="T29" fmla="*/ 22 h 253"/>
              <a:gd name="T30" fmla="*/ 140 w 159"/>
              <a:gd name="T31" fmla="*/ 28 h 253"/>
              <a:gd name="T32" fmla="*/ 143 w 159"/>
              <a:gd name="T33" fmla="*/ 34 h 253"/>
              <a:gd name="T34" fmla="*/ 146 w 159"/>
              <a:gd name="T35" fmla="*/ 40 h 253"/>
              <a:gd name="T36" fmla="*/ 149 w 159"/>
              <a:gd name="T37" fmla="*/ 47 h 253"/>
              <a:gd name="T38" fmla="*/ 150 w 159"/>
              <a:gd name="T39" fmla="*/ 55 h 253"/>
              <a:gd name="T40" fmla="*/ 151 w 159"/>
              <a:gd name="T41" fmla="*/ 64 h 253"/>
              <a:gd name="T42" fmla="*/ 152 w 159"/>
              <a:gd name="T43" fmla="*/ 73 h 253"/>
              <a:gd name="T44" fmla="*/ 152 w 159"/>
              <a:gd name="T45" fmla="*/ 73 h 253"/>
              <a:gd name="T46" fmla="*/ 151 w 159"/>
              <a:gd name="T47" fmla="*/ 85 h 253"/>
              <a:gd name="T48" fmla="*/ 149 w 159"/>
              <a:gd name="T49" fmla="*/ 95 h 253"/>
              <a:gd name="T50" fmla="*/ 145 w 159"/>
              <a:gd name="T51" fmla="*/ 106 h 253"/>
              <a:gd name="T52" fmla="*/ 140 w 159"/>
              <a:gd name="T53" fmla="*/ 114 h 253"/>
              <a:gd name="T54" fmla="*/ 134 w 159"/>
              <a:gd name="T55" fmla="*/ 121 h 253"/>
              <a:gd name="T56" fmla="*/ 127 w 159"/>
              <a:gd name="T57" fmla="*/ 128 h 253"/>
              <a:gd name="T58" fmla="*/ 120 w 159"/>
              <a:gd name="T59" fmla="*/ 132 h 253"/>
              <a:gd name="T60" fmla="*/ 114 w 159"/>
              <a:gd name="T61" fmla="*/ 137 h 253"/>
              <a:gd name="T62" fmla="*/ 159 w 159"/>
              <a:gd name="T63" fmla="*/ 253 h 253"/>
              <a:gd name="T64" fmla="*/ 120 w 159"/>
              <a:gd name="T65" fmla="*/ 253 h 253"/>
              <a:gd name="T66" fmla="*/ 79 w 159"/>
              <a:gd name="T67" fmla="*/ 35 h 253"/>
              <a:gd name="T68" fmla="*/ 37 w 159"/>
              <a:gd name="T69" fmla="*/ 35 h 253"/>
              <a:gd name="T70" fmla="*/ 37 w 159"/>
              <a:gd name="T71" fmla="*/ 109 h 253"/>
              <a:gd name="T72" fmla="*/ 74 w 159"/>
              <a:gd name="T73" fmla="*/ 109 h 253"/>
              <a:gd name="T74" fmla="*/ 74 w 159"/>
              <a:gd name="T75" fmla="*/ 109 h 253"/>
              <a:gd name="T76" fmla="*/ 81 w 159"/>
              <a:gd name="T77" fmla="*/ 109 h 253"/>
              <a:gd name="T78" fmla="*/ 88 w 159"/>
              <a:gd name="T79" fmla="*/ 107 h 253"/>
              <a:gd name="T80" fmla="*/ 95 w 159"/>
              <a:gd name="T81" fmla="*/ 104 h 253"/>
              <a:gd name="T82" fmla="*/ 101 w 159"/>
              <a:gd name="T83" fmla="*/ 101 h 253"/>
              <a:gd name="T84" fmla="*/ 106 w 159"/>
              <a:gd name="T85" fmla="*/ 95 h 253"/>
              <a:gd name="T86" fmla="*/ 110 w 159"/>
              <a:gd name="T87" fmla="*/ 90 h 253"/>
              <a:gd name="T88" fmla="*/ 113 w 159"/>
              <a:gd name="T89" fmla="*/ 81 h 253"/>
              <a:gd name="T90" fmla="*/ 114 w 159"/>
              <a:gd name="T91" fmla="*/ 71 h 253"/>
              <a:gd name="T92" fmla="*/ 114 w 159"/>
              <a:gd name="T93" fmla="*/ 71 h 253"/>
              <a:gd name="T94" fmla="*/ 113 w 159"/>
              <a:gd name="T95" fmla="*/ 61 h 253"/>
              <a:gd name="T96" fmla="*/ 110 w 159"/>
              <a:gd name="T97" fmla="*/ 53 h 253"/>
              <a:gd name="T98" fmla="*/ 106 w 159"/>
              <a:gd name="T99" fmla="*/ 46 h 253"/>
              <a:gd name="T100" fmla="*/ 100 w 159"/>
              <a:gd name="T101" fmla="*/ 41 h 253"/>
              <a:gd name="T102" fmla="*/ 95 w 159"/>
              <a:gd name="T103" fmla="*/ 38 h 253"/>
              <a:gd name="T104" fmla="*/ 89 w 159"/>
              <a:gd name="T105" fmla="*/ 36 h 253"/>
              <a:gd name="T106" fmla="*/ 83 w 159"/>
              <a:gd name="T107" fmla="*/ 35 h 253"/>
              <a:gd name="T108" fmla="*/ 79 w 159"/>
              <a:gd name="T109" fmla="*/ 35 h 253"/>
              <a:gd name="T110" fmla="*/ 79 w 159"/>
              <a:gd name="T111"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53">
                <a:moveTo>
                  <a:pt x="120" y="253"/>
                </a:moveTo>
                <a:lnTo>
                  <a:pt x="77" y="145"/>
                </a:lnTo>
                <a:lnTo>
                  <a:pt x="37" y="145"/>
                </a:lnTo>
                <a:lnTo>
                  <a:pt x="37" y="253"/>
                </a:lnTo>
                <a:lnTo>
                  <a:pt x="0" y="253"/>
                </a:lnTo>
                <a:lnTo>
                  <a:pt x="0" y="0"/>
                </a:lnTo>
                <a:lnTo>
                  <a:pt x="77" y="0"/>
                </a:lnTo>
                <a:lnTo>
                  <a:pt x="77" y="0"/>
                </a:lnTo>
                <a:lnTo>
                  <a:pt x="92" y="1"/>
                </a:lnTo>
                <a:lnTo>
                  <a:pt x="107" y="4"/>
                </a:lnTo>
                <a:lnTo>
                  <a:pt x="114" y="7"/>
                </a:lnTo>
                <a:lnTo>
                  <a:pt x="119" y="10"/>
                </a:lnTo>
                <a:lnTo>
                  <a:pt x="125" y="13"/>
                </a:lnTo>
                <a:lnTo>
                  <a:pt x="131" y="18"/>
                </a:lnTo>
                <a:lnTo>
                  <a:pt x="135" y="22"/>
                </a:lnTo>
                <a:lnTo>
                  <a:pt x="140" y="28"/>
                </a:lnTo>
                <a:lnTo>
                  <a:pt x="143" y="34"/>
                </a:lnTo>
                <a:lnTo>
                  <a:pt x="146" y="40"/>
                </a:lnTo>
                <a:lnTo>
                  <a:pt x="149" y="47"/>
                </a:lnTo>
                <a:lnTo>
                  <a:pt x="150" y="55"/>
                </a:lnTo>
                <a:lnTo>
                  <a:pt x="151" y="64"/>
                </a:lnTo>
                <a:lnTo>
                  <a:pt x="152" y="73"/>
                </a:lnTo>
                <a:lnTo>
                  <a:pt x="152" y="73"/>
                </a:lnTo>
                <a:lnTo>
                  <a:pt x="151" y="85"/>
                </a:lnTo>
                <a:lnTo>
                  <a:pt x="149" y="95"/>
                </a:lnTo>
                <a:lnTo>
                  <a:pt x="145" y="106"/>
                </a:lnTo>
                <a:lnTo>
                  <a:pt x="140" y="114"/>
                </a:lnTo>
                <a:lnTo>
                  <a:pt x="134" y="121"/>
                </a:lnTo>
                <a:lnTo>
                  <a:pt x="127" y="128"/>
                </a:lnTo>
                <a:lnTo>
                  <a:pt x="120" y="132"/>
                </a:lnTo>
                <a:lnTo>
                  <a:pt x="114" y="137"/>
                </a:lnTo>
                <a:lnTo>
                  <a:pt x="159" y="253"/>
                </a:lnTo>
                <a:lnTo>
                  <a:pt x="120" y="253"/>
                </a:lnTo>
                <a:close/>
                <a:moveTo>
                  <a:pt x="79" y="35"/>
                </a:moveTo>
                <a:lnTo>
                  <a:pt x="37" y="35"/>
                </a:lnTo>
                <a:lnTo>
                  <a:pt x="37" y="109"/>
                </a:lnTo>
                <a:lnTo>
                  <a:pt x="74" y="109"/>
                </a:lnTo>
                <a:lnTo>
                  <a:pt x="74" y="109"/>
                </a:lnTo>
                <a:lnTo>
                  <a:pt x="81" y="109"/>
                </a:lnTo>
                <a:lnTo>
                  <a:pt x="88" y="107"/>
                </a:lnTo>
                <a:lnTo>
                  <a:pt x="95" y="104"/>
                </a:lnTo>
                <a:lnTo>
                  <a:pt x="101" y="101"/>
                </a:lnTo>
                <a:lnTo>
                  <a:pt x="106" y="95"/>
                </a:lnTo>
                <a:lnTo>
                  <a:pt x="110" y="90"/>
                </a:lnTo>
                <a:lnTo>
                  <a:pt x="113" y="81"/>
                </a:lnTo>
                <a:lnTo>
                  <a:pt x="114" y="71"/>
                </a:lnTo>
                <a:lnTo>
                  <a:pt x="114" y="71"/>
                </a:lnTo>
                <a:lnTo>
                  <a:pt x="113" y="61"/>
                </a:lnTo>
                <a:lnTo>
                  <a:pt x="110" y="53"/>
                </a:lnTo>
                <a:lnTo>
                  <a:pt x="106" y="46"/>
                </a:lnTo>
                <a:lnTo>
                  <a:pt x="100" y="41"/>
                </a:lnTo>
                <a:lnTo>
                  <a:pt x="95" y="38"/>
                </a:lnTo>
                <a:lnTo>
                  <a:pt x="89" y="36"/>
                </a:lnTo>
                <a:lnTo>
                  <a:pt x="83" y="35"/>
                </a:lnTo>
                <a:lnTo>
                  <a:pt x="79" y="35"/>
                </a:lnTo>
                <a:lnTo>
                  <a:pt x="79" y="35"/>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1" name="Freeform 39">
            <a:extLst>
              <a:ext uri="{FF2B5EF4-FFF2-40B4-BE49-F238E27FC236}">
                <a16:creationId xmlns:a16="http://schemas.microsoft.com/office/drawing/2014/main" id="{80EB59AC-0BA4-DD4A-BAE6-72FA3F739C0D}"/>
              </a:ext>
            </a:extLst>
          </p:cNvPr>
          <p:cNvSpPr>
            <a:spLocks noEditPoints="1"/>
          </p:cNvSpPr>
          <p:nvPr userDrawn="1"/>
        </p:nvSpPr>
        <p:spPr bwMode="auto">
          <a:xfrm>
            <a:off x="11169463" y="441325"/>
            <a:ext cx="63500" cy="100012"/>
          </a:xfrm>
          <a:custGeom>
            <a:avLst/>
            <a:gdLst>
              <a:gd name="T0" fmla="*/ 120 w 159"/>
              <a:gd name="T1" fmla="*/ 253 h 253"/>
              <a:gd name="T2" fmla="*/ 77 w 159"/>
              <a:gd name="T3" fmla="*/ 145 h 253"/>
              <a:gd name="T4" fmla="*/ 37 w 159"/>
              <a:gd name="T5" fmla="*/ 145 h 253"/>
              <a:gd name="T6" fmla="*/ 37 w 159"/>
              <a:gd name="T7" fmla="*/ 253 h 253"/>
              <a:gd name="T8" fmla="*/ 0 w 159"/>
              <a:gd name="T9" fmla="*/ 253 h 253"/>
              <a:gd name="T10" fmla="*/ 0 w 159"/>
              <a:gd name="T11" fmla="*/ 0 h 253"/>
              <a:gd name="T12" fmla="*/ 76 w 159"/>
              <a:gd name="T13" fmla="*/ 0 h 253"/>
              <a:gd name="T14" fmla="*/ 76 w 159"/>
              <a:gd name="T15" fmla="*/ 0 h 253"/>
              <a:gd name="T16" fmla="*/ 92 w 159"/>
              <a:gd name="T17" fmla="*/ 2 h 253"/>
              <a:gd name="T18" fmla="*/ 106 w 159"/>
              <a:gd name="T19" fmla="*/ 5 h 253"/>
              <a:gd name="T20" fmla="*/ 113 w 159"/>
              <a:gd name="T21" fmla="*/ 7 h 253"/>
              <a:gd name="T22" fmla="*/ 120 w 159"/>
              <a:gd name="T23" fmla="*/ 11 h 253"/>
              <a:gd name="T24" fmla="*/ 126 w 159"/>
              <a:gd name="T25" fmla="*/ 14 h 253"/>
              <a:gd name="T26" fmla="*/ 130 w 159"/>
              <a:gd name="T27" fmla="*/ 18 h 253"/>
              <a:gd name="T28" fmla="*/ 135 w 159"/>
              <a:gd name="T29" fmla="*/ 23 h 253"/>
              <a:gd name="T30" fmla="*/ 139 w 159"/>
              <a:gd name="T31" fmla="*/ 28 h 253"/>
              <a:gd name="T32" fmla="*/ 142 w 159"/>
              <a:gd name="T33" fmla="*/ 34 h 253"/>
              <a:gd name="T34" fmla="*/ 146 w 159"/>
              <a:gd name="T35" fmla="*/ 41 h 253"/>
              <a:gd name="T36" fmla="*/ 148 w 159"/>
              <a:gd name="T37" fmla="*/ 48 h 253"/>
              <a:gd name="T38" fmla="*/ 150 w 159"/>
              <a:gd name="T39" fmla="*/ 55 h 253"/>
              <a:gd name="T40" fmla="*/ 151 w 159"/>
              <a:gd name="T41" fmla="*/ 64 h 253"/>
              <a:gd name="T42" fmla="*/ 151 w 159"/>
              <a:gd name="T43" fmla="*/ 73 h 253"/>
              <a:gd name="T44" fmla="*/ 151 w 159"/>
              <a:gd name="T45" fmla="*/ 73 h 253"/>
              <a:gd name="T46" fmla="*/ 150 w 159"/>
              <a:gd name="T47" fmla="*/ 86 h 253"/>
              <a:gd name="T48" fmla="*/ 148 w 159"/>
              <a:gd name="T49" fmla="*/ 96 h 253"/>
              <a:gd name="T50" fmla="*/ 145 w 159"/>
              <a:gd name="T51" fmla="*/ 106 h 253"/>
              <a:gd name="T52" fmla="*/ 140 w 159"/>
              <a:gd name="T53" fmla="*/ 115 h 253"/>
              <a:gd name="T54" fmla="*/ 133 w 159"/>
              <a:gd name="T55" fmla="*/ 122 h 253"/>
              <a:gd name="T56" fmla="*/ 128 w 159"/>
              <a:gd name="T57" fmla="*/ 129 h 253"/>
              <a:gd name="T58" fmla="*/ 120 w 159"/>
              <a:gd name="T59" fmla="*/ 133 h 253"/>
              <a:gd name="T60" fmla="*/ 113 w 159"/>
              <a:gd name="T61" fmla="*/ 138 h 253"/>
              <a:gd name="T62" fmla="*/ 159 w 159"/>
              <a:gd name="T63" fmla="*/ 253 h 253"/>
              <a:gd name="T64" fmla="*/ 120 w 159"/>
              <a:gd name="T65" fmla="*/ 253 h 253"/>
              <a:gd name="T66" fmla="*/ 78 w 159"/>
              <a:gd name="T67" fmla="*/ 35 h 253"/>
              <a:gd name="T68" fmla="*/ 37 w 159"/>
              <a:gd name="T69" fmla="*/ 35 h 253"/>
              <a:gd name="T70" fmla="*/ 37 w 159"/>
              <a:gd name="T71" fmla="*/ 109 h 253"/>
              <a:gd name="T72" fmla="*/ 75 w 159"/>
              <a:gd name="T73" fmla="*/ 109 h 253"/>
              <a:gd name="T74" fmla="*/ 75 w 159"/>
              <a:gd name="T75" fmla="*/ 109 h 253"/>
              <a:gd name="T76" fmla="*/ 82 w 159"/>
              <a:gd name="T77" fmla="*/ 109 h 253"/>
              <a:gd name="T78" fmla="*/ 88 w 159"/>
              <a:gd name="T79" fmla="*/ 108 h 253"/>
              <a:gd name="T80" fmla="*/ 94 w 159"/>
              <a:gd name="T81" fmla="*/ 105 h 253"/>
              <a:gd name="T82" fmla="*/ 101 w 159"/>
              <a:gd name="T83" fmla="*/ 102 h 253"/>
              <a:gd name="T84" fmla="*/ 105 w 159"/>
              <a:gd name="T85" fmla="*/ 97 h 253"/>
              <a:gd name="T86" fmla="*/ 110 w 159"/>
              <a:gd name="T87" fmla="*/ 90 h 253"/>
              <a:gd name="T88" fmla="*/ 112 w 159"/>
              <a:gd name="T89" fmla="*/ 81 h 253"/>
              <a:gd name="T90" fmla="*/ 113 w 159"/>
              <a:gd name="T91" fmla="*/ 72 h 253"/>
              <a:gd name="T92" fmla="*/ 113 w 159"/>
              <a:gd name="T93" fmla="*/ 72 h 253"/>
              <a:gd name="T94" fmla="*/ 112 w 159"/>
              <a:gd name="T95" fmla="*/ 61 h 253"/>
              <a:gd name="T96" fmla="*/ 110 w 159"/>
              <a:gd name="T97" fmla="*/ 53 h 253"/>
              <a:gd name="T98" fmla="*/ 105 w 159"/>
              <a:gd name="T99" fmla="*/ 46 h 253"/>
              <a:gd name="T100" fmla="*/ 100 w 159"/>
              <a:gd name="T101" fmla="*/ 42 h 253"/>
              <a:gd name="T102" fmla="*/ 94 w 159"/>
              <a:gd name="T103" fmla="*/ 39 h 253"/>
              <a:gd name="T104" fmla="*/ 88 w 159"/>
              <a:gd name="T105" fmla="*/ 36 h 253"/>
              <a:gd name="T106" fmla="*/ 83 w 159"/>
              <a:gd name="T107" fmla="*/ 35 h 253"/>
              <a:gd name="T108" fmla="*/ 78 w 159"/>
              <a:gd name="T109" fmla="*/ 35 h 253"/>
              <a:gd name="T110" fmla="*/ 78 w 159"/>
              <a:gd name="T111"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53">
                <a:moveTo>
                  <a:pt x="120" y="253"/>
                </a:moveTo>
                <a:lnTo>
                  <a:pt x="77" y="145"/>
                </a:lnTo>
                <a:lnTo>
                  <a:pt x="37" y="145"/>
                </a:lnTo>
                <a:lnTo>
                  <a:pt x="37" y="253"/>
                </a:lnTo>
                <a:lnTo>
                  <a:pt x="0" y="253"/>
                </a:lnTo>
                <a:lnTo>
                  <a:pt x="0" y="0"/>
                </a:lnTo>
                <a:lnTo>
                  <a:pt x="76" y="0"/>
                </a:lnTo>
                <a:lnTo>
                  <a:pt x="76" y="0"/>
                </a:lnTo>
                <a:lnTo>
                  <a:pt x="92" y="2"/>
                </a:lnTo>
                <a:lnTo>
                  <a:pt x="106" y="5"/>
                </a:lnTo>
                <a:lnTo>
                  <a:pt x="113" y="7"/>
                </a:lnTo>
                <a:lnTo>
                  <a:pt x="120" y="11"/>
                </a:lnTo>
                <a:lnTo>
                  <a:pt x="126" y="14"/>
                </a:lnTo>
                <a:lnTo>
                  <a:pt x="130" y="18"/>
                </a:lnTo>
                <a:lnTo>
                  <a:pt x="135" y="23"/>
                </a:lnTo>
                <a:lnTo>
                  <a:pt x="139" y="28"/>
                </a:lnTo>
                <a:lnTo>
                  <a:pt x="142" y="34"/>
                </a:lnTo>
                <a:lnTo>
                  <a:pt x="146" y="41"/>
                </a:lnTo>
                <a:lnTo>
                  <a:pt x="148" y="48"/>
                </a:lnTo>
                <a:lnTo>
                  <a:pt x="150" y="55"/>
                </a:lnTo>
                <a:lnTo>
                  <a:pt x="151" y="64"/>
                </a:lnTo>
                <a:lnTo>
                  <a:pt x="151" y="73"/>
                </a:lnTo>
                <a:lnTo>
                  <a:pt x="151" y="73"/>
                </a:lnTo>
                <a:lnTo>
                  <a:pt x="150" y="86"/>
                </a:lnTo>
                <a:lnTo>
                  <a:pt x="148" y="96"/>
                </a:lnTo>
                <a:lnTo>
                  <a:pt x="145" y="106"/>
                </a:lnTo>
                <a:lnTo>
                  <a:pt x="140" y="115"/>
                </a:lnTo>
                <a:lnTo>
                  <a:pt x="133" y="122"/>
                </a:lnTo>
                <a:lnTo>
                  <a:pt x="128" y="129"/>
                </a:lnTo>
                <a:lnTo>
                  <a:pt x="120" y="133"/>
                </a:lnTo>
                <a:lnTo>
                  <a:pt x="113" y="138"/>
                </a:lnTo>
                <a:lnTo>
                  <a:pt x="159" y="253"/>
                </a:lnTo>
                <a:lnTo>
                  <a:pt x="120" y="253"/>
                </a:lnTo>
                <a:close/>
                <a:moveTo>
                  <a:pt x="78" y="35"/>
                </a:moveTo>
                <a:lnTo>
                  <a:pt x="37" y="35"/>
                </a:lnTo>
                <a:lnTo>
                  <a:pt x="37" y="109"/>
                </a:lnTo>
                <a:lnTo>
                  <a:pt x="75" y="109"/>
                </a:lnTo>
                <a:lnTo>
                  <a:pt x="75" y="109"/>
                </a:lnTo>
                <a:lnTo>
                  <a:pt x="82" y="109"/>
                </a:lnTo>
                <a:lnTo>
                  <a:pt x="88" y="108"/>
                </a:lnTo>
                <a:lnTo>
                  <a:pt x="94" y="105"/>
                </a:lnTo>
                <a:lnTo>
                  <a:pt x="101" y="102"/>
                </a:lnTo>
                <a:lnTo>
                  <a:pt x="105" y="97"/>
                </a:lnTo>
                <a:lnTo>
                  <a:pt x="110" y="90"/>
                </a:lnTo>
                <a:lnTo>
                  <a:pt x="112" y="81"/>
                </a:lnTo>
                <a:lnTo>
                  <a:pt x="113" y="72"/>
                </a:lnTo>
                <a:lnTo>
                  <a:pt x="113" y="72"/>
                </a:lnTo>
                <a:lnTo>
                  <a:pt x="112" y="61"/>
                </a:lnTo>
                <a:lnTo>
                  <a:pt x="110" y="53"/>
                </a:lnTo>
                <a:lnTo>
                  <a:pt x="105" y="46"/>
                </a:lnTo>
                <a:lnTo>
                  <a:pt x="100" y="42"/>
                </a:lnTo>
                <a:lnTo>
                  <a:pt x="94" y="39"/>
                </a:lnTo>
                <a:lnTo>
                  <a:pt x="88" y="36"/>
                </a:lnTo>
                <a:lnTo>
                  <a:pt x="83" y="35"/>
                </a:lnTo>
                <a:lnTo>
                  <a:pt x="78" y="35"/>
                </a:lnTo>
                <a:lnTo>
                  <a:pt x="78" y="35"/>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40">
            <a:extLst>
              <a:ext uri="{FF2B5EF4-FFF2-40B4-BE49-F238E27FC236}">
                <a16:creationId xmlns:a16="http://schemas.microsoft.com/office/drawing/2014/main" id="{488F657D-E372-9746-AA6F-11C3D08384B4}"/>
              </a:ext>
            </a:extLst>
          </p:cNvPr>
          <p:cNvSpPr>
            <a:spLocks noEditPoints="1"/>
          </p:cNvSpPr>
          <p:nvPr userDrawn="1"/>
        </p:nvSpPr>
        <p:spPr bwMode="auto">
          <a:xfrm>
            <a:off x="10924988" y="165100"/>
            <a:ext cx="82550" cy="100012"/>
          </a:xfrm>
          <a:custGeom>
            <a:avLst/>
            <a:gdLst>
              <a:gd name="T0" fmla="*/ 168 w 206"/>
              <a:gd name="T1" fmla="*/ 253 h 253"/>
              <a:gd name="T2" fmla="*/ 150 w 206"/>
              <a:gd name="T3" fmla="*/ 194 h 253"/>
              <a:gd name="T4" fmla="*/ 56 w 206"/>
              <a:gd name="T5" fmla="*/ 194 h 253"/>
              <a:gd name="T6" fmla="*/ 38 w 206"/>
              <a:gd name="T7" fmla="*/ 253 h 253"/>
              <a:gd name="T8" fmla="*/ 0 w 206"/>
              <a:gd name="T9" fmla="*/ 253 h 253"/>
              <a:gd name="T10" fmla="*/ 79 w 206"/>
              <a:gd name="T11" fmla="*/ 0 h 253"/>
              <a:gd name="T12" fmla="*/ 128 w 206"/>
              <a:gd name="T13" fmla="*/ 0 h 253"/>
              <a:gd name="T14" fmla="*/ 206 w 206"/>
              <a:gd name="T15" fmla="*/ 253 h 253"/>
              <a:gd name="T16" fmla="*/ 168 w 206"/>
              <a:gd name="T17" fmla="*/ 253 h 253"/>
              <a:gd name="T18" fmla="*/ 104 w 206"/>
              <a:gd name="T19" fmla="*/ 43 h 253"/>
              <a:gd name="T20" fmla="*/ 68 w 206"/>
              <a:gd name="T21" fmla="*/ 159 h 253"/>
              <a:gd name="T22" fmla="*/ 139 w 206"/>
              <a:gd name="T23" fmla="*/ 159 h 253"/>
              <a:gd name="T24" fmla="*/ 104 w 206"/>
              <a:gd name="T25" fmla="*/ 4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53">
                <a:moveTo>
                  <a:pt x="168" y="253"/>
                </a:moveTo>
                <a:lnTo>
                  <a:pt x="150" y="194"/>
                </a:lnTo>
                <a:lnTo>
                  <a:pt x="56" y="194"/>
                </a:lnTo>
                <a:lnTo>
                  <a:pt x="38" y="253"/>
                </a:lnTo>
                <a:lnTo>
                  <a:pt x="0" y="253"/>
                </a:lnTo>
                <a:lnTo>
                  <a:pt x="79" y="0"/>
                </a:lnTo>
                <a:lnTo>
                  <a:pt x="128" y="0"/>
                </a:lnTo>
                <a:lnTo>
                  <a:pt x="206" y="253"/>
                </a:lnTo>
                <a:lnTo>
                  <a:pt x="168" y="253"/>
                </a:lnTo>
                <a:close/>
                <a:moveTo>
                  <a:pt x="104" y="43"/>
                </a:moveTo>
                <a:lnTo>
                  <a:pt x="68" y="159"/>
                </a:lnTo>
                <a:lnTo>
                  <a:pt x="139" y="159"/>
                </a:lnTo>
                <a:lnTo>
                  <a:pt x="104" y="4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41">
            <a:extLst>
              <a:ext uri="{FF2B5EF4-FFF2-40B4-BE49-F238E27FC236}">
                <a16:creationId xmlns:a16="http://schemas.microsoft.com/office/drawing/2014/main" id="{5B4FAB02-62FB-0248-B070-DFBF8049898C}"/>
              </a:ext>
            </a:extLst>
          </p:cNvPr>
          <p:cNvSpPr>
            <a:spLocks/>
          </p:cNvSpPr>
          <p:nvPr userDrawn="1"/>
        </p:nvSpPr>
        <p:spPr bwMode="auto">
          <a:xfrm>
            <a:off x="11023413" y="165100"/>
            <a:ext cx="63500" cy="103187"/>
          </a:xfrm>
          <a:custGeom>
            <a:avLst/>
            <a:gdLst>
              <a:gd name="T0" fmla="*/ 81 w 162"/>
              <a:gd name="T1" fmla="*/ 257 h 257"/>
              <a:gd name="T2" fmla="*/ 81 w 162"/>
              <a:gd name="T3" fmla="*/ 257 h 257"/>
              <a:gd name="T4" fmla="*/ 71 w 162"/>
              <a:gd name="T5" fmla="*/ 257 h 257"/>
              <a:gd name="T6" fmla="*/ 61 w 162"/>
              <a:gd name="T7" fmla="*/ 256 h 257"/>
              <a:gd name="T8" fmla="*/ 53 w 162"/>
              <a:gd name="T9" fmla="*/ 254 h 257"/>
              <a:gd name="T10" fmla="*/ 45 w 162"/>
              <a:gd name="T11" fmla="*/ 252 h 257"/>
              <a:gd name="T12" fmla="*/ 37 w 162"/>
              <a:gd name="T13" fmla="*/ 248 h 257"/>
              <a:gd name="T14" fmla="*/ 30 w 162"/>
              <a:gd name="T15" fmla="*/ 244 h 257"/>
              <a:gd name="T16" fmla="*/ 25 w 162"/>
              <a:gd name="T17" fmla="*/ 239 h 257"/>
              <a:gd name="T18" fmla="*/ 19 w 162"/>
              <a:gd name="T19" fmla="*/ 234 h 257"/>
              <a:gd name="T20" fmla="*/ 15 w 162"/>
              <a:gd name="T21" fmla="*/ 227 h 257"/>
              <a:gd name="T22" fmla="*/ 11 w 162"/>
              <a:gd name="T23" fmla="*/ 220 h 257"/>
              <a:gd name="T24" fmla="*/ 8 w 162"/>
              <a:gd name="T25" fmla="*/ 211 h 257"/>
              <a:gd name="T26" fmla="*/ 5 w 162"/>
              <a:gd name="T27" fmla="*/ 203 h 257"/>
              <a:gd name="T28" fmla="*/ 2 w 162"/>
              <a:gd name="T29" fmla="*/ 193 h 257"/>
              <a:gd name="T30" fmla="*/ 1 w 162"/>
              <a:gd name="T31" fmla="*/ 183 h 257"/>
              <a:gd name="T32" fmla="*/ 0 w 162"/>
              <a:gd name="T33" fmla="*/ 161 h 257"/>
              <a:gd name="T34" fmla="*/ 0 w 162"/>
              <a:gd name="T35" fmla="*/ 0 h 257"/>
              <a:gd name="T36" fmla="*/ 37 w 162"/>
              <a:gd name="T37" fmla="*/ 0 h 257"/>
              <a:gd name="T38" fmla="*/ 37 w 162"/>
              <a:gd name="T39" fmla="*/ 159 h 257"/>
              <a:gd name="T40" fmla="*/ 37 w 162"/>
              <a:gd name="T41" fmla="*/ 159 h 257"/>
              <a:gd name="T42" fmla="*/ 38 w 162"/>
              <a:gd name="T43" fmla="*/ 177 h 257"/>
              <a:gd name="T44" fmla="*/ 40 w 162"/>
              <a:gd name="T45" fmla="*/ 192 h 257"/>
              <a:gd name="T46" fmla="*/ 44 w 162"/>
              <a:gd name="T47" fmla="*/ 202 h 257"/>
              <a:gd name="T48" fmla="*/ 49 w 162"/>
              <a:gd name="T49" fmla="*/ 211 h 257"/>
              <a:gd name="T50" fmla="*/ 55 w 162"/>
              <a:gd name="T51" fmla="*/ 217 h 257"/>
              <a:gd name="T52" fmla="*/ 63 w 162"/>
              <a:gd name="T53" fmla="*/ 220 h 257"/>
              <a:gd name="T54" fmla="*/ 71 w 162"/>
              <a:gd name="T55" fmla="*/ 222 h 257"/>
              <a:gd name="T56" fmla="*/ 81 w 162"/>
              <a:gd name="T57" fmla="*/ 222 h 257"/>
              <a:gd name="T58" fmla="*/ 81 w 162"/>
              <a:gd name="T59" fmla="*/ 222 h 257"/>
              <a:gd name="T60" fmla="*/ 90 w 162"/>
              <a:gd name="T61" fmla="*/ 222 h 257"/>
              <a:gd name="T62" fmla="*/ 99 w 162"/>
              <a:gd name="T63" fmla="*/ 220 h 257"/>
              <a:gd name="T64" fmla="*/ 106 w 162"/>
              <a:gd name="T65" fmla="*/ 217 h 257"/>
              <a:gd name="T66" fmla="*/ 112 w 162"/>
              <a:gd name="T67" fmla="*/ 211 h 257"/>
              <a:gd name="T68" fmla="*/ 117 w 162"/>
              <a:gd name="T69" fmla="*/ 202 h 257"/>
              <a:gd name="T70" fmla="*/ 121 w 162"/>
              <a:gd name="T71" fmla="*/ 192 h 257"/>
              <a:gd name="T72" fmla="*/ 124 w 162"/>
              <a:gd name="T73" fmla="*/ 177 h 257"/>
              <a:gd name="T74" fmla="*/ 124 w 162"/>
              <a:gd name="T75" fmla="*/ 159 h 257"/>
              <a:gd name="T76" fmla="*/ 124 w 162"/>
              <a:gd name="T77" fmla="*/ 0 h 257"/>
              <a:gd name="T78" fmla="*/ 162 w 162"/>
              <a:gd name="T79" fmla="*/ 0 h 257"/>
              <a:gd name="T80" fmla="*/ 162 w 162"/>
              <a:gd name="T81" fmla="*/ 161 h 257"/>
              <a:gd name="T82" fmla="*/ 162 w 162"/>
              <a:gd name="T83" fmla="*/ 161 h 257"/>
              <a:gd name="T84" fmla="*/ 161 w 162"/>
              <a:gd name="T85" fmla="*/ 183 h 257"/>
              <a:gd name="T86" fmla="*/ 158 w 162"/>
              <a:gd name="T87" fmla="*/ 193 h 257"/>
              <a:gd name="T88" fmla="*/ 157 w 162"/>
              <a:gd name="T89" fmla="*/ 203 h 257"/>
              <a:gd name="T90" fmla="*/ 154 w 162"/>
              <a:gd name="T91" fmla="*/ 211 h 257"/>
              <a:gd name="T92" fmla="*/ 151 w 162"/>
              <a:gd name="T93" fmla="*/ 220 h 257"/>
              <a:gd name="T94" fmla="*/ 147 w 162"/>
              <a:gd name="T95" fmla="*/ 227 h 257"/>
              <a:gd name="T96" fmla="*/ 143 w 162"/>
              <a:gd name="T97" fmla="*/ 234 h 257"/>
              <a:gd name="T98" fmla="*/ 137 w 162"/>
              <a:gd name="T99" fmla="*/ 239 h 257"/>
              <a:gd name="T100" fmla="*/ 131 w 162"/>
              <a:gd name="T101" fmla="*/ 244 h 257"/>
              <a:gd name="T102" fmla="*/ 125 w 162"/>
              <a:gd name="T103" fmla="*/ 248 h 257"/>
              <a:gd name="T104" fmla="*/ 117 w 162"/>
              <a:gd name="T105" fmla="*/ 252 h 257"/>
              <a:gd name="T106" fmla="*/ 109 w 162"/>
              <a:gd name="T107" fmla="*/ 254 h 257"/>
              <a:gd name="T108" fmla="*/ 100 w 162"/>
              <a:gd name="T109" fmla="*/ 256 h 257"/>
              <a:gd name="T110" fmla="*/ 91 w 162"/>
              <a:gd name="T111" fmla="*/ 257 h 257"/>
              <a:gd name="T112" fmla="*/ 81 w 162"/>
              <a:gd name="T113" fmla="*/ 257 h 257"/>
              <a:gd name="T114" fmla="*/ 81 w 162"/>
              <a:gd name="T11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257">
                <a:moveTo>
                  <a:pt x="81" y="257"/>
                </a:moveTo>
                <a:lnTo>
                  <a:pt x="81" y="257"/>
                </a:lnTo>
                <a:lnTo>
                  <a:pt x="71" y="257"/>
                </a:lnTo>
                <a:lnTo>
                  <a:pt x="61" y="256"/>
                </a:lnTo>
                <a:lnTo>
                  <a:pt x="53" y="254"/>
                </a:lnTo>
                <a:lnTo>
                  <a:pt x="45" y="252"/>
                </a:lnTo>
                <a:lnTo>
                  <a:pt x="37" y="248"/>
                </a:lnTo>
                <a:lnTo>
                  <a:pt x="30" y="244"/>
                </a:lnTo>
                <a:lnTo>
                  <a:pt x="25" y="239"/>
                </a:lnTo>
                <a:lnTo>
                  <a:pt x="19" y="234"/>
                </a:lnTo>
                <a:lnTo>
                  <a:pt x="15" y="227"/>
                </a:lnTo>
                <a:lnTo>
                  <a:pt x="11" y="220"/>
                </a:lnTo>
                <a:lnTo>
                  <a:pt x="8" y="211"/>
                </a:lnTo>
                <a:lnTo>
                  <a:pt x="5" y="203"/>
                </a:lnTo>
                <a:lnTo>
                  <a:pt x="2" y="193"/>
                </a:lnTo>
                <a:lnTo>
                  <a:pt x="1" y="183"/>
                </a:lnTo>
                <a:lnTo>
                  <a:pt x="0" y="161"/>
                </a:lnTo>
                <a:lnTo>
                  <a:pt x="0" y="0"/>
                </a:lnTo>
                <a:lnTo>
                  <a:pt x="37" y="0"/>
                </a:lnTo>
                <a:lnTo>
                  <a:pt x="37" y="159"/>
                </a:lnTo>
                <a:lnTo>
                  <a:pt x="37" y="159"/>
                </a:lnTo>
                <a:lnTo>
                  <a:pt x="38" y="177"/>
                </a:lnTo>
                <a:lnTo>
                  <a:pt x="40" y="192"/>
                </a:lnTo>
                <a:lnTo>
                  <a:pt x="44" y="202"/>
                </a:lnTo>
                <a:lnTo>
                  <a:pt x="49" y="211"/>
                </a:lnTo>
                <a:lnTo>
                  <a:pt x="55" y="217"/>
                </a:lnTo>
                <a:lnTo>
                  <a:pt x="63" y="220"/>
                </a:lnTo>
                <a:lnTo>
                  <a:pt x="71" y="222"/>
                </a:lnTo>
                <a:lnTo>
                  <a:pt x="81" y="222"/>
                </a:lnTo>
                <a:lnTo>
                  <a:pt x="81" y="222"/>
                </a:lnTo>
                <a:lnTo>
                  <a:pt x="90" y="222"/>
                </a:lnTo>
                <a:lnTo>
                  <a:pt x="99" y="220"/>
                </a:lnTo>
                <a:lnTo>
                  <a:pt x="106" y="217"/>
                </a:lnTo>
                <a:lnTo>
                  <a:pt x="112" y="211"/>
                </a:lnTo>
                <a:lnTo>
                  <a:pt x="117" y="202"/>
                </a:lnTo>
                <a:lnTo>
                  <a:pt x="121" y="192"/>
                </a:lnTo>
                <a:lnTo>
                  <a:pt x="124" y="177"/>
                </a:lnTo>
                <a:lnTo>
                  <a:pt x="124" y="159"/>
                </a:lnTo>
                <a:lnTo>
                  <a:pt x="124" y="0"/>
                </a:lnTo>
                <a:lnTo>
                  <a:pt x="162" y="0"/>
                </a:lnTo>
                <a:lnTo>
                  <a:pt x="162" y="161"/>
                </a:lnTo>
                <a:lnTo>
                  <a:pt x="162" y="161"/>
                </a:lnTo>
                <a:lnTo>
                  <a:pt x="161" y="183"/>
                </a:lnTo>
                <a:lnTo>
                  <a:pt x="158" y="193"/>
                </a:lnTo>
                <a:lnTo>
                  <a:pt x="157" y="203"/>
                </a:lnTo>
                <a:lnTo>
                  <a:pt x="154" y="211"/>
                </a:lnTo>
                <a:lnTo>
                  <a:pt x="151" y="220"/>
                </a:lnTo>
                <a:lnTo>
                  <a:pt x="147" y="227"/>
                </a:lnTo>
                <a:lnTo>
                  <a:pt x="143" y="234"/>
                </a:lnTo>
                <a:lnTo>
                  <a:pt x="137" y="239"/>
                </a:lnTo>
                <a:lnTo>
                  <a:pt x="131" y="244"/>
                </a:lnTo>
                <a:lnTo>
                  <a:pt x="125" y="248"/>
                </a:lnTo>
                <a:lnTo>
                  <a:pt x="117" y="252"/>
                </a:lnTo>
                <a:lnTo>
                  <a:pt x="109" y="254"/>
                </a:lnTo>
                <a:lnTo>
                  <a:pt x="100" y="256"/>
                </a:lnTo>
                <a:lnTo>
                  <a:pt x="91" y="257"/>
                </a:lnTo>
                <a:lnTo>
                  <a:pt x="81" y="257"/>
                </a:lnTo>
                <a:lnTo>
                  <a:pt x="81" y="257"/>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4" name="Freeform 42">
            <a:extLst>
              <a:ext uri="{FF2B5EF4-FFF2-40B4-BE49-F238E27FC236}">
                <a16:creationId xmlns:a16="http://schemas.microsoft.com/office/drawing/2014/main" id="{9694AF31-8297-5C42-943E-B360B2BB8B50}"/>
              </a:ext>
            </a:extLst>
          </p:cNvPr>
          <p:cNvSpPr>
            <a:spLocks/>
          </p:cNvSpPr>
          <p:nvPr userDrawn="1"/>
        </p:nvSpPr>
        <p:spPr bwMode="auto">
          <a:xfrm>
            <a:off x="11104376" y="165100"/>
            <a:ext cx="123825" cy="100012"/>
          </a:xfrm>
          <a:custGeom>
            <a:avLst/>
            <a:gdLst>
              <a:gd name="T0" fmla="*/ 246 w 311"/>
              <a:gd name="T1" fmla="*/ 253 h 253"/>
              <a:gd name="T2" fmla="*/ 200 w 311"/>
              <a:gd name="T3" fmla="*/ 253 h 253"/>
              <a:gd name="T4" fmla="*/ 154 w 311"/>
              <a:gd name="T5" fmla="*/ 53 h 253"/>
              <a:gd name="T6" fmla="*/ 107 w 311"/>
              <a:gd name="T7" fmla="*/ 253 h 253"/>
              <a:gd name="T8" fmla="*/ 60 w 311"/>
              <a:gd name="T9" fmla="*/ 253 h 253"/>
              <a:gd name="T10" fmla="*/ 0 w 311"/>
              <a:gd name="T11" fmla="*/ 0 h 253"/>
              <a:gd name="T12" fmla="*/ 38 w 311"/>
              <a:gd name="T13" fmla="*/ 0 h 253"/>
              <a:gd name="T14" fmla="*/ 85 w 311"/>
              <a:gd name="T15" fmla="*/ 201 h 253"/>
              <a:gd name="T16" fmla="*/ 131 w 311"/>
              <a:gd name="T17" fmla="*/ 0 h 253"/>
              <a:gd name="T18" fmla="*/ 178 w 311"/>
              <a:gd name="T19" fmla="*/ 0 h 253"/>
              <a:gd name="T20" fmla="*/ 223 w 311"/>
              <a:gd name="T21" fmla="*/ 199 h 253"/>
              <a:gd name="T22" fmla="*/ 271 w 311"/>
              <a:gd name="T23" fmla="*/ 0 h 253"/>
              <a:gd name="T24" fmla="*/ 311 w 311"/>
              <a:gd name="T25" fmla="*/ 0 h 253"/>
              <a:gd name="T26" fmla="*/ 246 w 311"/>
              <a:gd name="T2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53">
                <a:moveTo>
                  <a:pt x="246" y="253"/>
                </a:moveTo>
                <a:lnTo>
                  <a:pt x="200" y="253"/>
                </a:lnTo>
                <a:lnTo>
                  <a:pt x="154" y="53"/>
                </a:lnTo>
                <a:lnTo>
                  <a:pt x="107" y="253"/>
                </a:lnTo>
                <a:lnTo>
                  <a:pt x="60" y="253"/>
                </a:lnTo>
                <a:lnTo>
                  <a:pt x="0" y="0"/>
                </a:lnTo>
                <a:lnTo>
                  <a:pt x="38" y="0"/>
                </a:lnTo>
                <a:lnTo>
                  <a:pt x="85" y="201"/>
                </a:lnTo>
                <a:lnTo>
                  <a:pt x="131" y="0"/>
                </a:lnTo>
                <a:lnTo>
                  <a:pt x="178" y="0"/>
                </a:lnTo>
                <a:lnTo>
                  <a:pt x="223" y="199"/>
                </a:lnTo>
                <a:lnTo>
                  <a:pt x="271" y="0"/>
                </a:lnTo>
                <a:lnTo>
                  <a:pt x="311" y="0"/>
                </a:lnTo>
                <a:lnTo>
                  <a:pt x="246" y="25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5" name="Freeform 43">
            <a:extLst>
              <a:ext uri="{FF2B5EF4-FFF2-40B4-BE49-F238E27FC236}">
                <a16:creationId xmlns:a16="http://schemas.microsoft.com/office/drawing/2014/main" id="{1FAAEA08-79CD-C845-A73B-5FA66C3D56F4}"/>
              </a:ext>
            </a:extLst>
          </p:cNvPr>
          <p:cNvSpPr>
            <a:spLocks/>
          </p:cNvSpPr>
          <p:nvPr userDrawn="1"/>
        </p:nvSpPr>
        <p:spPr bwMode="auto">
          <a:xfrm>
            <a:off x="10712263" y="441325"/>
            <a:ext cx="123825" cy="100012"/>
          </a:xfrm>
          <a:custGeom>
            <a:avLst/>
            <a:gdLst>
              <a:gd name="T0" fmla="*/ 247 w 313"/>
              <a:gd name="T1" fmla="*/ 253 h 253"/>
              <a:gd name="T2" fmla="*/ 201 w 313"/>
              <a:gd name="T3" fmla="*/ 253 h 253"/>
              <a:gd name="T4" fmla="*/ 155 w 313"/>
              <a:gd name="T5" fmla="*/ 53 h 253"/>
              <a:gd name="T6" fmla="*/ 109 w 313"/>
              <a:gd name="T7" fmla="*/ 253 h 253"/>
              <a:gd name="T8" fmla="*/ 62 w 313"/>
              <a:gd name="T9" fmla="*/ 253 h 253"/>
              <a:gd name="T10" fmla="*/ 0 w 313"/>
              <a:gd name="T11" fmla="*/ 0 h 253"/>
              <a:gd name="T12" fmla="*/ 40 w 313"/>
              <a:gd name="T13" fmla="*/ 0 h 253"/>
              <a:gd name="T14" fmla="*/ 87 w 313"/>
              <a:gd name="T15" fmla="*/ 202 h 253"/>
              <a:gd name="T16" fmla="*/ 133 w 313"/>
              <a:gd name="T17" fmla="*/ 0 h 253"/>
              <a:gd name="T18" fmla="*/ 180 w 313"/>
              <a:gd name="T19" fmla="*/ 0 h 253"/>
              <a:gd name="T20" fmla="*/ 225 w 313"/>
              <a:gd name="T21" fmla="*/ 200 h 253"/>
              <a:gd name="T22" fmla="*/ 273 w 313"/>
              <a:gd name="T23" fmla="*/ 0 h 253"/>
              <a:gd name="T24" fmla="*/ 313 w 313"/>
              <a:gd name="T25" fmla="*/ 0 h 253"/>
              <a:gd name="T26" fmla="*/ 247 w 313"/>
              <a:gd name="T2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253">
                <a:moveTo>
                  <a:pt x="247" y="253"/>
                </a:moveTo>
                <a:lnTo>
                  <a:pt x="201" y="253"/>
                </a:lnTo>
                <a:lnTo>
                  <a:pt x="155" y="53"/>
                </a:lnTo>
                <a:lnTo>
                  <a:pt x="109" y="253"/>
                </a:lnTo>
                <a:lnTo>
                  <a:pt x="62" y="253"/>
                </a:lnTo>
                <a:lnTo>
                  <a:pt x="0" y="0"/>
                </a:lnTo>
                <a:lnTo>
                  <a:pt x="40" y="0"/>
                </a:lnTo>
                <a:lnTo>
                  <a:pt x="87" y="202"/>
                </a:lnTo>
                <a:lnTo>
                  <a:pt x="133" y="0"/>
                </a:lnTo>
                <a:lnTo>
                  <a:pt x="180" y="0"/>
                </a:lnTo>
                <a:lnTo>
                  <a:pt x="225" y="200"/>
                </a:lnTo>
                <a:lnTo>
                  <a:pt x="273" y="0"/>
                </a:lnTo>
                <a:lnTo>
                  <a:pt x="313" y="0"/>
                </a:lnTo>
                <a:lnTo>
                  <a:pt x="247" y="25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6" name="Freeform 44">
            <a:extLst>
              <a:ext uri="{FF2B5EF4-FFF2-40B4-BE49-F238E27FC236}">
                <a16:creationId xmlns:a16="http://schemas.microsoft.com/office/drawing/2014/main" id="{1D35BF0F-4D25-F74E-8C3C-40B55841325B}"/>
              </a:ext>
            </a:extLst>
          </p:cNvPr>
          <p:cNvSpPr>
            <a:spLocks noEditPoints="1"/>
          </p:cNvSpPr>
          <p:nvPr userDrawn="1"/>
        </p:nvSpPr>
        <p:spPr bwMode="auto">
          <a:xfrm>
            <a:off x="10909113" y="301625"/>
            <a:ext cx="65088" cy="100012"/>
          </a:xfrm>
          <a:custGeom>
            <a:avLst/>
            <a:gdLst>
              <a:gd name="T0" fmla="*/ 0 w 164"/>
              <a:gd name="T1" fmla="*/ 252 h 252"/>
              <a:gd name="T2" fmla="*/ 81 w 164"/>
              <a:gd name="T3" fmla="*/ 0 h 252"/>
              <a:gd name="T4" fmla="*/ 94 w 164"/>
              <a:gd name="T5" fmla="*/ 1 h 252"/>
              <a:gd name="T6" fmla="*/ 121 w 164"/>
              <a:gd name="T7" fmla="*/ 9 h 252"/>
              <a:gd name="T8" fmla="*/ 138 w 164"/>
              <a:gd name="T9" fmla="*/ 20 h 252"/>
              <a:gd name="T10" fmla="*/ 146 w 164"/>
              <a:gd name="T11" fmla="*/ 30 h 252"/>
              <a:gd name="T12" fmla="*/ 152 w 164"/>
              <a:gd name="T13" fmla="*/ 42 h 252"/>
              <a:gd name="T14" fmla="*/ 155 w 164"/>
              <a:gd name="T15" fmla="*/ 57 h 252"/>
              <a:gd name="T16" fmla="*/ 156 w 164"/>
              <a:gd name="T17" fmla="*/ 65 h 252"/>
              <a:gd name="T18" fmla="*/ 155 w 164"/>
              <a:gd name="T19" fmla="*/ 83 h 252"/>
              <a:gd name="T20" fmla="*/ 150 w 164"/>
              <a:gd name="T21" fmla="*/ 97 h 252"/>
              <a:gd name="T22" fmla="*/ 141 w 164"/>
              <a:gd name="T23" fmla="*/ 110 h 252"/>
              <a:gd name="T24" fmla="*/ 130 w 164"/>
              <a:gd name="T25" fmla="*/ 119 h 252"/>
              <a:gd name="T26" fmla="*/ 138 w 164"/>
              <a:gd name="T27" fmla="*/ 123 h 252"/>
              <a:gd name="T28" fmla="*/ 150 w 164"/>
              <a:gd name="T29" fmla="*/ 135 h 252"/>
              <a:gd name="T30" fmla="*/ 159 w 164"/>
              <a:gd name="T31" fmla="*/ 151 h 252"/>
              <a:gd name="T32" fmla="*/ 164 w 164"/>
              <a:gd name="T33" fmla="*/ 170 h 252"/>
              <a:gd name="T34" fmla="*/ 164 w 164"/>
              <a:gd name="T35" fmla="*/ 180 h 252"/>
              <a:gd name="T36" fmla="*/ 162 w 164"/>
              <a:gd name="T37" fmla="*/ 198 h 252"/>
              <a:gd name="T38" fmla="*/ 158 w 164"/>
              <a:gd name="T39" fmla="*/ 214 h 252"/>
              <a:gd name="T40" fmla="*/ 151 w 164"/>
              <a:gd name="T41" fmla="*/ 227 h 252"/>
              <a:gd name="T42" fmla="*/ 142 w 164"/>
              <a:gd name="T43" fmla="*/ 236 h 252"/>
              <a:gd name="T44" fmla="*/ 131 w 164"/>
              <a:gd name="T45" fmla="*/ 243 h 252"/>
              <a:gd name="T46" fmla="*/ 118 w 164"/>
              <a:gd name="T47" fmla="*/ 249 h 252"/>
              <a:gd name="T48" fmla="*/ 84 w 164"/>
              <a:gd name="T49" fmla="*/ 252 h 252"/>
              <a:gd name="T50" fmla="*/ 79 w 164"/>
              <a:gd name="T51" fmla="*/ 35 h 252"/>
              <a:gd name="T52" fmla="*/ 38 w 164"/>
              <a:gd name="T53" fmla="*/ 103 h 252"/>
              <a:gd name="T54" fmla="*/ 86 w 164"/>
              <a:gd name="T55" fmla="*/ 103 h 252"/>
              <a:gd name="T56" fmla="*/ 101 w 164"/>
              <a:gd name="T57" fmla="*/ 101 h 252"/>
              <a:gd name="T58" fmla="*/ 111 w 164"/>
              <a:gd name="T59" fmla="*/ 93 h 252"/>
              <a:gd name="T60" fmla="*/ 116 w 164"/>
              <a:gd name="T61" fmla="*/ 82 h 252"/>
              <a:gd name="T62" fmla="*/ 119 w 164"/>
              <a:gd name="T63" fmla="*/ 67 h 252"/>
              <a:gd name="T64" fmla="*/ 118 w 164"/>
              <a:gd name="T65" fmla="*/ 60 h 252"/>
              <a:gd name="T66" fmla="*/ 113 w 164"/>
              <a:gd name="T67" fmla="*/ 48 h 252"/>
              <a:gd name="T68" fmla="*/ 103 w 164"/>
              <a:gd name="T69" fmla="*/ 40 h 252"/>
              <a:gd name="T70" fmla="*/ 88 w 164"/>
              <a:gd name="T71" fmla="*/ 35 h 252"/>
              <a:gd name="T72" fmla="*/ 79 w 164"/>
              <a:gd name="T73" fmla="*/ 35 h 252"/>
              <a:gd name="T74" fmla="*/ 38 w 164"/>
              <a:gd name="T75" fmla="*/ 138 h 252"/>
              <a:gd name="T76" fmla="*/ 83 w 164"/>
              <a:gd name="T77" fmla="*/ 218 h 252"/>
              <a:gd name="T78" fmla="*/ 95 w 164"/>
              <a:gd name="T79" fmla="*/ 216 h 252"/>
              <a:gd name="T80" fmla="*/ 112 w 164"/>
              <a:gd name="T81" fmla="*/ 211 h 252"/>
              <a:gd name="T82" fmla="*/ 122 w 164"/>
              <a:gd name="T83" fmla="*/ 201 h 252"/>
              <a:gd name="T84" fmla="*/ 127 w 164"/>
              <a:gd name="T85" fmla="*/ 188 h 252"/>
              <a:gd name="T86" fmla="*/ 127 w 164"/>
              <a:gd name="T87" fmla="*/ 180 h 252"/>
              <a:gd name="T88" fmla="*/ 123 w 164"/>
              <a:gd name="T89" fmla="*/ 160 h 252"/>
              <a:gd name="T90" fmla="*/ 114 w 164"/>
              <a:gd name="T91" fmla="*/ 148 h 252"/>
              <a:gd name="T92" fmla="*/ 100 w 164"/>
              <a:gd name="T93" fmla="*/ 140 h 252"/>
              <a:gd name="T94" fmla="*/ 81 w 164"/>
              <a:gd name="T95"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2">
                <a:moveTo>
                  <a:pt x="84" y="252"/>
                </a:moveTo>
                <a:lnTo>
                  <a:pt x="0" y="252"/>
                </a:lnTo>
                <a:lnTo>
                  <a:pt x="0" y="0"/>
                </a:lnTo>
                <a:lnTo>
                  <a:pt x="81" y="0"/>
                </a:lnTo>
                <a:lnTo>
                  <a:pt x="81" y="0"/>
                </a:lnTo>
                <a:lnTo>
                  <a:pt x="94" y="1"/>
                </a:lnTo>
                <a:lnTo>
                  <a:pt x="109" y="4"/>
                </a:lnTo>
                <a:lnTo>
                  <a:pt x="121" y="9"/>
                </a:lnTo>
                <a:lnTo>
                  <a:pt x="132" y="15"/>
                </a:lnTo>
                <a:lnTo>
                  <a:pt x="138" y="20"/>
                </a:lnTo>
                <a:lnTo>
                  <a:pt x="142" y="24"/>
                </a:lnTo>
                <a:lnTo>
                  <a:pt x="146" y="30"/>
                </a:lnTo>
                <a:lnTo>
                  <a:pt x="149" y="35"/>
                </a:lnTo>
                <a:lnTo>
                  <a:pt x="152" y="42"/>
                </a:lnTo>
                <a:lnTo>
                  <a:pt x="154" y="49"/>
                </a:lnTo>
                <a:lnTo>
                  <a:pt x="155" y="57"/>
                </a:lnTo>
                <a:lnTo>
                  <a:pt x="156" y="65"/>
                </a:lnTo>
                <a:lnTo>
                  <a:pt x="156" y="65"/>
                </a:lnTo>
                <a:lnTo>
                  <a:pt x="156" y="74"/>
                </a:lnTo>
                <a:lnTo>
                  <a:pt x="155" y="83"/>
                </a:lnTo>
                <a:lnTo>
                  <a:pt x="152" y="91"/>
                </a:lnTo>
                <a:lnTo>
                  <a:pt x="150" y="97"/>
                </a:lnTo>
                <a:lnTo>
                  <a:pt x="146" y="104"/>
                </a:lnTo>
                <a:lnTo>
                  <a:pt x="141" y="110"/>
                </a:lnTo>
                <a:lnTo>
                  <a:pt x="137" y="114"/>
                </a:lnTo>
                <a:lnTo>
                  <a:pt x="130" y="119"/>
                </a:lnTo>
                <a:lnTo>
                  <a:pt x="130" y="119"/>
                </a:lnTo>
                <a:lnTo>
                  <a:pt x="138" y="123"/>
                </a:lnTo>
                <a:lnTo>
                  <a:pt x="145" y="129"/>
                </a:lnTo>
                <a:lnTo>
                  <a:pt x="150" y="135"/>
                </a:lnTo>
                <a:lnTo>
                  <a:pt x="155" y="143"/>
                </a:lnTo>
                <a:lnTo>
                  <a:pt x="159" y="151"/>
                </a:lnTo>
                <a:lnTo>
                  <a:pt x="161" y="160"/>
                </a:lnTo>
                <a:lnTo>
                  <a:pt x="164" y="170"/>
                </a:lnTo>
                <a:lnTo>
                  <a:pt x="164" y="180"/>
                </a:lnTo>
                <a:lnTo>
                  <a:pt x="164" y="180"/>
                </a:lnTo>
                <a:lnTo>
                  <a:pt x="164" y="191"/>
                </a:lnTo>
                <a:lnTo>
                  <a:pt x="162" y="198"/>
                </a:lnTo>
                <a:lnTo>
                  <a:pt x="160" y="206"/>
                </a:lnTo>
                <a:lnTo>
                  <a:pt x="158" y="214"/>
                </a:lnTo>
                <a:lnTo>
                  <a:pt x="156" y="220"/>
                </a:lnTo>
                <a:lnTo>
                  <a:pt x="151" y="227"/>
                </a:lnTo>
                <a:lnTo>
                  <a:pt x="147" y="231"/>
                </a:lnTo>
                <a:lnTo>
                  <a:pt x="142" y="236"/>
                </a:lnTo>
                <a:lnTo>
                  <a:pt x="137" y="240"/>
                </a:lnTo>
                <a:lnTo>
                  <a:pt x="131" y="243"/>
                </a:lnTo>
                <a:lnTo>
                  <a:pt x="124" y="247"/>
                </a:lnTo>
                <a:lnTo>
                  <a:pt x="118" y="249"/>
                </a:lnTo>
                <a:lnTo>
                  <a:pt x="102" y="251"/>
                </a:lnTo>
                <a:lnTo>
                  <a:pt x="84" y="252"/>
                </a:lnTo>
                <a:lnTo>
                  <a:pt x="84" y="252"/>
                </a:lnTo>
                <a:close/>
                <a:moveTo>
                  <a:pt x="79" y="35"/>
                </a:moveTo>
                <a:lnTo>
                  <a:pt x="38" y="35"/>
                </a:lnTo>
                <a:lnTo>
                  <a:pt x="38" y="103"/>
                </a:lnTo>
                <a:lnTo>
                  <a:pt x="86" y="103"/>
                </a:lnTo>
                <a:lnTo>
                  <a:pt x="86" y="103"/>
                </a:lnTo>
                <a:lnTo>
                  <a:pt x="94" y="103"/>
                </a:lnTo>
                <a:lnTo>
                  <a:pt x="101" y="101"/>
                </a:lnTo>
                <a:lnTo>
                  <a:pt x="106" y="97"/>
                </a:lnTo>
                <a:lnTo>
                  <a:pt x="111" y="93"/>
                </a:lnTo>
                <a:lnTo>
                  <a:pt x="114" y="87"/>
                </a:lnTo>
                <a:lnTo>
                  <a:pt x="116" y="82"/>
                </a:lnTo>
                <a:lnTo>
                  <a:pt x="118" y="75"/>
                </a:lnTo>
                <a:lnTo>
                  <a:pt x="119" y="67"/>
                </a:lnTo>
                <a:lnTo>
                  <a:pt x="119" y="67"/>
                </a:lnTo>
                <a:lnTo>
                  <a:pt x="118" y="60"/>
                </a:lnTo>
                <a:lnTo>
                  <a:pt x="115" y="53"/>
                </a:lnTo>
                <a:lnTo>
                  <a:pt x="113" y="48"/>
                </a:lnTo>
                <a:lnTo>
                  <a:pt x="109" y="43"/>
                </a:lnTo>
                <a:lnTo>
                  <a:pt x="103" y="40"/>
                </a:lnTo>
                <a:lnTo>
                  <a:pt x="96" y="37"/>
                </a:lnTo>
                <a:lnTo>
                  <a:pt x="88" y="35"/>
                </a:lnTo>
                <a:lnTo>
                  <a:pt x="79" y="35"/>
                </a:lnTo>
                <a:lnTo>
                  <a:pt x="79" y="35"/>
                </a:lnTo>
                <a:close/>
                <a:moveTo>
                  <a:pt x="81" y="138"/>
                </a:moveTo>
                <a:lnTo>
                  <a:pt x="38" y="138"/>
                </a:lnTo>
                <a:lnTo>
                  <a:pt x="38" y="218"/>
                </a:lnTo>
                <a:lnTo>
                  <a:pt x="83" y="218"/>
                </a:lnTo>
                <a:lnTo>
                  <a:pt x="83" y="218"/>
                </a:lnTo>
                <a:lnTo>
                  <a:pt x="95" y="216"/>
                </a:lnTo>
                <a:lnTo>
                  <a:pt x="104" y="214"/>
                </a:lnTo>
                <a:lnTo>
                  <a:pt x="112" y="211"/>
                </a:lnTo>
                <a:lnTo>
                  <a:pt x="118" y="206"/>
                </a:lnTo>
                <a:lnTo>
                  <a:pt x="122" y="201"/>
                </a:lnTo>
                <a:lnTo>
                  <a:pt x="124" y="195"/>
                </a:lnTo>
                <a:lnTo>
                  <a:pt x="127" y="188"/>
                </a:lnTo>
                <a:lnTo>
                  <a:pt x="127" y="180"/>
                </a:lnTo>
                <a:lnTo>
                  <a:pt x="127" y="180"/>
                </a:lnTo>
                <a:lnTo>
                  <a:pt x="125" y="169"/>
                </a:lnTo>
                <a:lnTo>
                  <a:pt x="123" y="160"/>
                </a:lnTo>
                <a:lnTo>
                  <a:pt x="120" y="153"/>
                </a:lnTo>
                <a:lnTo>
                  <a:pt x="114" y="148"/>
                </a:lnTo>
                <a:lnTo>
                  <a:pt x="107" y="143"/>
                </a:lnTo>
                <a:lnTo>
                  <a:pt x="100" y="140"/>
                </a:lnTo>
                <a:lnTo>
                  <a:pt x="91" y="139"/>
                </a:lnTo>
                <a:lnTo>
                  <a:pt x="81" y="138"/>
                </a:lnTo>
                <a:lnTo>
                  <a:pt x="81" y="138"/>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7" name="Freeform 45">
            <a:extLst>
              <a:ext uri="{FF2B5EF4-FFF2-40B4-BE49-F238E27FC236}">
                <a16:creationId xmlns:a16="http://schemas.microsoft.com/office/drawing/2014/main" id="{7BBC793B-97CA-014C-B33A-286B8ECC921D}"/>
              </a:ext>
            </a:extLst>
          </p:cNvPr>
          <p:cNvSpPr>
            <a:spLocks noEditPoints="1"/>
          </p:cNvSpPr>
          <p:nvPr userDrawn="1"/>
        </p:nvSpPr>
        <p:spPr bwMode="auto">
          <a:xfrm>
            <a:off x="11078976" y="441325"/>
            <a:ext cx="65088" cy="100012"/>
          </a:xfrm>
          <a:custGeom>
            <a:avLst/>
            <a:gdLst>
              <a:gd name="T0" fmla="*/ 0 w 164"/>
              <a:gd name="T1" fmla="*/ 253 h 253"/>
              <a:gd name="T2" fmla="*/ 81 w 164"/>
              <a:gd name="T3" fmla="*/ 0 h 253"/>
              <a:gd name="T4" fmla="*/ 94 w 164"/>
              <a:gd name="T5" fmla="*/ 2 h 253"/>
              <a:gd name="T6" fmla="*/ 121 w 164"/>
              <a:gd name="T7" fmla="*/ 9 h 253"/>
              <a:gd name="T8" fmla="*/ 138 w 164"/>
              <a:gd name="T9" fmla="*/ 21 h 253"/>
              <a:gd name="T10" fmla="*/ 146 w 164"/>
              <a:gd name="T11" fmla="*/ 31 h 253"/>
              <a:gd name="T12" fmla="*/ 152 w 164"/>
              <a:gd name="T13" fmla="*/ 43 h 253"/>
              <a:gd name="T14" fmla="*/ 155 w 164"/>
              <a:gd name="T15" fmla="*/ 58 h 253"/>
              <a:gd name="T16" fmla="*/ 156 w 164"/>
              <a:gd name="T17" fmla="*/ 66 h 253"/>
              <a:gd name="T18" fmla="*/ 155 w 164"/>
              <a:gd name="T19" fmla="*/ 82 h 253"/>
              <a:gd name="T20" fmla="*/ 150 w 164"/>
              <a:gd name="T21" fmla="*/ 97 h 253"/>
              <a:gd name="T22" fmla="*/ 141 w 164"/>
              <a:gd name="T23" fmla="*/ 109 h 253"/>
              <a:gd name="T24" fmla="*/ 130 w 164"/>
              <a:gd name="T25" fmla="*/ 120 h 253"/>
              <a:gd name="T26" fmla="*/ 138 w 164"/>
              <a:gd name="T27" fmla="*/ 124 h 253"/>
              <a:gd name="T28" fmla="*/ 150 w 164"/>
              <a:gd name="T29" fmla="*/ 135 h 253"/>
              <a:gd name="T30" fmla="*/ 159 w 164"/>
              <a:gd name="T31" fmla="*/ 152 h 253"/>
              <a:gd name="T32" fmla="*/ 164 w 164"/>
              <a:gd name="T33" fmla="*/ 171 h 253"/>
              <a:gd name="T34" fmla="*/ 164 w 164"/>
              <a:gd name="T35" fmla="*/ 181 h 253"/>
              <a:gd name="T36" fmla="*/ 163 w 164"/>
              <a:gd name="T37" fmla="*/ 199 h 253"/>
              <a:gd name="T38" fmla="*/ 158 w 164"/>
              <a:gd name="T39" fmla="*/ 214 h 253"/>
              <a:gd name="T40" fmla="*/ 151 w 164"/>
              <a:gd name="T41" fmla="*/ 226 h 253"/>
              <a:gd name="T42" fmla="*/ 142 w 164"/>
              <a:gd name="T43" fmla="*/ 236 h 253"/>
              <a:gd name="T44" fmla="*/ 131 w 164"/>
              <a:gd name="T45" fmla="*/ 243 h 253"/>
              <a:gd name="T46" fmla="*/ 118 w 164"/>
              <a:gd name="T47" fmla="*/ 249 h 253"/>
              <a:gd name="T48" fmla="*/ 84 w 164"/>
              <a:gd name="T49" fmla="*/ 253 h 253"/>
              <a:gd name="T50" fmla="*/ 78 w 164"/>
              <a:gd name="T51" fmla="*/ 35 h 253"/>
              <a:gd name="T52" fmla="*/ 38 w 164"/>
              <a:gd name="T53" fmla="*/ 104 h 253"/>
              <a:gd name="T54" fmla="*/ 86 w 164"/>
              <a:gd name="T55" fmla="*/ 104 h 253"/>
              <a:gd name="T56" fmla="*/ 101 w 164"/>
              <a:gd name="T57" fmla="*/ 100 h 253"/>
              <a:gd name="T58" fmla="*/ 111 w 164"/>
              <a:gd name="T59" fmla="*/ 94 h 253"/>
              <a:gd name="T60" fmla="*/ 117 w 164"/>
              <a:gd name="T61" fmla="*/ 81 h 253"/>
              <a:gd name="T62" fmla="*/ 119 w 164"/>
              <a:gd name="T63" fmla="*/ 68 h 253"/>
              <a:gd name="T64" fmla="*/ 118 w 164"/>
              <a:gd name="T65" fmla="*/ 60 h 253"/>
              <a:gd name="T66" fmla="*/ 112 w 164"/>
              <a:gd name="T67" fmla="*/ 48 h 253"/>
              <a:gd name="T68" fmla="*/ 103 w 164"/>
              <a:gd name="T69" fmla="*/ 40 h 253"/>
              <a:gd name="T70" fmla="*/ 88 w 164"/>
              <a:gd name="T71" fmla="*/ 35 h 253"/>
              <a:gd name="T72" fmla="*/ 78 w 164"/>
              <a:gd name="T73" fmla="*/ 35 h 253"/>
              <a:gd name="T74" fmla="*/ 38 w 164"/>
              <a:gd name="T75" fmla="*/ 139 h 253"/>
              <a:gd name="T76" fmla="*/ 83 w 164"/>
              <a:gd name="T77" fmla="*/ 217 h 253"/>
              <a:gd name="T78" fmla="*/ 95 w 164"/>
              <a:gd name="T79" fmla="*/ 217 h 253"/>
              <a:gd name="T80" fmla="*/ 112 w 164"/>
              <a:gd name="T81" fmla="*/ 212 h 253"/>
              <a:gd name="T82" fmla="*/ 122 w 164"/>
              <a:gd name="T83" fmla="*/ 202 h 253"/>
              <a:gd name="T84" fmla="*/ 127 w 164"/>
              <a:gd name="T85" fmla="*/ 188 h 253"/>
              <a:gd name="T86" fmla="*/ 127 w 164"/>
              <a:gd name="T87" fmla="*/ 181 h 253"/>
              <a:gd name="T88" fmla="*/ 123 w 164"/>
              <a:gd name="T89" fmla="*/ 161 h 253"/>
              <a:gd name="T90" fmla="*/ 114 w 164"/>
              <a:gd name="T91" fmla="*/ 148 h 253"/>
              <a:gd name="T92" fmla="*/ 100 w 164"/>
              <a:gd name="T93" fmla="*/ 141 h 253"/>
              <a:gd name="T94" fmla="*/ 81 w 164"/>
              <a:gd name="T95" fmla="*/ 13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3">
                <a:moveTo>
                  <a:pt x="84" y="253"/>
                </a:moveTo>
                <a:lnTo>
                  <a:pt x="0" y="253"/>
                </a:lnTo>
                <a:lnTo>
                  <a:pt x="0" y="0"/>
                </a:lnTo>
                <a:lnTo>
                  <a:pt x="81" y="0"/>
                </a:lnTo>
                <a:lnTo>
                  <a:pt x="81" y="0"/>
                </a:lnTo>
                <a:lnTo>
                  <a:pt x="94" y="2"/>
                </a:lnTo>
                <a:lnTo>
                  <a:pt x="109" y="4"/>
                </a:lnTo>
                <a:lnTo>
                  <a:pt x="121" y="9"/>
                </a:lnTo>
                <a:lnTo>
                  <a:pt x="132" y="16"/>
                </a:lnTo>
                <a:lnTo>
                  <a:pt x="138" y="21"/>
                </a:lnTo>
                <a:lnTo>
                  <a:pt x="142" y="25"/>
                </a:lnTo>
                <a:lnTo>
                  <a:pt x="146" y="31"/>
                </a:lnTo>
                <a:lnTo>
                  <a:pt x="149" y="36"/>
                </a:lnTo>
                <a:lnTo>
                  <a:pt x="152" y="43"/>
                </a:lnTo>
                <a:lnTo>
                  <a:pt x="154" y="50"/>
                </a:lnTo>
                <a:lnTo>
                  <a:pt x="155" y="58"/>
                </a:lnTo>
                <a:lnTo>
                  <a:pt x="156" y="66"/>
                </a:lnTo>
                <a:lnTo>
                  <a:pt x="156" y="66"/>
                </a:lnTo>
                <a:lnTo>
                  <a:pt x="155" y="75"/>
                </a:lnTo>
                <a:lnTo>
                  <a:pt x="155" y="82"/>
                </a:lnTo>
                <a:lnTo>
                  <a:pt x="152" y="90"/>
                </a:lnTo>
                <a:lnTo>
                  <a:pt x="150" y="97"/>
                </a:lnTo>
                <a:lnTo>
                  <a:pt x="146" y="104"/>
                </a:lnTo>
                <a:lnTo>
                  <a:pt x="141" y="109"/>
                </a:lnTo>
                <a:lnTo>
                  <a:pt x="137" y="115"/>
                </a:lnTo>
                <a:lnTo>
                  <a:pt x="130" y="120"/>
                </a:lnTo>
                <a:lnTo>
                  <a:pt x="130" y="120"/>
                </a:lnTo>
                <a:lnTo>
                  <a:pt x="138" y="124"/>
                </a:lnTo>
                <a:lnTo>
                  <a:pt x="145" y="129"/>
                </a:lnTo>
                <a:lnTo>
                  <a:pt x="150" y="135"/>
                </a:lnTo>
                <a:lnTo>
                  <a:pt x="155" y="143"/>
                </a:lnTo>
                <a:lnTo>
                  <a:pt x="159" y="152"/>
                </a:lnTo>
                <a:lnTo>
                  <a:pt x="161" y="161"/>
                </a:lnTo>
                <a:lnTo>
                  <a:pt x="164" y="171"/>
                </a:lnTo>
                <a:lnTo>
                  <a:pt x="164" y="181"/>
                </a:lnTo>
                <a:lnTo>
                  <a:pt x="164" y="181"/>
                </a:lnTo>
                <a:lnTo>
                  <a:pt x="164" y="190"/>
                </a:lnTo>
                <a:lnTo>
                  <a:pt x="163" y="199"/>
                </a:lnTo>
                <a:lnTo>
                  <a:pt x="160" y="207"/>
                </a:lnTo>
                <a:lnTo>
                  <a:pt x="158" y="214"/>
                </a:lnTo>
                <a:lnTo>
                  <a:pt x="155" y="221"/>
                </a:lnTo>
                <a:lnTo>
                  <a:pt x="151" y="226"/>
                </a:lnTo>
                <a:lnTo>
                  <a:pt x="147" y="232"/>
                </a:lnTo>
                <a:lnTo>
                  <a:pt x="142" y="236"/>
                </a:lnTo>
                <a:lnTo>
                  <a:pt x="137" y="240"/>
                </a:lnTo>
                <a:lnTo>
                  <a:pt x="131" y="243"/>
                </a:lnTo>
                <a:lnTo>
                  <a:pt x="124" y="247"/>
                </a:lnTo>
                <a:lnTo>
                  <a:pt x="118" y="249"/>
                </a:lnTo>
                <a:lnTo>
                  <a:pt x="102" y="252"/>
                </a:lnTo>
                <a:lnTo>
                  <a:pt x="84" y="253"/>
                </a:lnTo>
                <a:lnTo>
                  <a:pt x="84" y="253"/>
                </a:lnTo>
                <a:close/>
                <a:moveTo>
                  <a:pt x="78" y="35"/>
                </a:moveTo>
                <a:lnTo>
                  <a:pt x="38" y="35"/>
                </a:lnTo>
                <a:lnTo>
                  <a:pt x="38" y="104"/>
                </a:lnTo>
                <a:lnTo>
                  <a:pt x="86" y="104"/>
                </a:lnTo>
                <a:lnTo>
                  <a:pt x="86" y="104"/>
                </a:lnTo>
                <a:lnTo>
                  <a:pt x="94" y="103"/>
                </a:lnTo>
                <a:lnTo>
                  <a:pt x="101" y="100"/>
                </a:lnTo>
                <a:lnTo>
                  <a:pt x="106" y="97"/>
                </a:lnTo>
                <a:lnTo>
                  <a:pt x="111" y="94"/>
                </a:lnTo>
                <a:lnTo>
                  <a:pt x="114" y="88"/>
                </a:lnTo>
                <a:lnTo>
                  <a:pt x="117" y="81"/>
                </a:lnTo>
                <a:lnTo>
                  <a:pt x="118" y="75"/>
                </a:lnTo>
                <a:lnTo>
                  <a:pt x="119" y="68"/>
                </a:lnTo>
                <a:lnTo>
                  <a:pt x="119" y="68"/>
                </a:lnTo>
                <a:lnTo>
                  <a:pt x="118" y="60"/>
                </a:lnTo>
                <a:lnTo>
                  <a:pt x="115" y="53"/>
                </a:lnTo>
                <a:lnTo>
                  <a:pt x="112" y="48"/>
                </a:lnTo>
                <a:lnTo>
                  <a:pt x="109" y="43"/>
                </a:lnTo>
                <a:lnTo>
                  <a:pt x="103" y="40"/>
                </a:lnTo>
                <a:lnTo>
                  <a:pt x="96" y="37"/>
                </a:lnTo>
                <a:lnTo>
                  <a:pt x="88" y="35"/>
                </a:lnTo>
                <a:lnTo>
                  <a:pt x="78" y="35"/>
                </a:lnTo>
                <a:lnTo>
                  <a:pt x="78" y="35"/>
                </a:lnTo>
                <a:close/>
                <a:moveTo>
                  <a:pt x="81" y="139"/>
                </a:moveTo>
                <a:lnTo>
                  <a:pt x="38" y="139"/>
                </a:lnTo>
                <a:lnTo>
                  <a:pt x="38" y="217"/>
                </a:lnTo>
                <a:lnTo>
                  <a:pt x="83" y="217"/>
                </a:lnTo>
                <a:lnTo>
                  <a:pt x="83" y="217"/>
                </a:lnTo>
                <a:lnTo>
                  <a:pt x="95" y="217"/>
                </a:lnTo>
                <a:lnTo>
                  <a:pt x="104" y="215"/>
                </a:lnTo>
                <a:lnTo>
                  <a:pt x="112" y="212"/>
                </a:lnTo>
                <a:lnTo>
                  <a:pt x="118" y="207"/>
                </a:lnTo>
                <a:lnTo>
                  <a:pt x="122" y="202"/>
                </a:lnTo>
                <a:lnTo>
                  <a:pt x="124" y="195"/>
                </a:lnTo>
                <a:lnTo>
                  <a:pt x="127" y="188"/>
                </a:lnTo>
                <a:lnTo>
                  <a:pt x="127" y="181"/>
                </a:lnTo>
                <a:lnTo>
                  <a:pt x="127" y="181"/>
                </a:lnTo>
                <a:lnTo>
                  <a:pt x="126" y="170"/>
                </a:lnTo>
                <a:lnTo>
                  <a:pt x="123" y="161"/>
                </a:lnTo>
                <a:lnTo>
                  <a:pt x="120" y="153"/>
                </a:lnTo>
                <a:lnTo>
                  <a:pt x="114" y="148"/>
                </a:lnTo>
                <a:lnTo>
                  <a:pt x="108" y="143"/>
                </a:lnTo>
                <a:lnTo>
                  <a:pt x="100" y="141"/>
                </a:lnTo>
                <a:lnTo>
                  <a:pt x="91" y="139"/>
                </a:lnTo>
                <a:lnTo>
                  <a:pt x="81" y="139"/>
                </a:lnTo>
                <a:lnTo>
                  <a:pt x="81" y="139"/>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8" name="Freeform 46">
            <a:extLst>
              <a:ext uri="{FF2B5EF4-FFF2-40B4-BE49-F238E27FC236}">
                <a16:creationId xmlns:a16="http://schemas.microsoft.com/office/drawing/2014/main" id="{2ADA7674-C148-554C-AF60-1427357F8952}"/>
              </a:ext>
            </a:extLst>
          </p:cNvPr>
          <p:cNvSpPr>
            <a:spLocks/>
          </p:cNvSpPr>
          <p:nvPr userDrawn="1"/>
        </p:nvSpPr>
        <p:spPr bwMode="auto">
          <a:xfrm>
            <a:off x="10998013" y="301625"/>
            <a:ext cx="47625" cy="100012"/>
          </a:xfrm>
          <a:custGeom>
            <a:avLst/>
            <a:gdLst>
              <a:gd name="T0" fmla="*/ 0 w 119"/>
              <a:gd name="T1" fmla="*/ 252 h 252"/>
              <a:gd name="T2" fmla="*/ 0 w 119"/>
              <a:gd name="T3" fmla="*/ 0 h 252"/>
              <a:gd name="T4" fmla="*/ 37 w 119"/>
              <a:gd name="T5" fmla="*/ 0 h 252"/>
              <a:gd name="T6" fmla="*/ 37 w 119"/>
              <a:gd name="T7" fmla="*/ 218 h 252"/>
              <a:gd name="T8" fmla="*/ 119 w 119"/>
              <a:gd name="T9" fmla="*/ 218 h 252"/>
              <a:gd name="T10" fmla="*/ 119 w 119"/>
              <a:gd name="T11" fmla="*/ 252 h 252"/>
              <a:gd name="T12" fmla="*/ 0 w 119"/>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19" h="252">
                <a:moveTo>
                  <a:pt x="0" y="252"/>
                </a:moveTo>
                <a:lnTo>
                  <a:pt x="0" y="0"/>
                </a:lnTo>
                <a:lnTo>
                  <a:pt x="37" y="0"/>
                </a:lnTo>
                <a:lnTo>
                  <a:pt x="37" y="218"/>
                </a:lnTo>
                <a:lnTo>
                  <a:pt x="119" y="218"/>
                </a:lnTo>
                <a:lnTo>
                  <a:pt x="119" y="252"/>
                </a:lnTo>
                <a:lnTo>
                  <a:pt x="0" y="252"/>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9" name="Freeform 47">
            <a:extLst>
              <a:ext uri="{FF2B5EF4-FFF2-40B4-BE49-F238E27FC236}">
                <a16:creationId xmlns:a16="http://schemas.microsoft.com/office/drawing/2014/main" id="{7F8B2878-BA67-CF46-AFFA-A97B9C90810B}"/>
              </a:ext>
            </a:extLst>
          </p:cNvPr>
          <p:cNvSpPr>
            <a:spLocks noEditPoints="1"/>
          </p:cNvSpPr>
          <p:nvPr userDrawn="1"/>
        </p:nvSpPr>
        <p:spPr bwMode="auto">
          <a:xfrm>
            <a:off x="11055163" y="301625"/>
            <a:ext cx="80963" cy="100012"/>
          </a:xfrm>
          <a:custGeom>
            <a:avLst/>
            <a:gdLst>
              <a:gd name="T0" fmla="*/ 166 w 204"/>
              <a:gd name="T1" fmla="*/ 252 h 252"/>
              <a:gd name="T2" fmla="*/ 149 w 204"/>
              <a:gd name="T3" fmla="*/ 195 h 252"/>
              <a:gd name="T4" fmla="*/ 56 w 204"/>
              <a:gd name="T5" fmla="*/ 195 h 252"/>
              <a:gd name="T6" fmla="*/ 38 w 204"/>
              <a:gd name="T7" fmla="*/ 252 h 252"/>
              <a:gd name="T8" fmla="*/ 0 w 204"/>
              <a:gd name="T9" fmla="*/ 252 h 252"/>
              <a:gd name="T10" fmla="*/ 78 w 204"/>
              <a:gd name="T11" fmla="*/ 0 h 252"/>
              <a:gd name="T12" fmla="*/ 127 w 204"/>
              <a:gd name="T13" fmla="*/ 0 h 252"/>
              <a:gd name="T14" fmla="*/ 204 w 204"/>
              <a:gd name="T15" fmla="*/ 252 h 252"/>
              <a:gd name="T16" fmla="*/ 166 w 204"/>
              <a:gd name="T17" fmla="*/ 252 h 252"/>
              <a:gd name="T18" fmla="*/ 102 w 204"/>
              <a:gd name="T19" fmla="*/ 43 h 252"/>
              <a:gd name="T20" fmla="*/ 66 w 204"/>
              <a:gd name="T21" fmla="*/ 160 h 252"/>
              <a:gd name="T22" fmla="*/ 138 w 204"/>
              <a:gd name="T23" fmla="*/ 160 h 252"/>
              <a:gd name="T24" fmla="*/ 102 w 204"/>
              <a:gd name="T25" fmla="*/ 4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52">
                <a:moveTo>
                  <a:pt x="166" y="252"/>
                </a:moveTo>
                <a:lnTo>
                  <a:pt x="149" y="195"/>
                </a:lnTo>
                <a:lnTo>
                  <a:pt x="56" y="195"/>
                </a:lnTo>
                <a:lnTo>
                  <a:pt x="38" y="252"/>
                </a:lnTo>
                <a:lnTo>
                  <a:pt x="0" y="252"/>
                </a:lnTo>
                <a:lnTo>
                  <a:pt x="78" y="0"/>
                </a:lnTo>
                <a:lnTo>
                  <a:pt x="127" y="0"/>
                </a:lnTo>
                <a:lnTo>
                  <a:pt x="204" y="252"/>
                </a:lnTo>
                <a:lnTo>
                  <a:pt x="166" y="252"/>
                </a:lnTo>
                <a:close/>
                <a:moveTo>
                  <a:pt x="102" y="43"/>
                </a:moveTo>
                <a:lnTo>
                  <a:pt x="66" y="160"/>
                </a:lnTo>
                <a:lnTo>
                  <a:pt x="138" y="160"/>
                </a:lnTo>
                <a:lnTo>
                  <a:pt x="102" y="4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0" name="Freeform 48">
            <a:extLst>
              <a:ext uri="{FF2B5EF4-FFF2-40B4-BE49-F238E27FC236}">
                <a16:creationId xmlns:a16="http://schemas.microsoft.com/office/drawing/2014/main" id="{9DBF805F-8994-C24D-ADE2-8CC1B03E266C}"/>
              </a:ext>
            </a:extLst>
          </p:cNvPr>
          <p:cNvSpPr>
            <a:spLocks/>
          </p:cNvSpPr>
          <p:nvPr userDrawn="1"/>
        </p:nvSpPr>
        <p:spPr bwMode="auto">
          <a:xfrm>
            <a:off x="11150413" y="298450"/>
            <a:ext cx="65088" cy="104775"/>
          </a:xfrm>
          <a:custGeom>
            <a:avLst/>
            <a:gdLst>
              <a:gd name="T0" fmla="*/ 123 w 160"/>
              <a:gd name="T1" fmla="*/ 76 h 264"/>
              <a:gd name="T2" fmla="*/ 118 w 160"/>
              <a:gd name="T3" fmla="*/ 56 h 264"/>
              <a:gd name="T4" fmla="*/ 109 w 160"/>
              <a:gd name="T5" fmla="*/ 44 h 264"/>
              <a:gd name="T6" fmla="*/ 96 w 160"/>
              <a:gd name="T7" fmla="*/ 37 h 264"/>
              <a:gd name="T8" fmla="*/ 82 w 160"/>
              <a:gd name="T9" fmla="*/ 36 h 264"/>
              <a:gd name="T10" fmla="*/ 71 w 160"/>
              <a:gd name="T11" fmla="*/ 36 h 264"/>
              <a:gd name="T12" fmla="*/ 56 w 160"/>
              <a:gd name="T13" fmla="*/ 41 h 264"/>
              <a:gd name="T14" fmla="*/ 44 w 160"/>
              <a:gd name="T15" fmla="*/ 55 h 264"/>
              <a:gd name="T16" fmla="*/ 38 w 160"/>
              <a:gd name="T17" fmla="*/ 80 h 264"/>
              <a:gd name="T18" fmla="*/ 38 w 160"/>
              <a:gd name="T19" fmla="*/ 166 h 264"/>
              <a:gd name="T20" fmla="*/ 38 w 160"/>
              <a:gd name="T21" fmla="*/ 184 h 264"/>
              <a:gd name="T22" fmla="*/ 44 w 160"/>
              <a:gd name="T23" fmla="*/ 209 h 264"/>
              <a:gd name="T24" fmla="*/ 56 w 160"/>
              <a:gd name="T25" fmla="*/ 224 h 264"/>
              <a:gd name="T26" fmla="*/ 71 w 160"/>
              <a:gd name="T27" fmla="*/ 229 h 264"/>
              <a:gd name="T28" fmla="*/ 80 w 160"/>
              <a:gd name="T29" fmla="*/ 229 h 264"/>
              <a:gd name="T30" fmla="*/ 96 w 160"/>
              <a:gd name="T31" fmla="*/ 227 h 264"/>
              <a:gd name="T32" fmla="*/ 109 w 160"/>
              <a:gd name="T33" fmla="*/ 221 h 264"/>
              <a:gd name="T34" fmla="*/ 118 w 160"/>
              <a:gd name="T35" fmla="*/ 208 h 264"/>
              <a:gd name="T36" fmla="*/ 123 w 160"/>
              <a:gd name="T37" fmla="*/ 188 h 264"/>
              <a:gd name="T38" fmla="*/ 160 w 160"/>
              <a:gd name="T39" fmla="*/ 188 h 264"/>
              <a:gd name="T40" fmla="*/ 152 w 160"/>
              <a:gd name="T41" fmla="*/ 221 h 264"/>
              <a:gd name="T42" fmla="*/ 146 w 160"/>
              <a:gd name="T43" fmla="*/ 234 h 264"/>
              <a:gd name="T44" fmla="*/ 137 w 160"/>
              <a:gd name="T45" fmla="*/ 245 h 264"/>
              <a:gd name="T46" fmla="*/ 126 w 160"/>
              <a:gd name="T47" fmla="*/ 253 h 264"/>
              <a:gd name="T48" fmla="*/ 113 w 160"/>
              <a:gd name="T49" fmla="*/ 259 h 264"/>
              <a:gd name="T50" fmla="*/ 98 w 160"/>
              <a:gd name="T51" fmla="*/ 263 h 264"/>
              <a:gd name="T52" fmla="*/ 80 w 160"/>
              <a:gd name="T53" fmla="*/ 264 h 264"/>
              <a:gd name="T54" fmla="*/ 61 w 160"/>
              <a:gd name="T55" fmla="*/ 263 h 264"/>
              <a:gd name="T56" fmla="*/ 44 w 160"/>
              <a:gd name="T57" fmla="*/ 258 h 264"/>
              <a:gd name="T58" fmla="*/ 31 w 160"/>
              <a:gd name="T59" fmla="*/ 251 h 264"/>
              <a:gd name="T60" fmla="*/ 20 w 160"/>
              <a:gd name="T61" fmla="*/ 239 h 264"/>
              <a:gd name="T62" fmla="*/ 11 w 160"/>
              <a:gd name="T63" fmla="*/ 226 h 264"/>
              <a:gd name="T64" fmla="*/ 5 w 160"/>
              <a:gd name="T65" fmla="*/ 209 h 264"/>
              <a:gd name="T66" fmla="*/ 1 w 160"/>
              <a:gd name="T67" fmla="*/ 190 h 264"/>
              <a:gd name="T68" fmla="*/ 0 w 160"/>
              <a:gd name="T69" fmla="*/ 97 h 264"/>
              <a:gd name="T70" fmla="*/ 1 w 160"/>
              <a:gd name="T71" fmla="*/ 74 h 264"/>
              <a:gd name="T72" fmla="*/ 5 w 160"/>
              <a:gd name="T73" fmla="*/ 55 h 264"/>
              <a:gd name="T74" fmla="*/ 11 w 160"/>
              <a:gd name="T75" fmla="*/ 38 h 264"/>
              <a:gd name="T76" fmla="*/ 20 w 160"/>
              <a:gd name="T77" fmla="*/ 25 h 264"/>
              <a:gd name="T78" fmla="*/ 31 w 160"/>
              <a:gd name="T79" fmla="*/ 13 h 264"/>
              <a:gd name="T80" fmla="*/ 44 w 160"/>
              <a:gd name="T81" fmla="*/ 7 h 264"/>
              <a:gd name="T82" fmla="*/ 61 w 160"/>
              <a:gd name="T83" fmla="*/ 2 h 264"/>
              <a:gd name="T84" fmla="*/ 82 w 160"/>
              <a:gd name="T85" fmla="*/ 0 h 264"/>
              <a:gd name="T86" fmla="*/ 98 w 160"/>
              <a:gd name="T87" fmla="*/ 2 h 264"/>
              <a:gd name="T88" fmla="*/ 113 w 160"/>
              <a:gd name="T89" fmla="*/ 6 h 264"/>
              <a:gd name="T90" fmla="*/ 126 w 160"/>
              <a:gd name="T91" fmla="*/ 11 h 264"/>
              <a:gd name="T92" fmla="*/ 137 w 160"/>
              <a:gd name="T93" fmla="*/ 20 h 264"/>
              <a:gd name="T94" fmla="*/ 146 w 160"/>
              <a:gd name="T95" fmla="*/ 30 h 264"/>
              <a:gd name="T96" fmla="*/ 152 w 160"/>
              <a:gd name="T97" fmla="*/ 44 h 264"/>
              <a:gd name="T98" fmla="*/ 160 w 160"/>
              <a:gd name="T99" fmla="*/ 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264">
                <a:moveTo>
                  <a:pt x="123" y="76"/>
                </a:moveTo>
                <a:lnTo>
                  <a:pt x="123" y="76"/>
                </a:lnTo>
                <a:lnTo>
                  <a:pt x="121" y="65"/>
                </a:lnTo>
                <a:lnTo>
                  <a:pt x="118" y="56"/>
                </a:lnTo>
                <a:lnTo>
                  <a:pt x="113" y="49"/>
                </a:lnTo>
                <a:lnTo>
                  <a:pt x="109" y="44"/>
                </a:lnTo>
                <a:lnTo>
                  <a:pt x="103" y="39"/>
                </a:lnTo>
                <a:lnTo>
                  <a:pt x="96" y="37"/>
                </a:lnTo>
                <a:lnTo>
                  <a:pt x="89" y="36"/>
                </a:lnTo>
                <a:lnTo>
                  <a:pt x="82" y="36"/>
                </a:lnTo>
                <a:lnTo>
                  <a:pt x="82" y="36"/>
                </a:lnTo>
                <a:lnTo>
                  <a:pt x="71" y="36"/>
                </a:lnTo>
                <a:lnTo>
                  <a:pt x="62" y="38"/>
                </a:lnTo>
                <a:lnTo>
                  <a:pt x="56" y="41"/>
                </a:lnTo>
                <a:lnTo>
                  <a:pt x="49" y="47"/>
                </a:lnTo>
                <a:lnTo>
                  <a:pt x="44" y="55"/>
                </a:lnTo>
                <a:lnTo>
                  <a:pt x="40" y="66"/>
                </a:lnTo>
                <a:lnTo>
                  <a:pt x="38" y="80"/>
                </a:lnTo>
                <a:lnTo>
                  <a:pt x="38" y="98"/>
                </a:lnTo>
                <a:lnTo>
                  <a:pt x="38" y="166"/>
                </a:lnTo>
                <a:lnTo>
                  <a:pt x="38" y="166"/>
                </a:lnTo>
                <a:lnTo>
                  <a:pt x="38" y="184"/>
                </a:lnTo>
                <a:lnTo>
                  <a:pt x="40" y="198"/>
                </a:lnTo>
                <a:lnTo>
                  <a:pt x="44" y="209"/>
                </a:lnTo>
                <a:lnTo>
                  <a:pt x="49" y="217"/>
                </a:lnTo>
                <a:lnTo>
                  <a:pt x="56" y="224"/>
                </a:lnTo>
                <a:lnTo>
                  <a:pt x="62" y="227"/>
                </a:lnTo>
                <a:lnTo>
                  <a:pt x="71" y="229"/>
                </a:lnTo>
                <a:lnTo>
                  <a:pt x="80" y="229"/>
                </a:lnTo>
                <a:lnTo>
                  <a:pt x="80" y="229"/>
                </a:lnTo>
                <a:lnTo>
                  <a:pt x="88" y="229"/>
                </a:lnTo>
                <a:lnTo>
                  <a:pt x="96" y="227"/>
                </a:lnTo>
                <a:lnTo>
                  <a:pt x="103" y="225"/>
                </a:lnTo>
                <a:lnTo>
                  <a:pt x="109" y="221"/>
                </a:lnTo>
                <a:lnTo>
                  <a:pt x="113" y="216"/>
                </a:lnTo>
                <a:lnTo>
                  <a:pt x="118" y="208"/>
                </a:lnTo>
                <a:lnTo>
                  <a:pt x="121" y="199"/>
                </a:lnTo>
                <a:lnTo>
                  <a:pt x="123" y="188"/>
                </a:lnTo>
                <a:lnTo>
                  <a:pt x="160" y="188"/>
                </a:lnTo>
                <a:lnTo>
                  <a:pt x="160" y="188"/>
                </a:lnTo>
                <a:lnTo>
                  <a:pt x="158" y="206"/>
                </a:lnTo>
                <a:lnTo>
                  <a:pt x="152" y="221"/>
                </a:lnTo>
                <a:lnTo>
                  <a:pt x="150" y="228"/>
                </a:lnTo>
                <a:lnTo>
                  <a:pt x="146" y="234"/>
                </a:lnTo>
                <a:lnTo>
                  <a:pt x="142" y="239"/>
                </a:lnTo>
                <a:lnTo>
                  <a:pt x="137" y="245"/>
                </a:lnTo>
                <a:lnTo>
                  <a:pt x="132" y="249"/>
                </a:lnTo>
                <a:lnTo>
                  <a:pt x="126" y="253"/>
                </a:lnTo>
                <a:lnTo>
                  <a:pt x="120" y="256"/>
                </a:lnTo>
                <a:lnTo>
                  <a:pt x="113" y="259"/>
                </a:lnTo>
                <a:lnTo>
                  <a:pt x="106" y="262"/>
                </a:lnTo>
                <a:lnTo>
                  <a:pt x="98" y="263"/>
                </a:lnTo>
                <a:lnTo>
                  <a:pt x="80" y="264"/>
                </a:lnTo>
                <a:lnTo>
                  <a:pt x="80" y="264"/>
                </a:lnTo>
                <a:lnTo>
                  <a:pt x="70" y="264"/>
                </a:lnTo>
                <a:lnTo>
                  <a:pt x="61" y="263"/>
                </a:lnTo>
                <a:lnTo>
                  <a:pt x="52" y="261"/>
                </a:lnTo>
                <a:lnTo>
                  <a:pt x="44" y="258"/>
                </a:lnTo>
                <a:lnTo>
                  <a:pt x="37" y="255"/>
                </a:lnTo>
                <a:lnTo>
                  <a:pt x="31" y="251"/>
                </a:lnTo>
                <a:lnTo>
                  <a:pt x="24" y="245"/>
                </a:lnTo>
                <a:lnTo>
                  <a:pt x="20" y="239"/>
                </a:lnTo>
                <a:lnTo>
                  <a:pt x="14" y="234"/>
                </a:lnTo>
                <a:lnTo>
                  <a:pt x="11" y="226"/>
                </a:lnTo>
                <a:lnTo>
                  <a:pt x="7" y="218"/>
                </a:lnTo>
                <a:lnTo>
                  <a:pt x="5" y="209"/>
                </a:lnTo>
                <a:lnTo>
                  <a:pt x="3" y="200"/>
                </a:lnTo>
                <a:lnTo>
                  <a:pt x="1" y="190"/>
                </a:lnTo>
                <a:lnTo>
                  <a:pt x="0" y="167"/>
                </a:lnTo>
                <a:lnTo>
                  <a:pt x="0" y="97"/>
                </a:lnTo>
                <a:lnTo>
                  <a:pt x="0" y="97"/>
                </a:lnTo>
                <a:lnTo>
                  <a:pt x="1" y="74"/>
                </a:lnTo>
                <a:lnTo>
                  <a:pt x="3" y="64"/>
                </a:lnTo>
                <a:lnTo>
                  <a:pt x="5" y="55"/>
                </a:lnTo>
                <a:lnTo>
                  <a:pt x="7" y="46"/>
                </a:lnTo>
                <a:lnTo>
                  <a:pt x="11" y="38"/>
                </a:lnTo>
                <a:lnTo>
                  <a:pt x="15" y="30"/>
                </a:lnTo>
                <a:lnTo>
                  <a:pt x="20" y="25"/>
                </a:lnTo>
                <a:lnTo>
                  <a:pt x="25" y="19"/>
                </a:lnTo>
                <a:lnTo>
                  <a:pt x="31" y="13"/>
                </a:lnTo>
                <a:lnTo>
                  <a:pt x="38" y="10"/>
                </a:lnTo>
                <a:lnTo>
                  <a:pt x="44" y="7"/>
                </a:lnTo>
                <a:lnTo>
                  <a:pt x="53" y="3"/>
                </a:lnTo>
                <a:lnTo>
                  <a:pt x="61" y="2"/>
                </a:lnTo>
                <a:lnTo>
                  <a:pt x="71" y="1"/>
                </a:lnTo>
                <a:lnTo>
                  <a:pt x="82" y="0"/>
                </a:lnTo>
                <a:lnTo>
                  <a:pt x="82" y="0"/>
                </a:lnTo>
                <a:lnTo>
                  <a:pt x="98" y="2"/>
                </a:lnTo>
                <a:lnTo>
                  <a:pt x="106" y="3"/>
                </a:lnTo>
                <a:lnTo>
                  <a:pt x="113" y="6"/>
                </a:lnTo>
                <a:lnTo>
                  <a:pt x="120" y="8"/>
                </a:lnTo>
                <a:lnTo>
                  <a:pt x="126" y="11"/>
                </a:lnTo>
                <a:lnTo>
                  <a:pt x="132" y="16"/>
                </a:lnTo>
                <a:lnTo>
                  <a:pt x="137" y="20"/>
                </a:lnTo>
                <a:lnTo>
                  <a:pt x="142" y="25"/>
                </a:lnTo>
                <a:lnTo>
                  <a:pt x="146" y="30"/>
                </a:lnTo>
                <a:lnTo>
                  <a:pt x="150" y="37"/>
                </a:lnTo>
                <a:lnTo>
                  <a:pt x="152" y="44"/>
                </a:lnTo>
                <a:lnTo>
                  <a:pt x="158" y="59"/>
                </a:lnTo>
                <a:lnTo>
                  <a:pt x="160" y="76"/>
                </a:lnTo>
                <a:lnTo>
                  <a:pt x="123" y="76"/>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1" name="Freeform 49">
            <a:extLst>
              <a:ext uri="{FF2B5EF4-FFF2-40B4-BE49-F238E27FC236}">
                <a16:creationId xmlns:a16="http://schemas.microsoft.com/office/drawing/2014/main" id="{79B448CF-DF36-F546-A5D9-005D370AC4D0}"/>
              </a:ext>
            </a:extLst>
          </p:cNvPr>
          <p:cNvSpPr>
            <a:spLocks/>
          </p:cNvSpPr>
          <p:nvPr userDrawn="1"/>
        </p:nvSpPr>
        <p:spPr bwMode="auto">
          <a:xfrm>
            <a:off x="11237726" y="301625"/>
            <a:ext cx="65088" cy="100012"/>
          </a:xfrm>
          <a:custGeom>
            <a:avLst/>
            <a:gdLst>
              <a:gd name="T0" fmla="*/ 121 w 161"/>
              <a:gd name="T1" fmla="*/ 252 h 252"/>
              <a:gd name="T2" fmla="*/ 71 w 161"/>
              <a:gd name="T3" fmla="*/ 127 h 252"/>
              <a:gd name="T4" fmla="*/ 37 w 161"/>
              <a:gd name="T5" fmla="*/ 179 h 252"/>
              <a:gd name="T6" fmla="*/ 37 w 161"/>
              <a:gd name="T7" fmla="*/ 252 h 252"/>
              <a:gd name="T8" fmla="*/ 0 w 161"/>
              <a:gd name="T9" fmla="*/ 252 h 252"/>
              <a:gd name="T10" fmla="*/ 0 w 161"/>
              <a:gd name="T11" fmla="*/ 0 h 252"/>
              <a:gd name="T12" fmla="*/ 37 w 161"/>
              <a:gd name="T13" fmla="*/ 0 h 252"/>
              <a:gd name="T14" fmla="*/ 37 w 161"/>
              <a:gd name="T15" fmla="*/ 119 h 252"/>
              <a:gd name="T16" fmla="*/ 111 w 161"/>
              <a:gd name="T17" fmla="*/ 0 h 252"/>
              <a:gd name="T18" fmla="*/ 153 w 161"/>
              <a:gd name="T19" fmla="*/ 0 h 252"/>
              <a:gd name="T20" fmla="*/ 96 w 161"/>
              <a:gd name="T21" fmla="*/ 91 h 252"/>
              <a:gd name="T22" fmla="*/ 161 w 161"/>
              <a:gd name="T23" fmla="*/ 252 h 252"/>
              <a:gd name="T24" fmla="*/ 121 w 161"/>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52">
                <a:moveTo>
                  <a:pt x="121" y="252"/>
                </a:moveTo>
                <a:lnTo>
                  <a:pt x="71" y="127"/>
                </a:lnTo>
                <a:lnTo>
                  <a:pt x="37" y="179"/>
                </a:lnTo>
                <a:lnTo>
                  <a:pt x="37" y="252"/>
                </a:lnTo>
                <a:lnTo>
                  <a:pt x="0" y="252"/>
                </a:lnTo>
                <a:lnTo>
                  <a:pt x="0" y="0"/>
                </a:lnTo>
                <a:lnTo>
                  <a:pt x="37" y="0"/>
                </a:lnTo>
                <a:lnTo>
                  <a:pt x="37" y="119"/>
                </a:lnTo>
                <a:lnTo>
                  <a:pt x="111" y="0"/>
                </a:lnTo>
                <a:lnTo>
                  <a:pt x="153" y="0"/>
                </a:lnTo>
                <a:lnTo>
                  <a:pt x="96" y="91"/>
                </a:lnTo>
                <a:lnTo>
                  <a:pt x="161" y="252"/>
                </a:lnTo>
                <a:lnTo>
                  <a:pt x="121" y="252"/>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0">
            <a:extLst>
              <a:ext uri="{FF2B5EF4-FFF2-40B4-BE49-F238E27FC236}">
                <a16:creationId xmlns:a16="http://schemas.microsoft.com/office/drawing/2014/main" id="{6B0CD0BB-BB5C-6948-A97B-69AF33E45D45}"/>
              </a:ext>
            </a:extLst>
          </p:cNvPr>
          <p:cNvSpPr>
            <a:spLocks/>
          </p:cNvSpPr>
          <p:nvPr userDrawn="1"/>
        </p:nvSpPr>
        <p:spPr bwMode="auto">
          <a:xfrm>
            <a:off x="11415526" y="441325"/>
            <a:ext cx="65088" cy="100012"/>
          </a:xfrm>
          <a:custGeom>
            <a:avLst/>
            <a:gdLst>
              <a:gd name="T0" fmla="*/ 121 w 162"/>
              <a:gd name="T1" fmla="*/ 253 h 253"/>
              <a:gd name="T2" fmla="*/ 72 w 162"/>
              <a:gd name="T3" fmla="*/ 126 h 253"/>
              <a:gd name="T4" fmla="*/ 37 w 162"/>
              <a:gd name="T5" fmla="*/ 179 h 253"/>
              <a:gd name="T6" fmla="*/ 37 w 162"/>
              <a:gd name="T7" fmla="*/ 253 h 253"/>
              <a:gd name="T8" fmla="*/ 0 w 162"/>
              <a:gd name="T9" fmla="*/ 253 h 253"/>
              <a:gd name="T10" fmla="*/ 0 w 162"/>
              <a:gd name="T11" fmla="*/ 0 h 253"/>
              <a:gd name="T12" fmla="*/ 37 w 162"/>
              <a:gd name="T13" fmla="*/ 0 h 253"/>
              <a:gd name="T14" fmla="*/ 37 w 162"/>
              <a:gd name="T15" fmla="*/ 118 h 253"/>
              <a:gd name="T16" fmla="*/ 111 w 162"/>
              <a:gd name="T17" fmla="*/ 0 h 253"/>
              <a:gd name="T18" fmla="*/ 154 w 162"/>
              <a:gd name="T19" fmla="*/ 0 h 253"/>
              <a:gd name="T20" fmla="*/ 97 w 162"/>
              <a:gd name="T21" fmla="*/ 91 h 253"/>
              <a:gd name="T22" fmla="*/ 162 w 162"/>
              <a:gd name="T23" fmla="*/ 253 h 253"/>
              <a:gd name="T24" fmla="*/ 121 w 162"/>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253">
                <a:moveTo>
                  <a:pt x="121" y="253"/>
                </a:moveTo>
                <a:lnTo>
                  <a:pt x="72" y="126"/>
                </a:lnTo>
                <a:lnTo>
                  <a:pt x="37" y="179"/>
                </a:lnTo>
                <a:lnTo>
                  <a:pt x="37" y="253"/>
                </a:lnTo>
                <a:lnTo>
                  <a:pt x="0" y="253"/>
                </a:lnTo>
                <a:lnTo>
                  <a:pt x="0" y="0"/>
                </a:lnTo>
                <a:lnTo>
                  <a:pt x="37" y="0"/>
                </a:lnTo>
                <a:lnTo>
                  <a:pt x="37" y="118"/>
                </a:lnTo>
                <a:lnTo>
                  <a:pt x="111" y="0"/>
                </a:lnTo>
                <a:lnTo>
                  <a:pt x="154" y="0"/>
                </a:lnTo>
                <a:lnTo>
                  <a:pt x="97" y="91"/>
                </a:lnTo>
                <a:lnTo>
                  <a:pt x="162" y="253"/>
                </a:lnTo>
                <a:lnTo>
                  <a:pt x="121" y="25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3" name="Freeform 51">
            <a:extLst>
              <a:ext uri="{FF2B5EF4-FFF2-40B4-BE49-F238E27FC236}">
                <a16:creationId xmlns:a16="http://schemas.microsoft.com/office/drawing/2014/main" id="{AD51249E-04E6-5448-923F-B78BD7DCA3AB}"/>
              </a:ext>
            </a:extLst>
          </p:cNvPr>
          <p:cNvSpPr>
            <a:spLocks/>
          </p:cNvSpPr>
          <p:nvPr userDrawn="1"/>
        </p:nvSpPr>
        <p:spPr bwMode="auto">
          <a:xfrm>
            <a:off x="11317101" y="298450"/>
            <a:ext cx="61913" cy="104775"/>
          </a:xfrm>
          <a:custGeom>
            <a:avLst/>
            <a:gdLst>
              <a:gd name="T0" fmla="*/ 64 w 159"/>
              <a:gd name="T1" fmla="*/ 263 h 264"/>
              <a:gd name="T2" fmla="*/ 37 w 159"/>
              <a:gd name="T3" fmla="*/ 253 h 264"/>
              <a:gd name="T4" fmla="*/ 19 w 159"/>
              <a:gd name="T5" fmla="*/ 239 h 264"/>
              <a:gd name="T6" fmla="*/ 7 w 159"/>
              <a:gd name="T7" fmla="*/ 219 h 264"/>
              <a:gd name="T8" fmla="*/ 0 w 159"/>
              <a:gd name="T9" fmla="*/ 194 h 264"/>
              <a:gd name="T10" fmla="*/ 37 w 159"/>
              <a:gd name="T11" fmla="*/ 185 h 264"/>
              <a:gd name="T12" fmla="*/ 44 w 159"/>
              <a:gd name="T13" fmla="*/ 211 h 264"/>
              <a:gd name="T14" fmla="*/ 62 w 159"/>
              <a:gd name="T15" fmla="*/ 226 h 264"/>
              <a:gd name="T16" fmla="*/ 79 w 159"/>
              <a:gd name="T17" fmla="*/ 229 h 264"/>
              <a:gd name="T18" fmla="*/ 104 w 159"/>
              <a:gd name="T19" fmla="*/ 224 h 264"/>
              <a:gd name="T20" fmla="*/ 118 w 159"/>
              <a:gd name="T21" fmla="*/ 208 h 264"/>
              <a:gd name="T22" fmla="*/ 122 w 159"/>
              <a:gd name="T23" fmla="*/ 193 h 264"/>
              <a:gd name="T24" fmla="*/ 116 w 159"/>
              <a:gd name="T25" fmla="*/ 174 h 264"/>
              <a:gd name="T26" fmla="*/ 94 w 159"/>
              <a:gd name="T27" fmla="*/ 153 h 264"/>
              <a:gd name="T28" fmla="*/ 42 w 159"/>
              <a:gd name="T29" fmla="*/ 125 h 264"/>
              <a:gd name="T30" fmla="*/ 15 w 159"/>
              <a:gd name="T31" fmla="*/ 101 h 264"/>
              <a:gd name="T32" fmla="*/ 5 w 159"/>
              <a:gd name="T33" fmla="*/ 73 h 264"/>
              <a:gd name="T34" fmla="*/ 5 w 159"/>
              <a:gd name="T35" fmla="*/ 58 h 264"/>
              <a:gd name="T36" fmla="*/ 10 w 159"/>
              <a:gd name="T37" fmla="*/ 39 h 264"/>
              <a:gd name="T38" fmla="*/ 23 w 159"/>
              <a:gd name="T39" fmla="*/ 22 h 264"/>
              <a:gd name="T40" fmla="*/ 52 w 159"/>
              <a:gd name="T41" fmla="*/ 6 h 264"/>
              <a:gd name="T42" fmla="*/ 79 w 159"/>
              <a:gd name="T43" fmla="*/ 0 h 264"/>
              <a:gd name="T44" fmla="*/ 103 w 159"/>
              <a:gd name="T45" fmla="*/ 4 h 264"/>
              <a:gd name="T46" fmla="*/ 123 w 159"/>
              <a:gd name="T47" fmla="*/ 13 h 264"/>
              <a:gd name="T48" fmla="*/ 138 w 159"/>
              <a:gd name="T49" fmla="*/ 28 h 264"/>
              <a:gd name="T50" fmla="*/ 150 w 159"/>
              <a:gd name="T51" fmla="*/ 47 h 264"/>
              <a:gd name="T52" fmla="*/ 155 w 159"/>
              <a:gd name="T53" fmla="*/ 70 h 264"/>
              <a:gd name="T54" fmla="*/ 118 w 159"/>
              <a:gd name="T55" fmla="*/ 77 h 264"/>
              <a:gd name="T56" fmla="*/ 111 w 159"/>
              <a:gd name="T57" fmla="*/ 54 h 264"/>
              <a:gd name="T58" fmla="*/ 96 w 159"/>
              <a:gd name="T59" fmla="*/ 39 h 264"/>
              <a:gd name="T60" fmla="*/ 80 w 159"/>
              <a:gd name="T61" fmla="*/ 36 h 264"/>
              <a:gd name="T62" fmla="*/ 58 w 159"/>
              <a:gd name="T63" fmla="*/ 40 h 264"/>
              <a:gd name="T64" fmla="*/ 44 w 159"/>
              <a:gd name="T65" fmla="*/ 54 h 264"/>
              <a:gd name="T66" fmla="*/ 42 w 159"/>
              <a:gd name="T67" fmla="*/ 65 h 264"/>
              <a:gd name="T68" fmla="*/ 46 w 159"/>
              <a:gd name="T69" fmla="*/ 82 h 264"/>
              <a:gd name="T70" fmla="*/ 69 w 159"/>
              <a:gd name="T71" fmla="*/ 101 h 264"/>
              <a:gd name="T72" fmla="*/ 110 w 159"/>
              <a:gd name="T73" fmla="*/ 124 h 264"/>
              <a:gd name="T74" fmla="*/ 141 w 159"/>
              <a:gd name="T75" fmla="*/ 145 h 264"/>
              <a:gd name="T76" fmla="*/ 155 w 159"/>
              <a:gd name="T77" fmla="*/ 172 h 264"/>
              <a:gd name="T78" fmla="*/ 159 w 159"/>
              <a:gd name="T79" fmla="*/ 193 h 264"/>
              <a:gd name="T80" fmla="*/ 156 w 159"/>
              <a:gd name="T81" fmla="*/ 209 h 264"/>
              <a:gd name="T82" fmla="*/ 149 w 159"/>
              <a:gd name="T83" fmla="*/ 229 h 264"/>
              <a:gd name="T84" fmla="*/ 134 w 159"/>
              <a:gd name="T85" fmla="*/ 246 h 264"/>
              <a:gd name="T86" fmla="*/ 109 w 159"/>
              <a:gd name="T87" fmla="*/ 259 h 264"/>
              <a:gd name="T88" fmla="*/ 79 w 159"/>
              <a:gd name="T8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264">
                <a:moveTo>
                  <a:pt x="79" y="264"/>
                </a:moveTo>
                <a:lnTo>
                  <a:pt x="79" y="264"/>
                </a:lnTo>
                <a:lnTo>
                  <a:pt x="64" y="263"/>
                </a:lnTo>
                <a:lnTo>
                  <a:pt x="50" y="259"/>
                </a:lnTo>
                <a:lnTo>
                  <a:pt x="43" y="256"/>
                </a:lnTo>
                <a:lnTo>
                  <a:pt x="37" y="253"/>
                </a:lnTo>
                <a:lnTo>
                  <a:pt x="31" y="248"/>
                </a:lnTo>
                <a:lnTo>
                  <a:pt x="25" y="244"/>
                </a:lnTo>
                <a:lnTo>
                  <a:pt x="19" y="239"/>
                </a:lnTo>
                <a:lnTo>
                  <a:pt x="15" y="233"/>
                </a:lnTo>
                <a:lnTo>
                  <a:pt x="10" y="227"/>
                </a:lnTo>
                <a:lnTo>
                  <a:pt x="7" y="219"/>
                </a:lnTo>
                <a:lnTo>
                  <a:pt x="4" y="211"/>
                </a:lnTo>
                <a:lnTo>
                  <a:pt x="3" y="203"/>
                </a:lnTo>
                <a:lnTo>
                  <a:pt x="0" y="194"/>
                </a:lnTo>
                <a:lnTo>
                  <a:pt x="0" y="185"/>
                </a:lnTo>
                <a:lnTo>
                  <a:pt x="37" y="185"/>
                </a:lnTo>
                <a:lnTo>
                  <a:pt x="37" y="185"/>
                </a:lnTo>
                <a:lnTo>
                  <a:pt x="38" y="194"/>
                </a:lnTo>
                <a:lnTo>
                  <a:pt x="41" y="203"/>
                </a:lnTo>
                <a:lnTo>
                  <a:pt x="44" y="211"/>
                </a:lnTo>
                <a:lnTo>
                  <a:pt x="50" y="217"/>
                </a:lnTo>
                <a:lnTo>
                  <a:pt x="55" y="222"/>
                </a:lnTo>
                <a:lnTo>
                  <a:pt x="62" y="226"/>
                </a:lnTo>
                <a:lnTo>
                  <a:pt x="70" y="228"/>
                </a:lnTo>
                <a:lnTo>
                  <a:pt x="79" y="229"/>
                </a:lnTo>
                <a:lnTo>
                  <a:pt x="79" y="229"/>
                </a:lnTo>
                <a:lnTo>
                  <a:pt x="88" y="228"/>
                </a:lnTo>
                <a:lnTo>
                  <a:pt x="97" y="227"/>
                </a:lnTo>
                <a:lnTo>
                  <a:pt x="104" y="224"/>
                </a:lnTo>
                <a:lnTo>
                  <a:pt x="109" y="219"/>
                </a:lnTo>
                <a:lnTo>
                  <a:pt x="115" y="215"/>
                </a:lnTo>
                <a:lnTo>
                  <a:pt x="118" y="208"/>
                </a:lnTo>
                <a:lnTo>
                  <a:pt x="120" y="201"/>
                </a:lnTo>
                <a:lnTo>
                  <a:pt x="122" y="193"/>
                </a:lnTo>
                <a:lnTo>
                  <a:pt x="122" y="193"/>
                </a:lnTo>
                <a:lnTo>
                  <a:pt x="120" y="189"/>
                </a:lnTo>
                <a:lnTo>
                  <a:pt x="119" y="183"/>
                </a:lnTo>
                <a:lnTo>
                  <a:pt x="116" y="174"/>
                </a:lnTo>
                <a:lnTo>
                  <a:pt x="110" y="166"/>
                </a:lnTo>
                <a:lnTo>
                  <a:pt x="103" y="159"/>
                </a:lnTo>
                <a:lnTo>
                  <a:pt x="94" y="153"/>
                </a:lnTo>
                <a:lnTo>
                  <a:pt x="85" y="147"/>
                </a:lnTo>
                <a:lnTo>
                  <a:pt x="63" y="136"/>
                </a:lnTo>
                <a:lnTo>
                  <a:pt x="42" y="125"/>
                </a:lnTo>
                <a:lnTo>
                  <a:pt x="32" y="118"/>
                </a:lnTo>
                <a:lnTo>
                  <a:pt x="23" y="110"/>
                </a:lnTo>
                <a:lnTo>
                  <a:pt x="15" y="101"/>
                </a:lnTo>
                <a:lnTo>
                  <a:pt x="9" y="91"/>
                </a:lnTo>
                <a:lnTo>
                  <a:pt x="6" y="80"/>
                </a:lnTo>
                <a:lnTo>
                  <a:pt x="5" y="73"/>
                </a:lnTo>
                <a:lnTo>
                  <a:pt x="5" y="66"/>
                </a:lnTo>
                <a:lnTo>
                  <a:pt x="5" y="66"/>
                </a:lnTo>
                <a:lnTo>
                  <a:pt x="5" y="58"/>
                </a:lnTo>
                <a:lnTo>
                  <a:pt x="6" y="52"/>
                </a:lnTo>
                <a:lnTo>
                  <a:pt x="8" y="45"/>
                </a:lnTo>
                <a:lnTo>
                  <a:pt x="10" y="39"/>
                </a:lnTo>
                <a:lnTo>
                  <a:pt x="14" y="32"/>
                </a:lnTo>
                <a:lnTo>
                  <a:pt x="18" y="28"/>
                </a:lnTo>
                <a:lnTo>
                  <a:pt x="23" y="22"/>
                </a:lnTo>
                <a:lnTo>
                  <a:pt x="27" y="18"/>
                </a:lnTo>
                <a:lnTo>
                  <a:pt x="38" y="11"/>
                </a:lnTo>
                <a:lnTo>
                  <a:pt x="52" y="6"/>
                </a:lnTo>
                <a:lnTo>
                  <a:pt x="65" y="2"/>
                </a:lnTo>
                <a:lnTo>
                  <a:pt x="79" y="0"/>
                </a:lnTo>
                <a:lnTo>
                  <a:pt x="79" y="0"/>
                </a:lnTo>
                <a:lnTo>
                  <a:pt x="87" y="1"/>
                </a:lnTo>
                <a:lnTo>
                  <a:pt x="95" y="2"/>
                </a:lnTo>
                <a:lnTo>
                  <a:pt x="103" y="4"/>
                </a:lnTo>
                <a:lnTo>
                  <a:pt x="109" y="7"/>
                </a:lnTo>
                <a:lnTo>
                  <a:pt x="116" y="10"/>
                </a:lnTo>
                <a:lnTo>
                  <a:pt x="123" y="13"/>
                </a:lnTo>
                <a:lnTo>
                  <a:pt x="128" y="18"/>
                </a:lnTo>
                <a:lnTo>
                  <a:pt x="134" y="22"/>
                </a:lnTo>
                <a:lnTo>
                  <a:pt x="138" y="28"/>
                </a:lnTo>
                <a:lnTo>
                  <a:pt x="143" y="34"/>
                </a:lnTo>
                <a:lnTo>
                  <a:pt x="146" y="40"/>
                </a:lnTo>
                <a:lnTo>
                  <a:pt x="150" y="47"/>
                </a:lnTo>
                <a:lnTo>
                  <a:pt x="152" y="54"/>
                </a:lnTo>
                <a:lnTo>
                  <a:pt x="154" y="62"/>
                </a:lnTo>
                <a:lnTo>
                  <a:pt x="155" y="70"/>
                </a:lnTo>
                <a:lnTo>
                  <a:pt x="155" y="77"/>
                </a:lnTo>
                <a:lnTo>
                  <a:pt x="118" y="77"/>
                </a:lnTo>
                <a:lnTo>
                  <a:pt x="118" y="77"/>
                </a:lnTo>
                <a:lnTo>
                  <a:pt x="117" y="70"/>
                </a:lnTo>
                <a:lnTo>
                  <a:pt x="115" y="62"/>
                </a:lnTo>
                <a:lnTo>
                  <a:pt x="111" y="54"/>
                </a:lnTo>
                <a:lnTo>
                  <a:pt x="107" y="48"/>
                </a:lnTo>
                <a:lnTo>
                  <a:pt x="103" y="43"/>
                </a:lnTo>
                <a:lnTo>
                  <a:pt x="96" y="39"/>
                </a:lnTo>
                <a:lnTo>
                  <a:pt x="88" y="36"/>
                </a:lnTo>
                <a:lnTo>
                  <a:pt x="80" y="36"/>
                </a:lnTo>
                <a:lnTo>
                  <a:pt x="80" y="36"/>
                </a:lnTo>
                <a:lnTo>
                  <a:pt x="71" y="36"/>
                </a:lnTo>
                <a:lnTo>
                  <a:pt x="64" y="38"/>
                </a:lnTo>
                <a:lnTo>
                  <a:pt x="58" y="40"/>
                </a:lnTo>
                <a:lnTo>
                  <a:pt x="52" y="44"/>
                </a:lnTo>
                <a:lnTo>
                  <a:pt x="47" y="48"/>
                </a:lnTo>
                <a:lnTo>
                  <a:pt x="44" y="54"/>
                </a:lnTo>
                <a:lnTo>
                  <a:pt x="42" y="59"/>
                </a:lnTo>
                <a:lnTo>
                  <a:pt x="42" y="65"/>
                </a:lnTo>
                <a:lnTo>
                  <a:pt x="42" y="65"/>
                </a:lnTo>
                <a:lnTo>
                  <a:pt x="42" y="70"/>
                </a:lnTo>
                <a:lnTo>
                  <a:pt x="43" y="74"/>
                </a:lnTo>
                <a:lnTo>
                  <a:pt x="46" y="82"/>
                </a:lnTo>
                <a:lnTo>
                  <a:pt x="52" y="89"/>
                </a:lnTo>
                <a:lnTo>
                  <a:pt x="60" y="95"/>
                </a:lnTo>
                <a:lnTo>
                  <a:pt x="69" y="101"/>
                </a:lnTo>
                <a:lnTo>
                  <a:pt x="79" y="107"/>
                </a:lnTo>
                <a:lnTo>
                  <a:pt x="100" y="117"/>
                </a:lnTo>
                <a:lnTo>
                  <a:pt x="110" y="124"/>
                </a:lnTo>
                <a:lnTo>
                  <a:pt x="122" y="129"/>
                </a:lnTo>
                <a:lnTo>
                  <a:pt x="132" y="137"/>
                </a:lnTo>
                <a:lnTo>
                  <a:pt x="141" y="145"/>
                </a:lnTo>
                <a:lnTo>
                  <a:pt x="147" y="155"/>
                </a:lnTo>
                <a:lnTo>
                  <a:pt x="153" y="166"/>
                </a:lnTo>
                <a:lnTo>
                  <a:pt x="155" y="172"/>
                </a:lnTo>
                <a:lnTo>
                  <a:pt x="158" y="179"/>
                </a:lnTo>
                <a:lnTo>
                  <a:pt x="159" y="186"/>
                </a:lnTo>
                <a:lnTo>
                  <a:pt x="159" y="193"/>
                </a:lnTo>
                <a:lnTo>
                  <a:pt x="159" y="193"/>
                </a:lnTo>
                <a:lnTo>
                  <a:pt x="158" y="202"/>
                </a:lnTo>
                <a:lnTo>
                  <a:pt x="156" y="209"/>
                </a:lnTo>
                <a:lnTo>
                  <a:pt x="154" y="217"/>
                </a:lnTo>
                <a:lnTo>
                  <a:pt x="152" y="224"/>
                </a:lnTo>
                <a:lnTo>
                  <a:pt x="149" y="229"/>
                </a:lnTo>
                <a:lnTo>
                  <a:pt x="144" y="236"/>
                </a:lnTo>
                <a:lnTo>
                  <a:pt x="140" y="240"/>
                </a:lnTo>
                <a:lnTo>
                  <a:pt x="134" y="246"/>
                </a:lnTo>
                <a:lnTo>
                  <a:pt x="128" y="249"/>
                </a:lnTo>
                <a:lnTo>
                  <a:pt x="123" y="254"/>
                </a:lnTo>
                <a:lnTo>
                  <a:pt x="109" y="259"/>
                </a:lnTo>
                <a:lnTo>
                  <a:pt x="95" y="263"/>
                </a:lnTo>
                <a:lnTo>
                  <a:pt x="79" y="264"/>
                </a:lnTo>
                <a:lnTo>
                  <a:pt x="79" y="264"/>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4" name="Freeform 52">
            <a:extLst>
              <a:ext uri="{FF2B5EF4-FFF2-40B4-BE49-F238E27FC236}">
                <a16:creationId xmlns:a16="http://schemas.microsoft.com/office/drawing/2014/main" id="{4412A7D9-EE2C-DD4B-BFD3-B9F1AFBC0C6A}"/>
              </a:ext>
            </a:extLst>
          </p:cNvPr>
          <p:cNvSpPr>
            <a:spLocks/>
          </p:cNvSpPr>
          <p:nvPr userDrawn="1"/>
        </p:nvSpPr>
        <p:spPr bwMode="auto">
          <a:xfrm>
            <a:off x="10924988" y="438150"/>
            <a:ext cx="63500" cy="104775"/>
          </a:xfrm>
          <a:custGeom>
            <a:avLst/>
            <a:gdLst>
              <a:gd name="T0" fmla="*/ 64 w 159"/>
              <a:gd name="T1" fmla="*/ 262 h 264"/>
              <a:gd name="T2" fmla="*/ 36 w 159"/>
              <a:gd name="T3" fmla="*/ 253 h 264"/>
              <a:gd name="T4" fmla="*/ 19 w 159"/>
              <a:gd name="T5" fmla="*/ 238 h 264"/>
              <a:gd name="T6" fmla="*/ 7 w 159"/>
              <a:gd name="T7" fmla="*/ 219 h 264"/>
              <a:gd name="T8" fmla="*/ 0 w 159"/>
              <a:gd name="T9" fmla="*/ 194 h 264"/>
              <a:gd name="T10" fmla="*/ 37 w 159"/>
              <a:gd name="T11" fmla="*/ 184 h 264"/>
              <a:gd name="T12" fmla="*/ 44 w 159"/>
              <a:gd name="T13" fmla="*/ 210 h 264"/>
              <a:gd name="T14" fmla="*/ 62 w 159"/>
              <a:gd name="T15" fmla="*/ 226 h 264"/>
              <a:gd name="T16" fmla="*/ 79 w 159"/>
              <a:gd name="T17" fmla="*/ 228 h 264"/>
              <a:gd name="T18" fmla="*/ 104 w 159"/>
              <a:gd name="T19" fmla="*/ 223 h 264"/>
              <a:gd name="T20" fmla="*/ 118 w 159"/>
              <a:gd name="T21" fmla="*/ 208 h 264"/>
              <a:gd name="T22" fmla="*/ 120 w 159"/>
              <a:gd name="T23" fmla="*/ 193 h 264"/>
              <a:gd name="T24" fmla="*/ 116 w 159"/>
              <a:gd name="T25" fmla="*/ 174 h 264"/>
              <a:gd name="T26" fmla="*/ 93 w 159"/>
              <a:gd name="T27" fmla="*/ 153 h 264"/>
              <a:gd name="T28" fmla="*/ 42 w 159"/>
              <a:gd name="T29" fmla="*/ 123 h 264"/>
              <a:gd name="T30" fmla="*/ 15 w 159"/>
              <a:gd name="T31" fmla="*/ 101 h 264"/>
              <a:gd name="T32" fmla="*/ 5 w 159"/>
              <a:gd name="T33" fmla="*/ 72 h 264"/>
              <a:gd name="T34" fmla="*/ 5 w 159"/>
              <a:gd name="T35" fmla="*/ 57 h 264"/>
              <a:gd name="T36" fmla="*/ 10 w 159"/>
              <a:gd name="T37" fmla="*/ 38 h 264"/>
              <a:gd name="T38" fmla="*/ 23 w 159"/>
              <a:gd name="T39" fmla="*/ 22 h 264"/>
              <a:gd name="T40" fmla="*/ 52 w 159"/>
              <a:gd name="T41" fmla="*/ 4 h 264"/>
              <a:gd name="T42" fmla="*/ 79 w 159"/>
              <a:gd name="T43" fmla="*/ 0 h 264"/>
              <a:gd name="T44" fmla="*/ 102 w 159"/>
              <a:gd name="T45" fmla="*/ 3 h 264"/>
              <a:gd name="T46" fmla="*/ 123 w 159"/>
              <a:gd name="T47" fmla="*/ 12 h 264"/>
              <a:gd name="T48" fmla="*/ 138 w 159"/>
              <a:gd name="T49" fmla="*/ 28 h 264"/>
              <a:gd name="T50" fmla="*/ 150 w 159"/>
              <a:gd name="T51" fmla="*/ 46 h 264"/>
              <a:gd name="T52" fmla="*/ 155 w 159"/>
              <a:gd name="T53" fmla="*/ 68 h 264"/>
              <a:gd name="T54" fmla="*/ 118 w 159"/>
              <a:gd name="T55" fmla="*/ 76 h 264"/>
              <a:gd name="T56" fmla="*/ 111 w 159"/>
              <a:gd name="T57" fmla="*/ 54 h 264"/>
              <a:gd name="T58" fmla="*/ 96 w 159"/>
              <a:gd name="T59" fmla="*/ 38 h 264"/>
              <a:gd name="T60" fmla="*/ 80 w 159"/>
              <a:gd name="T61" fmla="*/ 35 h 264"/>
              <a:gd name="T62" fmla="*/ 57 w 159"/>
              <a:gd name="T63" fmla="*/ 39 h 264"/>
              <a:gd name="T64" fmla="*/ 44 w 159"/>
              <a:gd name="T65" fmla="*/ 53 h 264"/>
              <a:gd name="T66" fmla="*/ 42 w 159"/>
              <a:gd name="T67" fmla="*/ 65 h 264"/>
              <a:gd name="T68" fmla="*/ 46 w 159"/>
              <a:gd name="T69" fmla="*/ 81 h 264"/>
              <a:gd name="T70" fmla="*/ 69 w 159"/>
              <a:gd name="T71" fmla="*/ 100 h 264"/>
              <a:gd name="T72" fmla="*/ 110 w 159"/>
              <a:gd name="T73" fmla="*/ 122 h 264"/>
              <a:gd name="T74" fmla="*/ 139 w 159"/>
              <a:gd name="T75" fmla="*/ 145 h 264"/>
              <a:gd name="T76" fmla="*/ 155 w 159"/>
              <a:gd name="T77" fmla="*/ 172 h 264"/>
              <a:gd name="T78" fmla="*/ 159 w 159"/>
              <a:gd name="T79" fmla="*/ 193 h 264"/>
              <a:gd name="T80" fmla="*/ 156 w 159"/>
              <a:gd name="T81" fmla="*/ 209 h 264"/>
              <a:gd name="T82" fmla="*/ 148 w 159"/>
              <a:gd name="T83" fmla="*/ 229 h 264"/>
              <a:gd name="T84" fmla="*/ 134 w 159"/>
              <a:gd name="T85" fmla="*/ 245 h 264"/>
              <a:gd name="T86" fmla="*/ 109 w 159"/>
              <a:gd name="T87" fmla="*/ 258 h 264"/>
              <a:gd name="T88" fmla="*/ 79 w 159"/>
              <a:gd name="T8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264">
                <a:moveTo>
                  <a:pt x="79" y="264"/>
                </a:moveTo>
                <a:lnTo>
                  <a:pt x="79" y="264"/>
                </a:lnTo>
                <a:lnTo>
                  <a:pt x="64" y="262"/>
                </a:lnTo>
                <a:lnTo>
                  <a:pt x="50" y="258"/>
                </a:lnTo>
                <a:lnTo>
                  <a:pt x="43" y="256"/>
                </a:lnTo>
                <a:lnTo>
                  <a:pt x="36" y="253"/>
                </a:lnTo>
                <a:lnTo>
                  <a:pt x="31" y="248"/>
                </a:lnTo>
                <a:lnTo>
                  <a:pt x="25" y="244"/>
                </a:lnTo>
                <a:lnTo>
                  <a:pt x="19" y="238"/>
                </a:lnTo>
                <a:lnTo>
                  <a:pt x="15" y="232"/>
                </a:lnTo>
                <a:lnTo>
                  <a:pt x="10" y="226"/>
                </a:lnTo>
                <a:lnTo>
                  <a:pt x="7" y="219"/>
                </a:lnTo>
                <a:lnTo>
                  <a:pt x="4" y="211"/>
                </a:lnTo>
                <a:lnTo>
                  <a:pt x="1" y="202"/>
                </a:lnTo>
                <a:lnTo>
                  <a:pt x="0" y="194"/>
                </a:lnTo>
                <a:lnTo>
                  <a:pt x="0" y="184"/>
                </a:lnTo>
                <a:lnTo>
                  <a:pt x="37" y="184"/>
                </a:lnTo>
                <a:lnTo>
                  <a:pt x="37" y="184"/>
                </a:lnTo>
                <a:lnTo>
                  <a:pt x="38" y="194"/>
                </a:lnTo>
                <a:lnTo>
                  <a:pt x="41" y="202"/>
                </a:lnTo>
                <a:lnTo>
                  <a:pt x="44" y="210"/>
                </a:lnTo>
                <a:lnTo>
                  <a:pt x="50" y="217"/>
                </a:lnTo>
                <a:lnTo>
                  <a:pt x="55" y="221"/>
                </a:lnTo>
                <a:lnTo>
                  <a:pt x="62" y="226"/>
                </a:lnTo>
                <a:lnTo>
                  <a:pt x="70" y="228"/>
                </a:lnTo>
                <a:lnTo>
                  <a:pt x="79" y="228"/>
                </a:lnTo>
                <a:lnTo>
                  <a:pt x="79" y="228"/>
                </a:lnTo>
                <a:lnTo>
                  <a:pt x="88" y="228"/>
                </a:lnTo>
                <a:lnTo>
                  <a:pt x="96" y="226"/>
                </a:lnTo>
                <a:lnTo>
                  <a:pt x="104" y="223"/>
                </a:lnTo>
                <a:lnTo>
                  <a:pt x="109" y="219"/>
                </a:lnTo>
                <a:lnTo>
                  <a:pt x="115" y="213"/>
                </a:lnTo>
                <a:lnTo>
                  <a:pt x="118" y="208"/>
                </a:lnTo>
                <a:lnTo>
                  <a:pt x="120" y="201"/>
                </a:lnTo>
                <a:lnTo>
                  <a:pt x="120" y="193"/>
                </a:lnTo>
                <a:lnTo>
                  <a:pt x="120" y="193"/>
                </a:lnTo>
                <a:lnTo>
                  <a:pt x="120" y="187"/>
                </a:lnTo>
                <a:lnTo>
                  <a:pt x="119" y="183"/>
                </a:lnTo>
                <a:lnTo>
                  <a:pt x="116" y="174"/>
                </a:lnTo>
                <a:lnTo>
                  <a:pt x="110" y="165"/>
                </a:lnTo>
                <a:lnTo>
                  <a:pt x="102" y="158"/>
                </a:lnTo>
                <a:lnTo>
                  <a:pt x="93" y="153"/>
                </a:lnTo>
                <a:lnTo>
                  <a:pt x="84" y="147"/>
                </a:lnTo>
                <a:lnTo>
                  <a:pt x="63" y="136"/>
                </a:lnTo>
                <a:lnTo>
                  <a:pt x="42" y="123"/>
                </a:lnTo>
                <a:lnTo>
                  <a:pt x="32" y="117"/>
                </a:lnTo>
                <a:lnTo>
                  <a:pt x="23" y="109"/>
                </a:lnTo>
                <a:lnTo>
                  <a:pt x="15" y="101"/>
                </a:lnTo>
                <a:lnTo>
                  <a:pt x="9" y="90"/>
                </a:lnTo>
                <a:lnTo>
                  <a:pt x="6" y="78"/>
                </a:lnTo>
                <a:lnTo>
                  <a:pt x="5" y="72"/>
                </a:lnTo>
                <a:lnTo>
                  <a:pt x="5" y="65"/>
                </a:lnTo>
                <a:lnTo>
                  <a:pt x="5" y="65"/>
                </a:lnTo>
                <a:lnTo>
                  <a:pt x="5" y="57"/>
                </a:lnTo>
                <a:lnTo>
                  <a:pt x="6" y="50"/>
                </a:lnTo>
                <a:lnTo>
                  <a:pt x="8" y="44"/>
                </a:lnTo>
                <a:lnTo>
                  <a:pt x="10" y="38"/>
                </a:lnTo>
                <a:lnTo>
                  <a:pt x="14" y="32"/>
                </a:lnTo>
                <a:lnTo>
                  <a:pt x="18" y="27"/>
                </a:lnTo>
                <a:lnTo>
                  <a:pt x="23" y="22"/>
                </a:lnTo>
                <a:lnTo>
                  <a:pt x="27" y="18"/>
                </a:lnTo>
                <a:lnTo>
                  <a:pt x="38" y="10"/>
                </a:lnTo>
                <a:lnTo>
                  <a:pt x="52" y="4"/>
                </a:lnTo>
                <a:lnTo>
                  <a:pt x="65" y="1"/>
                </a:lnTo>
                <a:lnTo>
                  <a:pt x="79" y="0"/>
                </a:lnTo>
                <a:lnTo>
                  <a:pt x="79" y="0"/>
                </a:lnTo>
                <a:lnTo>
                  <a:pt x="87" y="0"/>
                </a:lnTo>
                <a:lnTo>
                  <a:pt x="95" y="1"/>
                </a:lnTo>
                <a:lnTo>
                  <a:pt x="102" y="3"/>
                </a:lnTo>
                <a:lnTo>
                  <a:pt x="109" y="5"/>
                </a:lnTo>
                <a:lnTo>
                  <a:pt x="116" y="9"/>
                </a:lnTo>
                <a:lnTo>
                  <a:pt x="123" y="12"/>
                </a:lnTo>
                <a:lnTo>
                  <a:pt x="128" y="17"/>
                </a:lnTo>
                <a:lnTo>
                  <a:pt x="134" y="22"/>
                </a:lnTo>
                <a:lnTo>
                  <a:pt x="138" y="28"/>
                </a:lnTo>
                <a:lnTo>
                  <a:pt x="143" y="33"/>
                </a:lnTo>
                <a:lnTo>
                  <a:pt x="146" y="39"/>
                </a:lnTo>
                <a:lnTo>
                  <a:pt x="150" y="46"/>
                </a:lnTo>
                <a:lnTo>
                  <a:pt x="152" y="54"/>
                </a:lnTo>
                <a:lnTo>
                  <a:pt x="154" y="60"/>
                </a:lnTo>
                <a:lnTo>
                  <a:pt x="155" y="68"/>
                </a:lnTo>
                <a:lnTo>
                  <a:pt x="155" y="76"/>
                </a:lnTo>
                <a:lnTo>
                  <a:pt x="118" y="76"/>
                </a:lnTo>
                <a:lnTo>
                  <a:pt x="118" y="76"/>
                </a:lnTo>
                <a:lnTo>
                  <a:pt x="117" y="68"/>
                </a:lnTo>
                <a:lnTo>
                  <a:pt x="115" y="60"/>
                </a:lnTo>
                <a:lnTo>
                  <a:pt x="111" y="54"/>
                </a:lnTo>
                <a:lnTo>
                  <a:pt x="107" y="47"/>
                </a:lnTo>
                <a:lnTo>
                  <a:pt x="101" y="42"/>
                </a:lnTo>
                <a:lnTo>
                  <a:pt x="96" y="38"/>
                </a:lnTo>
                <a:lnTo>
                  <a:pt x="88" y="36"/>
                </a:lnTo>
                <a:lnTo>
                  <a:pt x="80" y="35"/>
                </a:lnTo>
                <a:lnTo>
                  <a:pt x="80" y="35"/>
                </a:lnTo>
                <a:lnTo>
                  <a:pt x="71" y="36"/>
                </a:lnTo>
                <a:lnTo>
                  <a:pt x="63" y="37"/>
                </a:lnTo>
                <a:lnTo>
                  <a:pt x="57" y="39"/>
                </a:lnTo>
                <a:lnTo>
                  <a:pt x="52" y="44"/>
                </a:lnTo>
                <a:lnTo>
                  <a:pt x="47" y="48"/>
                </a:lnTo>
                <a:lnTo>
                  <a:pt x="44" y="53"/>
                </a:lnTo>
                <a:lnTo>
                  <a:pt x="42" y="58"/>
                </a:lnTo>
                <a:lnTo>
                  <a:pt x="42" y="65"/>
                </a:lnTo>
                <a:lnTo>
                  <a:pt x="42" y="65"/>
                </a:lnTo>
                <a:lnTo>
                  <a:pt x="42" y="69"/>
                </a:lnTo>
                <a:lnTo>
                  <a:pt x="43" y="74"/>
                </a:lnTo>
                <a:lnTo>
                  <a:pt x="46" y="81"/>
                </a:lnTo>
                <a:lnTo>
                  <a:pt x="52" y="89"/>
                </a:lnTo>
                <a:lnTo>
                  <a:pt x="60" y="94"/>
                </a:lnTo>
                <a:lnTo>
                  <a:pt x="69" y="100"/>
                </a:lnTo>
                <a:lnTo>
                  <a:pt x="79" y="105"/>
                </a:lnTo>
                <a:lnTo>
                  <a:pt x="100" y="117"/>
                </a:lnTo>
                <a:lnTo>
                  <a:pt x="110" y="122"/>
                </a:lnTo>
                <a:lnTo>
                  <a:pt x="121" y="129"/>
                </a:lnTo>
                <a:lnTo>
                  <a:pt x="132" y="136"/>
                </a:lnTo>
                <a:lnTo>
                  <a:pt x="139" y="145"/>
                </a:lnTo>
                <a:lnTo>
                  <a:pt x="147" y="155"/>
                </a:lnTo>
                <a:lnTo>
                  <a:pt x="153" y="165"/>
                </a:lnTo>
                <a:lnTo>
                  <a:pt x="155" y="172"/>
                </a:lnTo>
                <a:lnTo>
                  <a:pt x="157" y="178"/>
                </a:lnTo>
                <a:lnTo>
                  <a:pt x="157" y="185"/>
                </a:lnTo>
                <a:lnTo>
                  <a:pt x="159" y="193"/>
                </a:lnTo>
                <a:lnTo>
                  <a:pt x="159" y="193"/>
                </a:lnTo>
                <a:lnTo>
                  <a:pt x="157" y="201"/>
                </a:lnTo>
                <a:lnTo>
                  <a:pt x="156" y="209"/>
                </a:lnTo>
                <a:lnTo>
                  <a:pt x="154" y="216"/>
                </a:lnTo>
                <a:lnTo>
                  <a:pt x="152" y="222"/>
                </a:lnTo>
                <a:lnTo>
                  <a:pt x="148" y="229"/>
                </a:lnTo>
                <a:lnTo>
                  <a:pt x="144" y="235"/>
                </a:lnTo>
                <a:lnTo>
                  <a:pt x="139" y="240"/>
                </a:lnTo>
                <a:lnTo>
                  <a:pt x="134" y="245"/>
                </a:lnTo>
                <a:lnTo>
                  <a:pt x="128" y="249"/>
                </a:lnTo>
                <a:lnTo>
                  <a:pt x="123" y="253"/>
                </a:lnTo>
                <a:lnTo>
                  <a:pt x="109" y="258"/>
                </a:lnTo>
                <a:lnTo>
                  <a:pt x="95" y="263"/>
                </a:lnTo>
                <a:lnTo>
                  <a:pt x="79" y="264"/>
                </a:lnTo>
                <a:lnTo>
                  <a:pt x="79" y="264"/>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5" name="Freeform 53">
            <a:extLst>
              <a:ext uri="{FF2B5EF4-FFF2-40B4-BE49-F238E27FC236}">
                <a16:creationId xmlns:a16="http://schemas.microsoft.com/office/drawing/2014/main" id="{D3885555-DA3C-3B4B-89C2-C05E7B3F1E7A}"/>
              </a:ext>
            </a:extLst>
          </p:cNvPr>
          <p:cNvSpPr>
            <a:spLocks/>
          </p:cNvSpPr>
          <p:nvPr userDrawn="1"/>
        </p:nvSpPr>
        <p:spPr bwMode="auto">
          <a:xfrm>
            <a:off x="11388538" y="301625"/>
            <a:ext cx="66675" cy="100012"/>
          </a:xfrm>
          <a:custGeom>
            <a:avLst/>
            <a:gdLst>
              <a:gd name="T0" fmla="*/ 103 w 169"/>
              <a:gd name="T1" fmla="*/ 35 h 252"/>
              <a:gd name="T2" fmla="*/ 103 w 169"/>
              <a:gd name="T3" fmla="*/ 252 h 252"/>
              <a:gd name="T4" fmla="*/ 66 w 169"/>
              <a:gd name="T5" fmla="*/ 252 h 252"/>
              <a:gd name="T6" fmla="*/ 66 w 169"/>
              <a:gd name="T7" fmla="*/ 35 h 252"/>
              <a:gd name="T8" fmla="*/ 0 w 169"/>
              <a:gd name="T9" fmla="*/ 35 h 252"/>
              <a:gd name="T10" fmla="*/ 0 w 169"/>
              <a:gd name="T11" fmla="*/ 0 h 252"/>
              <a:gd name="T12" fmla="*/ 169 w 169"/>
              <a:gd name="T13" fmla="*/ 0 h 252"/>
              <a:gd name="T14" fmla="*/ 169 w 169"/>
              <a:gd name="T15" fmla="*/ 35 h 252"/>
              <a:gd name="T16" fmla="*/ 103 w 169"/>
              <a:gd name="T17" fmla="*/ 3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2">
                <a:moveTo>
                  <a:pt x="103" y="35"/>
                </a:moveTo>
                <a:lnTo>
                  <a:pt x="103" y="252"/>
                </a:lnTo>
                <a:lnTo>
                  <a:pt x="66" y="252"/>
                </a:lnTo>
                <a:lnTo>
                  <a:pt x="66" y="35"/>
                </a:lnTo>
                <a:lnTo>
                  <a:pt x="0" y="35"/>
                </a:lnTo>
                <a:lnTo>
                  <a:pt x="0" y="0"/>
                </a:lnTo>
                <a:lnTo>
                  <a:pt x="169" y="0"/>
                </a:lnTo>
                <a:lnTo>
                  <a:pt x="169" y="35"/>
                </a:lnTo>
                <a:lnTo>
                  <a:pt x="103" y="35"/>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6" name="Freeform 54">
            <a:extLst>
              <a:ext uri="{FF2B5EF4-FFF2-40B4-BE49-F238E27FC236}">
                <a16:creationId xmlns:a16="http://schemas.microsoft.com/office/drawing/2014/main" id="{0D66C817-3F7A-6E4D-B521-CAE310BCDF96}"/>
              </a:ext>
            </a:extLst>
          </p:cNvPr>
          <p:cNvSpPr>
            <a:spLocks/>
          </p:cNvSpPr>
          <p:nvPr userDrawn="1"/>
        </p:nvSpPr>
        <p:spPr bwMode="auto">
          <a:xfrm>
            <a:off x="10996426" y="441325"/>
            <a:ext cx="68263" cy="100012"/>
          </a:xfrm>
          <a:custGeom>
            <a:avLst/>
            <a:gdLst>
              <a:gd name="T0" fmla="*/ 103 w 170"/>
              <a:gd name="T1" fmla="*/ 35 h 253"/>
              <a:gd name="T2" fmla="*/ 103 w 170"/>
              <a:gd name="T3" fmla="*/ 253 h 253"/>
              <a:gd name="T4" fmla="*/ 66 w 170"/>
              <a:gd name="T5" fmla="*/ 253 h 253"/>
              <a:gd name="T6" fmla="*/ 66 w 170"/>
              <a:gd name="T7" fmla="*/ 35 h 253"/>
              <a:gd name="T8" fmla="*/ 0 w 170"/>
              <a:gd name="T9" fmla="*/ 35 h 253"/>
              <a:gd name="T10" fmla="*/ 0 w 170"/>
              <a:gd name="T11" fmla="*/ 0 h 253"/>
              <a:gd name="T12" fmla="*/ 170 w 170"/>
              <a:gd name="T13" fmla="*/ 0 h 253"/>
              <a:gd name="T14" fmla="*/ 170 w 170"/>
              <a:gd name="T15" fmla="*/ 35 h 253"/>
              <a:gd name="T16" fmla="*/ 103 w 170"/>
              <a:gd name="T17"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3">
                <a:moveTo>
                  <a:pt x="103" y="35"/>
                </a:moveTo>
                <a:lnTo>
                  <a:pt x="103" y="253"/>
                </a:lnTo>
                <a:lnTo>
                  <a:pt x="66" y="253"/>
                </a:lnTo>
                <a:lnTo>
                  <a:pt x="66" y="35"/>
                </a:lnTo>
                <a:lnTo>
                  <a:pt x="0" y="35"/>
                </a:lnTo>
                <a:lnTo>
                  <a:pt x="0" y="0"/>
                </a:lnTo>
                <a:lnTo>
                  <a:pt x="170" y="0"/>
                </a:lnTo>
                <a:lnTo>
                  <a:pt x="170" y="35"/>
                </a:lnTo>
                <a:lnTo>
                  <a:pt x="103" y="35"/>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7" name="Freeform 55">
            <a:extLst>
              <a:ext uri="{FF2B5EF4-FFF2-40B4-BE49-F238E27FC236}">
                <a16:creationId xmlns:a16="http://schemas.microsoft.com/office/drawing/2014/main" id="{E8B6DB72-7813-2743-840E-28C4732F9F9F}"/>
              </a:ext>
            </a:extLst>
          </p:cNvPr>
          <p:cNvSpPr>
            <a:spLocks noEditPoints="1"/>
          </p:cNvSpPr>
          <p:nvPr userDrawn="1"/>
        </p:nvSpPr>
        <p:spPr bwMode="auto">
          <a:xfrm>
            <a:off x="11467913" y="298450"/>
            <a:ext cx="63500" cy="104775"/>
          </a:xfrm>
          <a:custGeom>
            <a:avLst/>
            <a:gdLst>
              <a:gd name="T0" fmla="*/ 80 w 161"/>
              <a:gd name="T1" fmla="*/ 264 h 264"/>
              <a:gd name="T2" fmla="*/ 61 w 161"/>
              <a:gd name="T3" fmla="*/ 263 h 264"/>
              <a:gd name="T4" fmla="*/ 44 w 161"/>
              <a:gd name="T5" fmla="*/ 258 h 264"/>
              <a:gd name="T6" fmla="*/ 31 w 161"/>
              <a:gd name="T7" fmla="*/ 251 h 264"/>
              <a:gd name="T8" fmla="*/ 19 w 161"/>
              <a:gd name="T9" fmla="*/ 239 h 264"/>
              <a:gd name="T10" fmla="*/ 10 w 161"/>
              <a:gd name="T11" fmla="*/ 226 h 264"/>
              <a:gd name="T12" fmla="*/ 5 w 161"/>
              <a:gd name="T13" fmla="*/ 209 h 264"/>
              <a:gd name="T14" fmla="*/ 1 w 161"/>
              <a:gd name="T15" fmla="*/ 190 h 264"/>
              <a:gd name="T16" fmla="*/ 0 w 161"/>
              <a:gd name="T17" fmla="*/ 97 h 264"/>
              <a:gd name="T18" fmla="*/ 1 w 161"/>
              <a:gd name="T19" fmla="*/ 74 h 264"/>
              <a:gd name="T20" fmla="*/ 5 w 161"/>
              <a:gd name="T21" fmla="*/ 55 h 264"/>
              <a:gd name="T22" fmla="*/ 10 w 161"/>
              <a:gd name="T23" fmla="*/ 38 h 264"/>
              <a:gd name="T24" fmla="*/ 19 w 161"/>
              <a:gd name="T25" fmla="*/ 25 h 264"/>
              <a:gd name="T26" fmla="*/ 31 w 161"/>
              <a:gd name="T27" fmla="*/ 13 h 264"/>
              <a:gd name="T28" fmla="*/ 45 w 161"/>
              <a:gd name="T29" fmla="*/ 7 h 264"/>
              <a:gd name="T30" fmla="*/ 62 w 161"/>
              <a:gd name="T31" fmla="*/ 2 h 264"/>
              <a:gd name="T32" fmla="*/ 81 w 161"/>
              <a:gd name="T33" fmla="*/ 0 h 264"/>
              <a:gd name="T34" fmla="*/ 91 w 161"/>
              <a:gd name="T35" fmla="*/ 1 h 264"/>
              <a:gd name="T36" fmla="*/ 109 w 161"/>
              <a:gd name="T37" fmla="*/ 4 h 264"/>
              <a:gd name="T38" fmla="*/ 124 w 161"/>
              <a:gd name="T39" fmla="*/ 10 h 264"/>
              <a:gd name="T40" fmla="*/ 136 w 161"/>
              <a:gd name="T41" fmla="*/ 19 h 264"/>
              <a:gd name="T42" fmla="*/ 146 w 161"/>
              <a:gd name="T43" fmla="*/ 31 h 264"/>
              <a:gd name="T44" fmla="*/ 154 w 161"/>
              <a:gd name="T45" fmla="*/ 46 h 264"/>
              <a:gd name="T46" fmla="*/ 159 w 161"/>
              <a:gd name="T47" fmla="*/ 64 h 264"/>
              <a:gd name="T48" fmla="*/ 161 w 161"/>
              <a:gd name="T49" fmla="*/ 97 h 264"/>
              <a:gd name="T50" fmla="*/ 161 w 161"/>
              <a:gd name="T51" fmla="*/ 167 h 264"/>
              <a:gd name="T52" fmla="*/ 159 w 161"/>
              <a:gd name="T53" fmla="*/ 200 h 264"/>
              <a:gd name="T54" fmla="*/ 154 w 161"/>
              <a:gd name="T55" fmla="*/ 218 h 264"/>
              <a:gd name="T56" fmla="*/ 146 w 161"/>
              <a:gd name="T57" fmla="*/ 234 h 264"/>
              <a:gd name="T58" fmla="*/ 136 w 161"/>
              <a:gd name="T59" fmla="*/ 245 h 264"/>
              <a:gd name="T60" fmla="*/ 124 w 161"/>
              <a:gd name="T61" fmla="*/ 255 h 264"/>
              <a:gd name="T62" fmla="*/ 109 w 161"/>
              <a:gd name="T63" fmla="*/ 261 h 264"/>
              <a:gd name="T64" fmla="*/ 90 w 161"/>
              <a:gd name="T65" fmla="*/ 264 h 264"/>
              <a:gd name="T66" fmla="*/ 80 w 161"/>
              <a:gd name="T67" fmla="*/ 264 h 264"/>
              <a:gd name="T68" fmla="*/ 124 w 161"/>
              <a:gd name="T69" fmla="*/ 98 h 264"/>
              <a:gd name="T70" fmla="*/ 120 w 161"/>
              <a:gd name="T71" fmla="*/ 66 h 264"/>
              <a:gd name="T72" fmla="*/ 113 w 161"/>
              <a:gd name="T73" fmla="*/ 47 h 264"/>
              <a:gd name="T74" fmla="*/ 99 w 161"/>
              <a:gd name="T75" fmla="*/ 38 h 264"/>
              <a:gd name="T76" fmla="*/ 81 w 161"/>
              <a:gd name="T77" fmla="*/ 36 h 264"/>
              <a:gd name="T78" fmla="*/ 71 w 161"/>
              <a:gd name="T79" fmla="*/ 36 h 264"/>
              <a:gd name="T80" fmla="*/ 55 w 161"/>
              <a:gd name="T81" fmla="*/ 41 h 264"/>
              <a:gd name="T82" fmla="*/ 44 w 161"/>
              <a:gd name="T83" fmla="*/ 55 h 264"/>
              <a:gd name="T84" fmla="*/ 37 w 161"/>
              <a:gd name="T85" fmla="*/ 80 h 264"/>
              <a:gd name="T86" fmla="*/ 37 w 161"/>
              <a:gd name="T87" fmla="*/ 166 h 264"/>
              <a:gd name="T88" fmla="*/ 37 w 161"/>
              <a:gd name="T89" fmla="*/ 184 h 264"/>
              <a:gd name="T90" fmla="*/ 44 w 161"/>
              <a:gd name="T91" fmla="*/ 209 h 264"/>
              <a:gd name="T92" fmla="*/ 55 w 161"/>
              <a:gd name="T93" fmla="*/ 224 h 264"/>
              <a:gd name="T94" fmla="*/ 71 w 161"/>
              <a:gd name="T95" fmla="*/ 229 h 264"/>
              <a:gd name="T96" fmla="*/ 80 w 161"/>
              <a:gd name="T97" fmla="*/ 229 h 264"/>
              <a:gd name="T98" fmla="*/ 98 w 161"/>
              <a:gd name="T99" fmla="*/ 227 h 264"/>
              <a:gd name="T100" fmla="*/ 113 w 161"/>
              <a:gd name="T101" fmla="*/ 217 h 264"/>
              <a:gd name="T102" fmla="*/ 120 w 161"/>
              <a:gd name="T103" fmla="*/ 198 h 264"/>
              <a:gd name="T104" fmla="*/ 124 w 161"/>
              <a:gd name="T105" fmla="*/ 1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64">
                <a:moveTo>
                  <a:pt x="80" y="264"/>
                </a:moveTo>
                <a:lnTo>
                  <a:pt x="80" y="264"/>
                </a:lnTo>
                <a:lnTo>
                  <a:pt x="70" y="264"/>
                </a:lnTo>
                <a:lnTo>
                  <a:pt x="61" y="263"/>
                </a:lnTo>
                <a:lnTo>
                  <a:pt x="52" y="261"/>
                </a:lnTo>
                <a:lnTo>
                  <a:pt x="44" y="258"/>
                </a:lnTo>
                <a:lnTo>
                  <a:pt x="37" y="255"/>
                </a:lnTo>
                <a:lnTo>
                  <a:pt x="31" y="251"/>
                </a:lnTo>
                <a:lnTo>
                  <a:pt x="24" y="245"/>
                </a:lnTo>
                <a:lnTo>
                  <a:pt x="19" y="239"/>
                </a:lnTo>
                <a:lnTo>
                  <a:pt x="15" y="234"/>
                </a:lnTo>
                <a:lnTo>
                  <a:pt x="10" y="226"/>
                </a:lnTo>
                <a:lnTo>
                  <a:pt x="7" y="218"/>
                </a:lnTo>
                <a:lnTo>
                  <a:pt x="5" y="209"/>
                </a:lnTo>
                <a:lnTo>
                  <a:pt x="2" y="200"/>
                </a:lnTo>
                <a:lnTo>
                  <a:pt x="1" y="190"/>
                </a:lnTo>
                <a:lnTo>
                  <a:pt x="0" y="167"/>
                </a:lnTo>
                <a:lnTo>
                  <a:pt x="0" y="97"/>
                </a:lnTo>
                <a:lnTo>
                  <a:pt x="0" y="97"/>
                </a:lnTo>
                <a:lnTo>
                  <a:pt x="1" y="74"/>
                </a:lnTo>
                <a:lnTo>
                  <a:pt x="2" y="64"/>
                </a:lnTo>
                <a:lnTo>
                  <a:pt x="5" y="55"/>
                </a:lnTo>
                <a:lnTo>
                  <a:pt x="7" y="46"/>
                </a:lnTo>
                <a:lnTo>
                  <a:pt x="10" y="38"/>
                </a:lnTo>
                <a:lnTo>
                  <a:pt x="15" y="30"/>
                </a:lnTo>
                <a:lnTo>
                  <a:pt x="19" y="25"/>
                </a:lnTo>
                <a:lnTo>
                  <a:pt x="25" y="19"/>
                </a:lnTo>
                <a:lnTo>
                  <a:pt x="31" y="13"/>
                </a:lnTo>
                <a:lnTo>
                  <a:pt x="37" y="10"/>
                </a:lnTo>
                <a:lnTo>
                  <a:pt x="45" y="7"/>
                </a:lnTo>
                <a:lnTo>
                  <a:pt x="53" y="3"/>
                </a:lnTo>
                <a:lnTo>
                  <a:pt x="62" y="2"/>
                </a:lnTo>
                <a:lnTo>
                  <a:pt x="71" y="1"/>
                </a:lnTo>
                <a:lnTo>
                  <a:pt x="81" y="0"/>
                </a:lnTo>
                <a:lnTo>
                  <a:pt x="81" y="0"/>
                </a:lnTo>
                <a:lnTo>
                  <a:pt x="91" y="1"/>
                </a:lnTo>
                <a:lnTo>
                  <a:pt x="100" y="2"/>
                </a:lnTo>
                <a:lnTo>
                  <a:pt x="109" y="4"/>
                </a:lnTo>
                <a:lnTo>
                  <a:pt x="117" y="7"/>
                </a:lnTo>
                <a:lnTo>
                  <a:pt x="124" y="10"/>
                </a:lnTo>
                <a:lnTo>
                  <a:pt x="131" y="15"/>
                </a:lnTo>
                <a:lnTo>
                  <a:pt x="136" y="19"/>
                </a:lnTo>
                <a:lnTo>
                  <a:pt x="142" y="25"/>
                </a:lnTo>
                <a:lnTo>
                  <a:pt x="146" y="31"/>
                </a:lnTo>
                <a:lnTo>
                  <a:pt x="151" y="38"/>
                </a:lnTo>
                <a:lnTo>
                  <a:pt x="154" y="46"/>
                </a:lnTo>
                <a:lnTo>
                  <a:pt x="156" y="55"/>
                </a:lnTo>
                <a:lnTo>
                  <a:pt x="159" y="64"/>
                </a:lnTo>
                <a:lnTo>
                  <a:pt x="160" y="74"/>
                </a:lnTo>
                <a:lnTo>
                  <a:pt x="161" y="97"/>
                </a:lnTo>
                <a:lnTo>
                  <a:pt x="161" y="167"/>
                </a:lnTo>
                <a:lnTo>
                  <a:pt x="161" y="167"/>
                </a:lnTo>
                <a:lnTo>
                  <a:pt x="160" y="190"/>
                </a:lnTo>
                <a:lnTo>
                  <a:pt x="159" y="200"/>
                </a:lnTo>
                <a:lnTo>
                  <a:pt x="156" y="209"/>
                </a:lnTo>
                <a:lnTo>
                  <a:pt x="154" y="218"/>
                </a:lnTo>
                <a:lnTo>
                  <a:pt x="151" y="226"/>
                </a:lnTo>
                <a:lnTo>
                  <a:pt x="146" y="234"/>
                </a:lnTo>
                <a:lnTo>
                  <a:pt x="142" y="239"/>
                </a:lnTo>
                <a:lnTo>
                  <a:pt x="136" y="245"/>
                </a:lnTo>
                <a:lnTo>
                  <a:pt x="131" y="251"/>
                </a:lnTo>
                <a:lnTo>
                  <a:pt x="124" y="255"/>
                </a:lnTo>
                <a:lnTo>
                  <a:pt x="117" y="258"/>
                </a:lnTo>
                <a:lnTo>
                  <a:pt x="109" y="261"/>
                </a:lnTo>
                <a:lnTo>
                  <a:pt x="100" y="263"/>
                </a:lnTo>
                <a:lnTo>
                  <a:pt x="90" y="264"/>
                </a:lnTo>
                <a:lnTo>
                  <a:pt x="80" y="264"/>
                </a:lnTo>
                <a:lnTo>
                  <a:pt x="80" y="264"/>
                </a:lnTo>
                <a:close/>
                <a:moveTo>
                  <a:pt x="124" y="98"/>
                </a:moveTo>
                <a:lnTo>
                  <a:pt x="124" y="98"/>
                </a:lnTo>
                <a:lnTo>
                  <a:pt x="123" y="80"/>
                </a:lnTo>
                <a:lnTo>
                  <a:pt x="120" y="66"/>
                </a:lnTo>
                <a:lnTo>
                  <a:pt x="117" y="55"/>
                </a:lnTo>
                <a:lnTo>
                  <a:pt x="113" y="47"/>
                </a:lnTo>
                <a:lnTo>
                  <a:pt x="106" y="41"/>
                </a:lnTo>
                <a:lnTo>
                  <a:pt x="99" y="38"/>
                </a:lnTo>
                <a:lnTo>
                  <a:pt x="90" y="36"/>
                </a:lnTo>
                <a:lnTo>
                  <a:pt x="81" y="36"/>
                </a:lnTo>
                <a:lnTo>
                  <a:pt x="81" y="36"/>
                </a:lnTo>
                <a:lnTo>
                  <a:pt x="71" y="36"/>
                </a:lnTo>
                <a:lnTo>
                  <a:pt x="63" y="38"/>
                </a:lnTo>
                <a:lnTo>
                  <a:pt x="55" y="41"/>
                </a:lnTo>
                <a:lnTo>
                  <a:pt x="49" y="47"/>
                </a:lnTo>
                <a:lnTo>
                  <a:pt x="44" y="55"/>
                </a:lnTo>
                <a:lnTo>
                  <a:pt x="40" y="66"/>
                </a:lnTo>
                <a:lnTo>
                  <a:pt x="37" y="80"/>
                </a:lnTo>
                <a:lnTo>
                  <a:pt x="37" y="98"/>
                </a:lnTo>
                <a:lnTo>
                  <a:pt x="37" y="166"/>
                </a:lnTo>
                <a:lnTo>
                  <a:pt x="37" y="166"/>
                </a:lnTo>
                <a:lnTo>
                  <a:pt x="37" y="184"/>
                </a:lnTo>
                <a:lnTo>
                  <a:pt x="41" y="198"/>
                </a:lnTo>
                <a:lnTo>
                  <a:pt x="44" y="209"/>
                </a:lnTo>
                <a:lnTo>
                  <a:pt x="49" y="217"/>
                </a:lnTo>
                <a:lnTo>
                  <a:pt x="55" y="224"/>
                </a:lnTo>
                <a:lnTo>
                  <a:pt x="62" y="227"/>
                </a:lnTo>
                <a:lnTo>
                  <a:pt x="71" y="229"/>
                </a:lnTo>
                <a:lnTo>
                  <a:pt x="80" y="229"/>
                </a:lnTo>
                <a:lnTo>
                  <a:pt x="80" y="229"/>
                </a:lnTo>
                <a:lnTo>
                  <a:pt x="90" y="229"/>
                </a:lnTo>
                <a:lnTo>
                  <a:pt x="98" y="227"/>
                </a:lnTo>
                <a:lnTo>
                  <a:pt x="106" y="224"/>
                </a:lnTo>
                <a:lnTo>
                  <a:pt x="113" y="217"/>
                </a:lnTo>
                <a:lnTo>
                  <a:pt x="117" y="209"/>
                </a:lnTo>
                <a:lnTo>
                  <a:pt x="120" y="198"/>
                </a:lnTo>
                <a:lnTo>
                  <a:pt x="123" y="184"/>
                </a:lnTo>
                <a:lnTo>
                  <a:pt x="124" y="166"/>
                </a:lnTo>
                <a:lnTo>
                  <a:pt x="124" y="98"/>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8" name="Freeform 56">
            <a:extLst>
              <a:ext uri="{FF2B5EF4-FFF2-40B4-BE49-F238E27FC236}">
                <a16:creationId xmlns:a16="http://schemas.microsoft.com/office/drawing/2014/main" id="{59AC1471-33FE-834A-8A6F-C71CFE529F78}"/>
              </a:ext>
            </a:extLst>
          </p:cNvPr>
          <p:cNvSpPr>
            <a:spLocks noEditPoints="1"/>
          </p:cNvSpPr>
          <p:nvPr userDrawn="1"/>
        </p:nvSpPr>
        <p:spPr bwMode="auto">
          <a:xfrm>
            <a:off x="11252013" y="438150"/>
            <a:ext cx="65088" cy="104775"/>
          </a:xfrm>
          <a:custGeom>
            <a:avLst/>
            <a:gdLst>
              <a:gd name="T0" fmla="*/ 81 w 160"/>
              <a:gd name="T1" fmla="*/ 264 h 264"/>
              <a:gd name="T2" fmla="*/ 60 w 160"/>
              <a:gd name="T3" fmla="*/ 262 h 264"/>
              <a:gd name="T4" fmla="*/ 43 w 160"/>
              <a:gd name="T5" fmla="*/ 257 h 264"/>
              <a:gd name="T6" fmla="*/ 30 w 160"/>
              <a:gd name="T7" fmla="*/ 249 h 264"/>
              <a:gd name="T8" fmla="*/ 19 w 160"/>
              <a:gd name="T9" fmla="*/ 239 h 264"/>
              <a:gd name="T10" fmla="*/ 10 w 160"/>
              <a:gd name="T11" fmla="*/ 226 h 264"/>
              <a:gd name="T12" fmla="*/ 4 w 160"/>
              <a:gd name="T13" fmla="*/ 209 h 264"/>
              <a:gd name="T14" fmla="*/ 1 w 160"/>
              <a:gd name="T15" fmla="*/ 189 h 264"/>
              <a:gd name="T16" fmla="*/ 0 w 160"/>
              <a:gd name="T17" fmla="*/ 96 h 264"/>
              <a:gd name="T18" fmla="*/ 1 w 160"/>
              <a:gd name="T19" fmla="*/ 73 h 264"/>
              <a:gd name="T20" fmla="*/ 4 w 160"/>
              <a:gd name="T21" fmla="*/ 54 h 264"/>
              <a:gd name="T22" fmla="*/ 10 w 160"/>
              <a:gd name="T23" fmla="*/ 37 h 264"/>
              <a:gd name="T24" fmla="*/ 19 w 160"/>
              <a:gd name="T25" fmla="*/ 23 h 264"/>
              <a:gd name="T26" fmla="*/ 30 w 160"/>
              <a:gd name="T27" fmla="*/ 13 h 264"/>
              <a:gd name="T28" fmla="*/ 45 w 160"/>
              <a:gd name="T29" fmla="*/ 5 h 264"/>
              <a:gd name="T30" fmla="*/ 61 w 160"/>
              <a:gd name="T31" fmla="*/ 1 h 264"/>
              <a:gd name="T32" fmla="*/ 81 w 160"/>
              <a:gd name="T33" fmla="*/ 0 h 264"/>
              <a:gd name="T34" fmla="*/ 91 w 160"/>
              <a:gd name="T35" fmla="*/ 0 h 264"/>
              <a:gd name="T36" fmla="*/ 109 w 160"/>
              <a:gd name="T37" fmla="*/ 3 h 264"/>
              <a:gd name="T38" fmla="*/ 123 w 160"/>
              <a:gd name="T39" fmla="*/ 9 h 264"/>
              <a:gd name="T40" fmla="*/ 136 w 160"/>
              <a:gd name="T41" fmla="*/ 18 h 264"/>
              <a:gd name="T42" fmla="*/ 146 w 160"/>
              <a:gd name="T43" fmla="*/ 30 h 264"/>
              <a:gd name="T44" fmla="*/ 154 w 160"/>
              <a:gd name="T45" fmla="*/ 45 h 264"/>
              <a:gd name="T46" fmla="*/ 158 w 160"/>
              <a:gd name="T47" fmla="*/ 63 h 264"/>
              <a:gd name="T48" fmla="*/ 160 w 160"/>
              <a:gd name="T49" fmla="*/ 96 h 264"/>
              <a:gd name="T50" fmla="*/ 160 w 160"/>
              <a:gd name="T51" fmla="*/ 166 h 264"/>
              <a:gd name="T52" fmla="*/ 158 w 160"/>
              <a:gd name="T53" fmla="*/ 199 h 264"/>
              <a:gd name="T54" fmla="*/ 154 w 160"/>
              <a:gd name="T55" fmla="*/ 218 h 264"/>
              <a:gd name="T56" fmla="*/ 146 w 160"/>
              <a:gd name="T57" fmla="*/ 232 h 264"/>
              <a:gd name="T58" fmla="*/ 136 w 160"/>
              <a:gd name="T59" fmla="*/ 245 h 264"/>
              <a:gd name="T60" fmla="*/ 123 w 160"/>
              <a:gd name="T61" fmla="*/ 254 h 264"/>
              <a:gd name="T62" fmla="*/ 109 w 160"/>
              <a:gd name="T63" fmla="*/ 261 h 264"/>
              <a:gd name="T64" fmla="*/ 91 w 160"/>
              <a:gd name="T65" fmla="*/ 263 h 264"/>
              <a:gd name="T66" fmla="*/ 81 w 160"/>
              <a:gd name="T67" fmla="*/ 264 h 264"/>
              <a:gd name="T68" fmla="*/ 123 w 160"/>
              <a:gd name="T69" fmla="*/ 96 h 264"/>
              <a:gd name="T70" fmla="*/ 120 w 160"/>
              <a:gd name="T71" fmla="*/ 65 h 264"/>
              <a:gd name="T72" fmla="*/ 112 w 160"/>
              <a:gd name="T73" fmla="*/ 46 h 264"/>
              <a:gd name="T74" fmla="*/ 99 w 160"/>
              <a:gd name="T75" fmla="*/ 37 h 264"/>
              <a:gd name="T76" fmla="*/ 81 w 160"/>
              <a:gd name="T77" fmla="*/ 35 h 264"/>
              <a:gd name="T78" fmla="*/ 70 w 160"/>
              <a:gd name="T79" fmla="*/ 36 h 264"/>
              <a:gd name="T80" fmla="*/ 55 w 160"/>
              <a:gd name="T81" fmla="*/ 40 h 264"/>
              <a:gd name="T82" fmla="*/ 43 w 160"/>
              <a:gd name="T83" fmla="*/ 55 h 264"/>
              <a:gd name="T84" fmla="*/ 38 w 160"/>
              <a:gd name="T85" fmla="*/ 80 h 264"/>
              <a:gd name="T86" fmla="*/ 37 w 160"/>
              <a:gd name="T87" fmla="*/ 166 h 264"/>
              <a:gd name="T88" fmla="*/ 38 w 160"/>
              <a:gd name="T89" fmla="*/ 183 h 264"/>
              <a:gd name="T90" fmla="*/ 43 w 160"/>
              <a:gd name="T91" fmla="*/ 209 h 264"/>
              <a:gd name="T92" fmla="*/ 55 w 160"/>
              <a:gd name="T93" fmla="*/ 222 h 264"/>
              <a:gd name="T94" fmla="*/ 70 w 160"/>
              <a:gd name="T95" fmla="*/ 228 h 264"/>
              <a:gd name="T96" fmla="*/ 81 w 160"/>
              <a:gd name="T97" fmla="*/ 228 h 264"/>
              <a:gd name="T98" fmla="*/ 99 w 160"/>
              <a:gd name="T99" fmla="*/ 226 h 264"/>
              <a:gd name="T100" fmla="*/ 112 w 160"/>
              <a:gd name="T101" fmla="*/ 217 h 264"/>
              <a:gd name="T102" fmla="*/ 120 w 160"/>
              <a:gd name="T103" fmla="*/ 198 h 264"/>
              <a:gd name="T104" fmla="*/ 123 w 160"/>
              <a:gd name="T105" fmla="*/ 1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264">
                <a:moveTo>
                  <a:pt x="81" y="264"/>
                </a:moveTo>
                <a:lnTo>
                  <a:pt x="81" y="264"/>
                </a:lnTo>
                <a:lnTo>
                  <a:pt x="70" y="263"/>
                </a:lnTo>
                <a:lnTo>
                  <a:pt x="60" y="262"/>
                </a:lnTo>
                <a:lnTo>
                  <a:pt x="51" y="261"/>
                </a:lnTo>
                <a:lnTo>
                  <a:pt x="43" y="257"/>
                </a:lnTo>
                <a:lnTo>
                  <a:pt x="37" y="254"/>
                </a:lnTo>
                <a:lnTo>
                  <a:pt x="30" y="249"/>
                </a:lnTo>
                <a:lnTo>
                  <a:pt x="24" y="245"/>
                </a:lnTo>
                <a:lnTo>
                  <a:pt x="19" y="239"/>
                </a:lnTo>
                <a:lnTo>
                  <a:pt x="14" y="232"/>
                </a:lnTo>
                <a:lnTo>
                  <a:pt x="10" y="226"/>
                </a:lnTo>
                <a:lnTo>
                  <a:pt x="6" y="218"/>
                </a:lnTo>
                <a:lnTo>
                  <a:pt x="4" y="209"/>
                </a:lnTo>
                <a:lnTo>
                  <a:pt x="2" y="199"/>
                </a:lnTo>
                <a:lnTo>
                  <a:pt x="1" y="189"/>
                </a:lnTo>
                <a:lnTo>
                  <a:pt x="0" y="166"/>
                </a:lnTo>
                <a:lnTo>
                  <a:pt x="0" y="96"/>
                </a:lnTo>
                <a:lnTo>
                  <a:pt x="0" y="96"/>
                </a:lnTo>
                <a:lnTo>
                  <a:pt x="1" y="73"/>
                </a:lnTo>
                <a:lnTo>
                  <a:pt x="2" y="63"/>
                </a:lnTo>
                <a:lnTo>
                  <a:pt x="4" y="54"/>
                </a:lnTo>
                <a:lnTo>
                  <a:pt x="6" y="45"/>
                </a:lnTo>
                <a:lnTo>
                  <a:pt x="10" y="37"/>
                </a:lnTo>
                <a:lnTo>
                  <a:pt x="14" y="30"/>
                </a:lnTo>
                <a:lnTo>
                  <a:pt x="19" y="23"/>
                </a:lnTo>
                <a:lnTo>
                  <a:pt x="24" y="18"/>
                </a:lnTo>
                <a:lnTo>
                  <a:pt x="30" y="13"/>
                </a:lnTo>
                <a:lnTo>
                  <a:pt x="37" y="9"/>
                </a:lnTo>
                <a:lnTo>
                  <a:pt x="45" y="5"/>
                </a:lnTo>
                <a:lnTo>
                  <a:pt x="52" y="3"/>
                </a:lnTo>
                <a:lnTo>
                  <a:pt x="61" y="1"/>
                </a:lnTo>
                <a:lnTo>
                  <a:pt x="70" y="0"/>
                </a:lnTo>
                <a:lnTo>
                  <a:pt x="81" y="0"/>
                </a:lnTo>
                <a:lnTo>
                  <a:pt x="81" y="0"/>
                </a:lnTo>
                <a:lnTo>
                  <a:pt x="91" y="0"/>
                </a:lnTo>
                <a:lnTo>
                  <a:pt x="100" y="1"/>
                </a:lnTo>
                <a:lnTo>
                  <a:pt x="109" y="3"/>
                </a:lnTo>
                <a:lnTo>
                  <a:pt x="116" y="5"/>
                </a:lnTo>
                <a:lnTo>
                  <a:pt x="123" y="9"/>
                </a:lnTo>
                <a:lnTo>
                  <a:pt x="130" y="13"/>
                </a:lnTo>
                <a:lnTo>
                  <a:pt x="136" y="18"/>
                </a:lnTo>
                <a:lnTo>
                  <a:pt x="141" y="23"/>
                </a:lnTo>
                <a:lnTo>
                  <a:pt x="146" y="30"/>
                </a:lnTo>
                <a:lnTo>
                  <a:pt x="150" y="37"/>
                </a:lnTo>
                <a:lnTo>
                  <a:pt x="154" y="45"/>
                </a:lnTo>
                <a:lnTo>
                  <a:pt x="156" y="54"/>
                </a:lnTo>
                <a:lnTo>
                  <a:pt x="158" y="63"/>
                </a:lnTo>
                <a:lnTo>
                  <a:pt x="159" y="74"/>
                </a:lnTo>
                <a:lnTo>
                  <a:pt x="160" y="96"/>
                </a:lnTo>
                <a:lnTo>
                  <a:pt x="160" y="166"/>
                </a:lnTo>
                <a:lnTo>
                  <a:pt x="160" y="166"/>
                </a:lnTo>
                <a:lnTo>
                  <a:pt x="159" y="189"/>
                </a:lnTo>
                <a:lnTo>
                  <a:pt x="158" y="199"/>
                </a:lnTo>
                <a:lnTo>
                  <a:pt x="156" y="209"/>
                </a:lnTo>
                <a:lnTo>
                  <a:pt x="154" y="218"/>
                </a:lnTo>
                <a:lnTo>
                  <a:pt x="150" y="226"/>
                </a:lnTo>
                <a:lnTo>
                  <a:pt x="146" y="232"/>
                </a:lnTo>
                <a:lnTo>
                  <a:pt x="141" y="239"/>
                </a:lnTo>
                <a:lnTo>
                  <a:pt x="136" y="245"/>
                </a:lnTo>
                <a:lnTo>
                  <a:pt x="130" y="249"/>
                </a:lnTo>
                <a:lnTo>
                  <a:pt x="123" y="254"/>
                </a:lnTo>
                <a:lnTo>
                  <a:pt x="116" y="257"/>
                </a:lnTo>
                <a:lnTo>
                  <a:pt x="109" y="261"/>
                </a:lnTo>
                <a:lnTo>
                  <a:pt x="100" y="262"/>
                </a:lnTo>
                <a:lnTo>
                  <a:pt x="91" y="263"/>
                </a:lnTo>
                <a:lnTo>
                  <a:pt x="81" y="264"/>
                </a:lnTo>
                <a:lnTo>
                  <a:pt x="81" y="264"/>
                </a:lnTo>
                <a:close/>
                <a:moveTo>
                  <a:pt x="123" y="96"/>
                </a:moveTo>
                <a:lnTo>
                  <a:pt x="123" y="96"/>
                </a:lnTo>
                <a:lnTo>
                  <a:pt x="122" y="80"/>
                </a:lnTo>
                <a:lnTo>
                  <a:pt x="120" y="65"/>
                </a:lnTo>
                <a:lnTo>
                  <a:pt x="116" y="55"/>
                </a:lnTo>
                <a:lnTo>
                  <a:pt x="112" y="46"/>
                </a:lnTo>
                <a:lnTo>
                  <a:pt x="105" y="40"/>
                </a:lnTo>
                <a:lnTo>
                  <a:pt x="99" y="37"/>
                </a:lnTo>
                <a:lnTo>
                  <a:pt x="90" y="36"/>
                </a:lnTo>
                <a:lnTo>
                  <a:pt x="81" y="35"/>
                </a:lnTo>
                <a:lnTo>
                  <a:pt x="81" y="35"/>
                </a:lnTo>
                <a:lnTo>
                  <a:pt x="70" y="36"/>
                </a:lnTo>
                <a:lnTo>
                  <a:pt x="63" y="37"/>
                </a:lnTo>
                <a:lnTo>
                  <a:pt x="55" y="40"/>
                </a:lnTo>
                <a:lnTo>
                  <a:pt x="48" y="46"/>
                </a:lnTo>
                <a:lnTo>
                  <a:pt x="43" y="55"/>
                </a:lnTo>
                <a:lnTo>
                  <a:pt x="40" y="65"/>
                </a:lnTo>
                <a:lnTo>
                  <a:pt x="38" y="80"/>
                </a:lnTo>
                <a:lnTo>
                  <a:pt x="37" y="96"/>
                </a:lnTo>
                <a:lnTo>
                  <a:pt x="37" y="166"/>
                </a:lnTo>
                <a:lnTo>
                  <a:pt x="37" y="166"/>
                </a:lnTo>
                <a:lnTo>
                  <a:pt x="38" y="183"/>
                </a:lnTo>
                <a:lnTo>
                  <a:pt x="40" y="198"/>
                </a:lnTo>
                <a:lnTo>
                  <a:pt x="43" y="209"/>
                </a:lnTo>
                <a:lnTo>
                  <a:pt x="48" y="217"/>
                </a:lnTo>
                <a:lnTo>
                  <a:pt x="55" y="222"/>
                </a:lnTo>
                <a:lnTo>
                  <a:pt x="63" y="226"/>
                </a:lnTo>
                <a:lnTo>
                  <a:pt x="70" y="228"/>
                </a:lnTo>
                <a:lnTo>
                  <a:pt x="81" y="228"/>
                </a:lnTo>
                <a:lnTo>
                  <a:pt x="81" y="228"/>
                </a:lnTo>
                <a:lnTo>
                  <a:pt x="90" y="228"/>
                </a:lnTo>
                <a:lnTo>
                  <a:pt x="99" y="226"/>
                </a:lnTo>
                <a:lnTo>
                  <a:pt x="105" y="222"/>
                </a:lnTo>
                <a:lnTo>
                  <a:pt x="112" y="217"/>
                </a:lnTo>
                <a:lnTo>
                  <a:pt x="116" y="209"/>
                </a:lnTo>
                <a:lnTo>
                  <a:pt x="120" y="198"/>
                </a:lnTo>
                <a:lnTo>
                  <a:pt x="122" y="183"/>
                </a:lnTo>
                <a:lnTo>
                  <a:pt x="123" y="166"/>
                </a:lnTo>
                <a:lnTo>
                  <a:pt x="123" y="96"/>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9" name="Freeform 57">
            <a:extLst>
              <a:ext uri="{FF2B5EF4-FFF2-40B4-BE49-F238E27FC236}">
                <a16:creationId xmlns:a16="http://schemas.microsoft.com/office/drawing/2014/main" id="{1026A9ED-7635-2040-A626-50FAC18C649E}"/>
              </a:ext>
            </a:extLst>
          </p:cNvPr>
          <p:cNvSpPr>
            <a:spLocks/>
          </p:cNvSpPr>
          <p:nvPr userDrawn="1"/>
        </p:nvSpPr>
        <p:spPr bwMode="auto">
          <a:xfrm>
            <a:off x="11556813" y="301625"/>
            <a:ext cx="71438" cy="100012"/>
          </a:xfrm>
          <a:custGeom>
            <a:avLst/>
            <a:gdLst>
              <a:gd name="T0" fmla="*/ 131 w 183"/>
              <a:gd name="T1" fmla="*/ 252 h 252"/>
              <a:gd name="T2" fmla="*/ 37 w 183"/>
              <a:gd name="T3" fmla="*/ 50 h 252"/>
              <a:gd name="T4" fmla="*/ 37 w 183"/>
              <a:gd name="T5" fmla="*/ 252 h 252"/>
              <a:gd name="T6" fmla="*/ 0 w 183"/>
              <a:gd name="T7" fmla="*/ 252 h 252"/>
              <a:gd name="T8" fmla="*/ 0 w 183"/>
              <a:gd name="T9" fmla="*/ 0 h 252"/>
              <a:gd name="T10" fmla="*/ 54 w 183"/>
              <a:gd name="T11" fmla="*/ 0 h 252"/>
              <a:gd name="T12" fmla="*/ 146 w 183"/>
              <a:gd name="T13" fmla="*/ 200 h 252"/>
              <a:gd name="T14" fmla="*/ 146 w 183"/>
              <a:gd name="T15" fmla="*/ 0 h 252"/>
              <a:gd name="T16" fmla="*/ 183 w 183"/>
              <a:gd name="T17" fmla="*/ 0 h 252"/>
              <a:gd name="T18" fmla="*/ 183 w 183"/>
              <a:gd name="T19" fmla="*/ 252 h 252"/>
              <a:gd name="T20" fmla="*/ 131 w 183"/>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2">
                <a:moveTo>
                  <a:pt x="131" y="252"/>
                </a:moveTo>
                <a:lnTo>
                  <a:pt x="37" y="50"/>
                </a:lnTo>
                <a:lnTo>
                  <a:pt x="37" y="252"/>
                </a:lnTo>
                <a:lnTo>
                  <a:pt x="0" y="252"/>
                </a:lnTo>
                <a:lnTo>
                  <a:pt x="0" y="0"/>
                </a:lnTo>
                <a:lnTo>
                  <a:pt x="54" y="0"/>
                </a:lnTo>
                <a:lnTo>
                  <a:pt x="146" y="200"/>
                </a:lnTo>
                <a:lnTo>
                  <a:pt x="146" y="0"/>
                </a:lnTo>
                <a:lnTo>
                  <a:pt x="183" y="0"/>
                </a:lnTo>
                <a:lnTo>
                  <a:pt x="183" y="252"/>
                </a:lnTo>
                <a:lnTo>
                  <a:pt x="131" y="252"/>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0" name="Freeform 58">
            <a:extLst>
              <a:ext uri="{FF2B5EF4-FFF2-40B4-BE49-F238E27FC236}">
                <a16:creationId xmlns:a16="http://schemas.microsoft.com/office/drawing/2014/main" id="{20D7A27D-C791-AF43-91AA-387702002EDD}"/>
              </a:ext>
            </a:extLst>
          </p:cNvPr>
          <p:cNvSpPr>
            <a:spLocks/>
          </p:cNvSpPr>
          <p:nvPr userDrawn="1"/>
        </p:nvSpPr>
        <p:spPr bwMode="auto">
          <a:xfrm>
            <a:off x="11656826" y="301625"/>
            <a:ext cx="53975" cy="100012"/>
          </a:xfrm>
          <a:custGeom>
            <a:avLst/>
            <a:gdLst>
              <a:gd name="T0" fmla="*/ 0 w 138"/>
              <a:gd name="T1" fmla="*/ 252 h 252"/>
              <a:gd name="T2" fmla="*/ 0 w 138"/>
              <a:gd name="T3" fmla="*/ 0 h 252"/>
              <a:gd name="T4" fmla="*/ 136 w 138"/>
              <a:gd name="T5" fmla="*/ 0 h 252"/>
              <a:gd name="T6" fmla="*/ 136 w 138"/>
              <a:gd name="T7" fmla="*/ 35 h 252"/>
              <a:gd name="T8" fmla="*/ 38 w 138"/>
              <a:gd name="T9" fmla="*/ 35 h 252"/>
              <a:gd name="T10" fmla="*/ 38 w 138"/>
              <a:gd name="T11" fmla="*/ 103 h 252"/>
              <a:gd name="T12" fmla="*/ 108 w 138"/>
              <a:gd name="T13" fmla="*/ 103 h 252"/>
              <a:gd name="T14" fmla="*/ 108 w 138"/>
              <a:gd name="T15" fmla="*/ 139 h 252"/>
              <a:gd name="T16" fmla="*/ 38 w 138"/>
              <a:gd name="T17" fmla="*/ 139 h 252"/>
              <a:gd name="T18" fmla="*/ 38 w 138"/>
              <a:gd name="T19" fmla="*/ 218 h 252"/>
              <a:gd name="T20" fmla="*/ 138 w 138"/>
              <a:gd name="T21" fmla="*/ 218 h 252"/>
              <a:gd name="T22" fmla="*/ 138 w 138"/>
              <a:gd name="T23" fmla="*/ 252 h 252"/>
              <a:gd name="T24" fmla="*/ 0 w 138"/>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52">
                <a:moveTo>
                  <a:pt x="0" y="252"/>
                </a:moveTo>
                <a:lnTo>
                  <a:pt x="0" y="0"/>
                </a:lnTo>
                <a:lnTo>
                  <a:pt x="136" y="0"/>
                </a:lnTo>
                <a:lnTo>
                  <a:pt x="136" y="35"/>
                </a:lnTo>
                <a:lnTo>
                  <a:pt x="38" y="35"/>
                </a:lnTo>
                <a:lnTo>
                  <a:pt x="38" y="103"/>
                </a:lnTo>
                <a:lnTo>
                  <a:pt x="108" y="103"/>
                </a:lnTo>
                <a:lnTo>
                  <a:pt x="108" y="139"/>
                </a:lnTo>
                <a:lnTo>
                  <a:pt x="38" y="139"/>
                </a:lnTo>
                <a:lnTo>
                  <a:pt x="38" y="218"/>
                </a:lnTo>
                <a:lnTo>
                  <a:pt x="138" y="218"/>
                </a:lnTo>
                <a:lnTo>
                  <a:pt x="138" y="252"/>
                </a:lnTo>
                <a:lnTo>
                  <a:pt x="0" y="252"/>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1" name="Freeform 59">
            <a:extLst>
              <a:ext uri="{FF2B5EF4-FFF2-40B4-BE49-F238E27FC236}">
                <a16:creationId xmlns:a16="http://schemas.microsoft.com/office/drawing/2014/main" id="{9D6F632D-B820-A64D-912B-EED4213D3E32}"/>
              </a:ext>
            </a:extLst>
          </p:cNvPr>
          <p:cNvSpPr>
            <a:spLocks/>
          </p:cNvSpPr>
          <p:nvPr userDrawn="1"/>
        </p:nvSpPr>
        <p:spPr bwMode="auto">
          <a:xfrm>
            <a:off x="11340913" y="441325"/>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4 h 253"/>
              <a:gd name="T12" fmla="*/ 108 w 137"/>
              <a:gd name="T13" fmla="*/ 104 h 253"/>
              <a:gd name="T14" fmla="*/ 108 w 137"/>
              <a:gd name="T15" fmla="*/ 139 h 253"/>
              <a:gd name="T16" fmla="*/ 37 w 137"/>
              <a:gd name="T17" fmla="*/ 139 h 253"/>
              <a:gd name="T18" fmla="*/ 37 w 137"/>
              <a:gd name="T19" fmla="*/ 217 h 253"/>
              <a:gd name="T20" fmla="*/ 137 w 137"/>
              <a:gd name="T21" fmla="*/ 217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4"/>
                </a:lnTo>
                <a:lnTo>
                  <a:pt x="108" y="104"/>
                </a:lnTo>
                <a:lnTo>
                  <a:pt x="108" y="139"/>
                </a:lnTo>
                <a:lnTo>
                  <a:pt x="37" y="139"/>
                </a:lnTo>
                <a:lnTo>
                  <a:pt x="37" y="217"/>
                </a:lnTo>
                <a:lnTo>
                  <a:pt x="137" y="217"/>
                </a:lnTo>
                <a:lnTo>
                  <a:pt x="137" y="253"/>
                </a:lnTo>
                <a:lnTo>
                  <a:pt x="0" y="253"/>
                </a:lnTo>
                <a:close/>
              </a:path>
            </a:pathLst>
          </a:custGeom>
          <a:solidFill>
            <a:srgbClr val="92898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3"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10948292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a:xfrm>
            <a:off x="1293114" y="3708000"/>
            <a:ext cx="4679839" cy="2558688"/>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7" name="Date Placeholder 6"/>
          <p:cNvSpPr>
            <a:spLocks noGrp="1"/>
          </p:cNvSpPr>
          <p:nvPr>
            <p:ph type="dt" sz="half" idx="10"/>
          </p:nvPr>
        </p:nvSpPr>
        <p:spPr/>
        <p:txBody>
          <a:bodyPr/>
          <a:lstStyle/>
          <a:p>
            <a:r>
              <a:rPr lang="nl-NL" smtClean="0"/>
              <a:t>1 juni 2017</a:t>
            </a:r>
            <a:endParaRPr lang="nl-NL" dirty="0"/>
          </a:p>
        </p:txBody>
      </p:sp>
      <p:sp>
        <p:nvSpPr>
          <p:cNvPr id="8" name="Slide Number Placeholder 7"/>
          <p:cNvSpPr>
            <a:spLocks noGrp="1"/>
          </p:cNvSpPr>
          <p:nvPr>
            <p:ph type="sldNum" sz="quarter" idx="11"/>
          </p:nvPr>
        </p:nvSpPr>
        <p:spPr/>
        <p:txBody>
          <a:bodyPr/>
          <a:lstStyle/>
          <a:p>
            <a:fld id="{35776BF8-EDBB-404C-821D-54B8C1A14D73}" type="slidenum">
              <a:rPr lang="nl-NL" smtClean="0"/>
              <a:t>‹#›</a:t>
            </a:fld>
            <a:endParaRPr lang="nl-NL" dirty="0"/>
          </a:p>
        </p:txBody>
      </p:sp>
      <p:sp>
        <p:nvSpPr>
          <p:cNvPr id="6" name="Content Placeholder 2"/>
          <p:cNvSpPr>
            <a:spLocks noGrp="1"/>
          </p:cNvSpPr>
          <p:nvPr>
            <p:ph idx="12"/>
          </p:nvPr>
        </p:nvSpPr>
        <p:spPr>
          <a:xfrm>
            <a:off x="6219261" y="3708000"/>
            <a:ext cx="4679839" cy="2558688"/>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5" name="Picture Placeholder 4"/>
          <p:cNvSpPr>
            <a:spLocks noGrp="1"/>
          </p:cNvSpPr>
          <p:nvPr>
            <p:ph type="pic" sz="quarter" idx="13"/>
          </p:nvPr>
        </p:nvSpPr>
        <p:spPr>
          <a:xfrm>
            <a:off x="0" y="1519200"/>
            <a:ext cx="12192213" cy="1713600"/>
          </a:xfrm>
        </p:spPr>
        <p:txBody>
          <a:bodyPr lIns="0" tIns="0" rIns="0" bIns="0"/>
          <a:lstStyle/>
          <a:p>
            <a:r>
              <a:rPr lang="nl-NL" dirty="0" smtClean="0"/>
              <a:t>Click icon </a:t>
            </a:r>
            <a:r>
              <a:rPr lang="nl-NL" dirty="0" err="1" smtClean="0"/>
              <a:t>to</a:t>
            </a:r>
            <a:r>
              <a:rPr lang="nl-NL" dirty="0" smtClean="0"/>
              <a:t> </a:t>
            </a:r>
            <a:r>
              <a:rPr lang="nl-NL" dirty="0" err="1" smtClean="0"/>
              <a:t>add</a:t>
            </a:r>
            <a:r>
              <a:rPr lang="nl-NL" dirty="0" smtClean="0"/>
              <a:t> picture</a:t>
            </a:r>
            <a:endParaRPr lang="nl-NL" dirty="0"/>
          </a:p>
        </p:txBody>
      </p:sp>
    </p:spTree>
    <p:extLst>
      <p:ext uri="{BB962C8B-B14F-4D97-AF65-F5344CB8AC3E}">
        <p14:creationId xmlns:p14="http://schemas.microsoft.com/office/powerpoint/2010/main" val="3810257365"/>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900000"/>
            <a:ext cx="9900000" cy="759600"/>
          </a:xfrm>
        </p:spPr>
        <p:txBody>
          <a:bodyPr/>
          <a:lstStyle>
            <a:lvl1pPr>
              <a:lnSpc>
                <a:spcPts val="2600"/>
              </a:lnSpc>
              <a:defRPr/>
            </a:lvl1pPr>
          </a:lstStyle>
          <a:p>
            <a:r>
              <a:rPr lang="en-GB" dirty="0" smtClean="0"/>
              <a:t>Content</a:t>
            </a:r>
            <a:endParaRPr lang="en-GB" dirty="0"/>
          </a:p>
        </p:txBody>
      </p:sp>
      <p:sp>
        <p:nvSpPr>
          <p:cNvPr id="17" name="Text Placeholder 16"/>
          <p:cNvSpPr>
            <a:spLocks noGrp="1"/>
          </p:cNvSpPr>
          <p:nvPr>
            <p:ph type="body" sz="quarter" idx="16"/>
          </p:nvPr>
        </p:nvSpPr>
        <p:spPr>
          <a:xfrm>
            <a:off x="468000" y="2016000"/>
            <a:ext cx="9324000" cy="4032000"/>
          </a:xfrm>
        </p:spPr>
        <p:txBody>
          <a:bodyPr>
            <a:noAutofit/>
          </a:bodyPr>
          <a:lstStyle>
            <a:lvl1pPr marL="358775" indent="-358775">
              <a:lnSpc>
                <a:spcPts val="2200"/>
              </a:lnSpc>
              <a:buClr>
                <a:schemeClr val="tx2"/>
              </a:buClr>
              <a:buFont typeface="+mj-lt"/>
              <a:buAutoNum type="arabicPeriod"/>
              <a:defRPr sz="1800" b="0">
                <a:solidFill>
                  <a:schemeClr val="tx1"/>
                </a:solidFill>
              </a:defRPr>
            </a:lvl1pPr>
            <a:lvl2pPr marL="360000" indent="-360000">
              <a:lnSpc>
                <a:spcPts val="2200"/>
              </a:lnSpc>
              <a:buClr>
                <a:schemeClr val="tx2"/>
              </a:buClr>
              <a:buFont typeface="+mj-lt"/>
              <a:buAutoNum type="romanUcPeriod"/>
              <a:defRPr sz="1800">
                <a:solidFill>
                  <a:schemeClr val="tx1"/>
                </a:solidFill>
              </a:defRPr>
            </a:lvl2pPr>
            <a:lvl3pPr marL="0" indent="0">
              <a:lnSpc>
                <a:spcPts val="2200"/>
              </a:lnSpc>
              <a:buFontTx/>
              <a:buNone/>
              <a:defRPr sz="1800"/>
            </a:lvl3pPr>
            <a:lvl4pPr marL="144000" indent="-144000">
              <a:lnSpc>
                <a:spcPts val="2200"/>
              </a:lnSpc>
              <a:buClr>
                <a:schemeClr val="tx2"/>
              </a:buClr>
              <a:buSzPct val="120000"/>
              <a:buFont typeface="Arial" panose="020B0604020202020204" pitchFamily="34" charset="0"/>
              <a:buChar char="•"/>
              <a:defRPr sz="1800"/>
            </a:lvl4pPr>
            <a:lvl5pPr marL="288000" indent="-144000">
              <a:lnSpc>
                <a:spcPts val="2200"/>
              </a:lnSpc>
              <a:buSzPct val="100000"/>
              <a:buFont typeface="Arial" panose="020B0604020202020204" pitchFamily="34" charset="0"/>
              <a:buChar char="-"/>
              <a:defRPr sz="1800"/>
            </a:lvl5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6"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2951080712"/>
      </p:ext>
    </p:extLst>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467998" y="2016000"/>
            <a:ext cx="9324000" cy="4032000"/>
          </a:xfrm>
        </p:spPr>
        <p:txBody>
          <a:bodyPr/>
          <a:lstStyle>
            <a:lvl1pPr marL="0" marR="0" indent="0" algn="l" defTabSz="914406" rtl="0" eaLnBrk="1" fontAlgn="auto" latinLnBrk="0" hangingPunct="1">
              <a:lnSpc>
                <a:spcPts val="2100"/>
              </a:lnSpc>
              <a:spcBef>
                <a:spcPts val="0"/>
              </a:spcBef>
              <a:spcAft>
                <a:spcPts val="0"/>
              </a:spcAft>
              <a:buClrTx/>
              <a:buSzTx/>
              <a:buFontTx/>
              <a:buNone/>
              <a:tabLst/>
              <a:defRPr baseline="0"/>
            </a:lvl1pPr>
          </a:lstStyle>
          <a:p>
            <a:pPr marL="0" marR="0" lvl="0" indent="0" algn="l" defTabSz="914406" rtl="0" eaLnBrk="1" fontAlgn="auto" latinLnBrk="0" hangingPunct="1">
              <a:lnSpc>
                <a:spcPts val="2100"/>
              </a:lnSpc>
              <a:spcBef>
                <a:spcPts val="0"/>
              </a:spcBef>
              <a:spcAft>
                <a:spcPts val="0"/>
              </a:spcAft>
              <a:buClrTx/>
              <a:buSzTx/>
              <a:buFontTx/>
              <a:buNone/>
              <a:tabLst/>
              <a:defRPr/>
            </a:pPr>
            <a:r>
              <a:rPr lang="en-GB" dirty="0" smtClean="0"/>
              <a:t>Edit Master text styles</a:t>
            </a:r>
          </a:p>
          <a:p>
            <a:pPr marL="0" marR="0" lvl="1" indent="0" algn="l" defTabSz="914406" rtl="0" eaLnBrk="1" fontAlgn="auto" latinLnBrk="0" hangingPunct="1">
              <a:lnSpc>
                <a:spcPts val="2100"/>
              </a:lnSpc>
              <a:spcBef>
                <a:spcPts val="0"/>
              </a:spcBef>
              <a:spcAft>
                <a:spcPts val="0"/>
              </a:spcAft>
              <a:buClrTx/>
              <a:buSzTx/>
              <a:buFontTx/>
              <a:buNone/>
              <a:tabLst/>
              <a:defRPr/>
            </a:pPr>
            <a:r>
              <a:rPr lang="en-GB" dirty="0" smtClean="0"/>
              <a:t>Second level</a:t>
            </a:r>
          </a:p>
          <a:p>
            <a:pPr marL="0" marR="0" lvl="2" indent="0" algn="l" defTabSz="914406" rtl="0" eaLnBrk="1" fontAlgn="auto" latinLnBrk="0" hangingPunct="1">
              <a:lnSpc>
                <a:spcPts val="2100"/>
              </a:lnSpc>
              <a:spcBef>
                <a:spcPts val="0"/>
              </a:spcBef>
              <a:spcAft>
                <a:spcPts val="0"/>
              </a:spcAft>
              <a:buClrTx/>
              <a:buSzTx/>
              <a:buFontTx/>
              <a:buNone/>
              <a:tabLst/>
              <a:defRPr/>
            </a:pPr>
            <a:r>
              <a:rPr lang="en-GB" dirty="0" smtClean="0"/>
              <a:t>Third level</a:t>
            </a:r>
          </a:p>
          <a:p>
            <a:pPr marL="0" marR="0" lvl="3" indent="0" algn="l" defTabSz="914406" rtl="0" eaLnBrk="1" fontAlgn="auto" latinLnBrk="0" hangingPunct="1">
              <a:lnSpc>
                <a:spcPts val="2100"/>
              </a:lnSpc>
              <a:spcBef>
                <a:spcPts val="0"/>
              </a:spcBef>
              <a:spcAft>
                <a:spcPts val="0"/>
              </a:spcAft>
              <a:buClrTx/>
              <a:buSzTx/>
              <a:buFontTx/>
              <a:buNone/>
              <a:tabLst/>
              <a:defRPr/>
            </a:pPr>
            <a:r>
              <a:rPr lang="en-GB" dirty="0" smtClean="0"/>
              <a:t>Fourth level</a:t>
            </a:r>
          </a:p>
          <a:p>
            <a:pPr marL="0" marR="0" lvl="4" indent="0" algn="l" defTabSz="914406" rtl="0" eaLnBrk="1" fontAlgn="auto" latinLnBrk="0" hangingPunct="1">
              <a:lnSpc>
                <a:spcPts val="2100"/>
              </a:lnSpc>
              <a:spcBef>
                <a:spcPts val="0"/>
              </a:spcBef>
              <a:spcAft>
                <a:spcPts val="0"/>
              </a:spcAft>
              <a:buClrTx/>
              <a:buSzTx/>
              <a:buFontTx/>
              <a:buNone/>
              <a:tabLst/>
              <a:defRPr/>
            </a:pPr>
            <a:r>
              <a:rPr lang="en-GB" dirty="0" smtClean="0"/>
              <a:t>Fifth level</a:t>
            </a:r>
            <a:endParaRPr lang="en-GB" dirty="0"/>
          </a:p>
        </p:txBody>
      </p:sp>
      <p:sp>
        <p:nvSpPr>
          <p:cNvPr id="8"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7"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860731800"/>
      </p:ext>
    </p:extLst>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468000" y="2016000"/>
            <a:ext cx="5400000" cy="4032000"/>
          </a:xfrm>
        </p:spPr>
        <p:txBody>
          <a:body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Content Placeholder 2"/>
          <p:cNvSpPr>
            <a:spLocks noGrp="1"/>
          </p:cNvSpPr>
          <p:nvPr>
            <p:ph idx="12"/>
          </p:nvPr>
        </p:nvSpPr>
        <p:spPr>
          <a:xfrm>
            <a:off x="6101436" y="2016000"/>
            <a:ext cx="5400000" cy="4032000"/>
          </a:xfrm>
        </p:spPr>
        <p:txBody>
          <a:body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9"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3586477295"/>
      </p:ext>
    </p:extLst>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column with quote">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2772000" y="2016000"/>
            <a:ext cx="7596000" cy="4032000"/>
          </a:xfrm>
        </p:spPr>
        <p:txBody>
          <a:body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Content Placeholder 2">
            <a:extLst>
              <a:ext uri="{FF2B5EF4-FFF2-40B4-BE49-F238E27FC236}">
                <a16:creationId xmlns:a16="http://schemas.microsoft.com/office/drawing/2014/main" id="{F9BD44B9-CD21-A743-B8F5-D9D9E7F62925}"/>
              </a:ext>
            </a:extLst>
          </p:cNvPr>
          <p:cNvSpPr>
            <a:spLocks noGrp="1"/>
          </p:cNvSpPr>
          <p:nvPr>
            <p:ph idx="12"/>
          </p:nvPr>
        </p:nvSpPr>
        <p:spPr>
          <a:xfrm>
            <a:off x="467999" y="2016000"/>
            <a:ext cx="2124000" cy="4032000"/>
          </a:xfrm>
        </p:spPr>
        <p:txBody>
          <a:bodyPr/>
          <a:lstStyle>
            <a:lvl1pPr>
              <a:defRPr b="1"/>
            </a:lvl1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7"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2861602312"/>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ank">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CF4EE90-66B1-2740-B7C2-8762C1010632}"/>
              </a:ext>
            </a:extLst>
          </p:cNvPr>
          <p:cNvCxnSpPr/>
          <p:nvPr userDrawn="1"/>
        </p:nvCxnSpPr>
        <p:spPr>
          <a:xfrm>
            <a:off x="0" y="3429000"/>
            <a:ext cx="121922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2"/>
          </p:nvPr>
        </p:nvSpPr>
        <p:spPr>
          <a:xfrm>
            <a:off x="1293114" y="3503729"/>
            <a:ext cx="9605986" cy="519634"/>
          </a:xfrm>
        </p:spPr>
        <p:txBody>
          <a:bodyPr/>
          <a:lstStyle>
            <a:lvl1pPr>
              <a:defRPr sz="2000" b="0" baseline="0">
                <a:solidFill>
                  <a:schemeClr val="accent1"/>
                </a:solidFill>
              </a:defRPr>
            </a:lvl1pPr>
            <a:lvl2pPr>
              <a:lnSpc>
                <a:spcPct val="100000"/>
              </a:lnSpc>
              <a:defRPr sz="2177" b="1" i="0" baseline="0">
                <a:solidFill>
                  <a:schemeClr val="tx2"/>
                </a:solidFill>
              </a:defRPr>
            </a:lvl2pPr>
          </a:lstStyle>
          <a:p>
            <a:pPr lvl="0"/>
            <a:r>
              <a:rPr lang="en-GB" dirty="0" smtClean="0"/>
              <a:t>Edit Master text styles</a:t>
            </a:r>
          </a:p>
        </p:txBody>
      </p:sp>
      <p:sp>
        <p:nvSpPr>
          <p:cNvPr id="7" name="Content Placeholder 2"/>
          <p:cNvSpPr>
            <a:spLocks noGrp="1"/>
          </p:cNvSpPr>
          <p:nvPr>
            <p:ph idx="1"/>
          </p:nvPr>
        </p:nvSpPr>
        <p:spPr>
          <a:xfrm>
            <a:off x="1293114" y="2233104"/>
            <a:ext cx="9605986" cy="1112153"/>
          </a:xfrm>
          <a:solidFill>
            <a:schemeClr val="bg2"/>
          </a:solidFill>
          <a:ln>
            <a:noFill/>
          </a:ln>
        </p:spPr>
        <p:txBody>
          <a:bodyPr anchor="ctr"/>
          <a:lstStyle>
            <a:lvl1pPr>
              <a:lnSpc>
                <a:spcPts val="2722"/>
              </a:lnSpc>
              <a:defRPr sz="2800" b="1" baseline="0">
                <a:solidFill>
                  <a:schemeClr val="tx2"/>
                </a:solidFill>
              </a:defRPr>
            </a:lvl1pPr>
            <a:lvl2pPr>
              <a:lnSpc>
                <a:spcPct val="100000"/>
              </a:lnSpc>
              <a:defRPr sz="2177" b="1" i="0" baseline="0">
                <a:solidFill>
                  <a:schemeClr val="tx2"/>
                </a:solidFill>
              </a:defRPr>
            </a:lvl2pPr>
          </a:lstStyle>
          <a:p>
            <a:pPr lvl="0"/>
            <a:r>
              <a:rPr lang="en-GB" dirty="0" smtClean="0"/>
              <a:t>Edit Master text styles</a:t>
            </a:r>
          </a:p>
        </p:txBody>
      </p:sp>
      <p:sp>
        <p:nvSpPr>
          <p:cNvPr id="8" name="Slide Number Placeholder 5"/>
          <p:cNvSpPr>
            <a:spLocks noGrp="1"/>
          </p:cNvSpPr>
          <p:nvPr>
            <p:ph type="sldNum" sz="quarter" idx="4"/>
          </p:nvPr>
        </p:nvSpPr>
        <p:spPr>
          <a:xfrm>
            <a:off x="5747171" y="6531710"/>
            <a:ext cx="697871" cy="195951"/>
          </a:xfrm>
          <a:prstGeom prst="rect">
            <a:avLst/>
          </a:prstGeom>
        </p:spPr>
        <p:txBody>
          <a:bodyPr vert="horz" lIns="0" tIns="0" rIns="0" bIns="0" rtlCol="0" anchor="ctr"/>
          <a:lstStyle>
            <a:lvl1pPr algn="ctr">
              <a:defRPr sz="907">
                <a:solidFill>
                  <a:schemeClr val="accent1"/>
                </a:solidFill>
                <a:latin typeface="Arial Narrow" panose="020B0606020202030204" pitchFamily="34" charset="0"/>
              </a:defRPr>
            </a:lvl1pPr>
          </a:lstStyle>
          <a:p>
            <a:fld id="{A1AE9014-D76D-41E4-A1FE-CA536DFA9ADD}" type="slidenum">
              <a:rPr lang="en-GB" smtClean="0"/>
              <a:pPr/>
              <a:t>‹#›</a:t>
            </a:fld>
            <a:endParaRPr lang="en-GB" dirty="0"/>
          </a:p>
        </p:txBody>
      </p:sp>
      <p:sp>
        <p:nvSpPr>
          <p:cNvPr id="10"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Tree>
    <p:extLst>
      <p:ext uri="{BB962C8B-B14F-4D97-AF65-F5344CB8AC3E}">
        <p14:creationId xmlns:p14="http://schemas.microsoft.com/office/powerpoint/2010/main" val="4201005395"/>
      </p:ext>
    </p:extLst>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p:cNvSpPr/>
          <p:nvPr userDrawn="1"/>
        </p:nvSpPr>
        <p:spPr>
          <a:xfrm>
            <a:off x="0" y="715225"/>
            <a:ext cx="12192000" cy="614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ECF4EE90-66B1-2740-B7C2-8762C1010632}"/>
              </a:ext>
            </a:extLst>
          </p:cNvPr>
          <p:cNvCxnSpPr/>
          <p:nvPr userDrawn="1"/>
        </p:nvCxnSpPr>
        <p:spPr>
          <a:xfrm>
            <a:off x="0" y="715224"/>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468000" y="3049200"/>
            <a:ext cx="11232000" cy="759600"/>
          </a:xfrm>
        </p:spPr>
        <p:txBody>
          <a:bodyPr/>
          <a:lstStyle>
            <a:lvl1pPr algn="ctr">
              <a:defRPr sz="2800" b="1">
                <a:solidFill>
                  <a:schemeClr val="bg2"/>
                </a:solidFill>
              </a:defRPr>
            </a:lvl1pPr>
          </a:lstStyle>
          <a:p>
            <a:r>
              <a:rPr lang="en-GB" dirty="0" smtClean="0"/>
              <a:t>Click to edit Master title style</a:t>
            </a:r>
            <a:endParaRPr lang="en-GB" dirty="0"/>
          </a:p>
        </p:txBody>
      </p:sp>
    </p:spTree>
    <p:extLst>
      <p:ext uri="{BB962C8B-B14F-4D97-AF65-F5344CB8AC3E}">
        <p14:creationId xmlns:p14="http://schemas.microsoft.com/office/powerpoint/2010/main" val="16354725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V slide">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6" name="Content Placeholder 2"/>
          <p:cNvSpPr>
            <a:spLocks noGrp="1"/>
          </p:cNvSpPr>
          <p:nvPr>
            <p:ph idx="12"/>
          </p:nvPr>
        </p:nvSpPr>
        <p:spPr>
          <a:xfrm>
            <a:off x="6968661" y="2016000"/>
            <a:ext cx="4536000" cy="3492000"/>
          </a:xfrm>
        </p:spPr>
        <p:txBody>
          <a:bodyPr/>
          <a:lstStyle>
            <a:lvl1pPr>
              <a:lnSpc>
                <a:spcPts val="1800"/>
              </a:lnSpc>
              <a:defRPr sz="14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12" name="Picture Placeholder 5"/>
          <p:cNvSpPr>
            <a:spLocks noGrp="1"/>
          </p:cNvSpPr>
          <p:nvPr>
            <p:ph type="pic" sz="quarter" idx="14"/>
          </p:nvPr>
        </p:nvSpPr>
        <p:spPr>
          <a:xfrm>
            <a:off x="468000" y="2016000"/>
            <a:ext cx="1440000" cy="144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10" name="Text Placeholder 3"/>
          <p:cNvSpPr>
            <a:spLocks noGrp="1"/>
          </p:cNvSpPr>
          <p:nvPr>
            <p:ph type="body" sz="quarter" idx="28"/>
          </p:nvPr>
        </p:nvSpPr>
        <p:spPr>
          <a:xfrm>
            <a:off x="2203453" y="2016000"/>
            <a:ext cx="4536000" cy="4032000"/>
          </a:xfrm>
          <a:noFill/>
        </p:spPr>
        <p:txBody>
          <a:bodyPr/>
          <a:lstStyle>
            <a:lvl1pPr>
              <a:lnSpc>
                <a:spcPts val="1800"/>
              </a:lnSpc>
              <a:defRPr sz="14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GB" dirty="0" smtClean="0"/>
              <a:t>Edit Master text styles</a:t>
            </a:r>
          </a:p>
          <a:p>
            <a:pPr lvl="1"/>
            <a:r>
              <a:rPr lang="en-GB" dirty="0" smtClean="0"/>
              <a:t>Second level</a:t>
            </a:r>
          </a:p>
        </p:txBody>
      </p:sp>
      <p:sp>
        <p:nvSpPr>
          <p:cNvPr id="11" name="Text Placeholder 2"/>
          <p:cNvSpPr>
            <a:spLocks noGrp="1"/>
          </p:cNvSpPr>
          <p:nvPr>
            <p:ph type="body" sz="quarter" idx="74"/>
          </p:nvPr>
        </p:nvSpPr>
        <p:spPr>
          <a:xfrm>
            <a:off x="6968661" y="5508000"/>
            <a:ext cx="4536000" cy="540000"/>
          </a:xfrm>
          <a:noFill/>
        </p:spPr>
        <p:txBody>
          <a:bodyPr/>
          <a:lstStyle>
            <a:lvl1pPr>
              <a:lnSpc>
                <a:spcPts val="1800"/>
              </a:lnSpc>
              <a:defRPr sz="14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GB" dirty="0" smtClean="0"/>
              <a:t>Edit Master text styles</a:t>
            </a:r>
          </a:p>
          <a:p>
            <a:pPr lvl="1"/>
            <a:r>
              <a:rPr lang="en-GB" dirty="0" smtClean="0"/>
              <a:t>Second level</a:t>
            </a:r>
          </a:p>
        </p:txBody>
      </p:sp>
      <p:sp>
        <p:nvSpPr>
          <p:cNvPr id="13"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1631572983"/>
      </p:ext>
    </p:extLst>
  </p:cSld>
  <p:clrMapOvr>
    <a:masterClrMapping/>
  </p:clrMapOvr>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a:lstStyle/>
          <a:p>
            <a:r>
              <a:rPr lang="en-GB" dirty="0" smtClean="0"/>
              <a:t>Click to edit Master title style</a:t>
            </a:r>
            <a:endParaRPr lang="en-GB" dirty="0"/>
          </a:p>
        </p:txBody>
      </p:sp>
      <p:sp>
        <p:nvSpPr>
          <p:cNvPr id="11" name="Picture Placeholder 5"/>
          <p:cNvSpPr>
            <a:spLocks noGrp="1"/>
          </p:cNvSpPr>
          <p:nvPr>
            <p:ph type="pic" sz="quarter" idx="14"/>
          </p:nvPr>
        </p:nvSpPr>
        <p:spPr>
          <a:xfrm>
            <a:off x="2448000" y="2016000"/>
            <a:ext cx="1440000" cy="144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12" name="Picture Placeholder 5"/>
          <p:cNvSpPr>
            <a:spLocks noGrp="1"/>
          </p:cNvSpPr>
          <p:nvPr>
            <p:ph type="pic" sz="quarter" idx="15"/>
          </p:nvPr>
        </p:nvSpPr>
        <p:spPr>
          <a:xfrm>
            <a:off x="8081436" y="2016000"/>
            <a:ext cx="1440000" cy="1440000"/>
          </a:xfrm>
          <a:prstGeom prst="ellipse">
            <a:avLst/>
          </a:prstGeom>
        </p:spPr>
        <p:txBody>
          <a:bodyPr/>
          <a:lstStyle>
            <a:lvl1pPr>
              <a:defRPr>
                <a:solidFill>
                  <a:srgbClr val="928983"/>
                </a:solidFill>
              </a:defRPr>
            </a:lvl1pPr>
          </a:lstStyle>
          <a:p>
            <a:r>
              <a:rPr lang="en-GB" dirty="0" smtClean="0"/>
              <a:t>Click icon to add picture</a:t>
            </a:r>
            <a:endParaRPr lang="en-GB" dirty="0"/>
          </a:p>
        </p:txBody>
      </p:sp>
      <p:sp>
        <p:nvSpPr>
          <p:cNvPr id="15"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19" name="Content Placeholder 2"/>
          <p:cNvSpPr>
            <a:spLocks noGrp="1"/>
          </p:cNvSpPr>
          <p:nvPr>
            <p:ph idx="1"/>
          </p:nvPr>
        </p:nvSpPr>
        <p:spPr>
          <a:xfrm>
            <a:off x="6101436" y="3533775"/>
            <a:ext cx="5400000" cy="2763000"/>
          </a:xfrm>
          <a:noFill/>
        </p:spPr>
        <p:txBody>
          <a:bodyPr/>
          <a:lstStyle>
            <a:lvl1pPr>
              <a:lnSpc>
                <a:spcPts val="1800"/>
              </a:lnSpc>
              <a:defRPr sz="1400"/>
            </a:lvl1pPr>
            <a:lvl2pPr>
              <a:lnSpc>
                <a:spcPts val="1800"/>
              </a:lnSpc>
              <a:defRPr sz="1400"/>
            </a:lvl2pPr>
            <a:lvl3pPr>
              <a:lnSpc>
                <a:spcPts val="1800"/>
              </a:lnSpc>
              <a:defRPr sz="1400"/>
            </a:lvl3pPr>
            <a:lvl4pPr>
              <a:lnSpc>
                <a:spcPts val="1800"/>
              </a:lnSpc>
              <a:defRPr sz="1400"/>
            </a:lvl4pPr>
            <a:lvl5pPr>
              <a:lnSpc>
                <a:spcPts val="1800"/>
              </a:lnSpc>
              <a:defRPr sz="1400"/>
            </a:lvl5pPr>
            <a:lvl6pPr>
              <a:lnSpc>
                <a:spcPts val="1800"/>
              </a:lnSpc>
              <a:defRPr sz="1400"/>
            </a:lvl6pPr>
            <a:lvl7pPr>
              <a:lnSpc>
                <a:spcPts val="1800"/>
              </a:lnSpc>
              <a:defRPr sz="1400" baseline="0"/>
            </a:lvl7pPr>
            <a:lvl8pPr>
              <a:lnSpc>
                <a:spcPts val="1800"/>
              </a:lnSpc>
              <a:defRPr sz="1400"/>
            </a:lvl8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0" name="Content Placeholder 2"/>
          <p:cNvSpPr>
            <a:spLocks noGrp="1"/>
          </p:cNvSpPr>
          <p:nvPr>
            <p:ph idx="12"/>
          </p:nvPr>
        </p:nvSpPr>
        <p:spPr>
          <a:xfrm>
            <a:off x="468000" y="3533775"/>
            <a:ext cx="5400000" cy="2763000"/>
          </a:xfrm>
        </p:spPr>
        <p:txBody>
          <a:bodyPr/>
          <a:lstStyle>
            <a:lvl1pPr>
              <a:lnSpc>
                <a:spcPts val="1800"/>
              </a:lnSpc>
              <a:defRPr sz="1400"/>
            </a:lvl1pPr>
            <a:lvl2pPr>
              <a:lnSpc>
                <a:spcPts val="1800"/>
              </a:lnSpc>
              <a:defRPr sz="1400"/>
            </a:lvl2pPr>
            <a:lvl3pPr>
              <a:lnSpc>
                <a:spcPts val="1800"/>
              </a:lnSpc>
              <a:defRPr sz="1400"/>
            </a:lvl3pPr>
            <a:lvl4pPr>
              <a:lnSpc>
                <a:spcPts val="1800"/>
              </a:lnSpc>
              <a:defRPr sz="1400"/>
            </a:lvl4pPr>
            <a:lvl5pPr>
              <a:lnSpc>
                <a:spcPts val="1800"/>
              </a:lnSpc>
              <a:defRPr sz="1400"/>
            </a:lvl5pPr>
            <a:lvl6pPr>
              <a:lnSpc>
                <a:spcPts val="1800"/>
              </a:lnSpc>
              <a:defRPr sz="1400"/>
            </a:lvl6pPr>
            <a:lvl7pPr>
              <a:lnSpc>
                <a:spcPts val="1800"/>
              </a:lnSpc>
              <a:defRPr sz="1400"/>
            </a:lvl7pPr>
            <a:lvl8pPr>
              <a:lnSpc>
                <a:spcPts val="1800"/>
              </a:lnSpc>
              <a:defRPr sz="1400"/>
            </a:lvl8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1150019787"/>
      </p:ext>
    </p:extLst>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gray">
          <a:xfrm>
            <a:off x="0" y="0"/>
            <a:ext cx="12192213"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2" name="Title Placeholder 1"/>
          <p:cNvSpPr>
            <a:spLocks noGrp="1"/>
          </p:cNvSpPr>
          <p:nvPr>
            <p:ph type="title"/>
          </p:nvPr>
        </p:nvSpPr>
        <p:spPr bwMode="gray">
          <a:xfrm>
            <a:off x="468000" y="1080000"/>
            <a:ext cx="9900000" cy="759600"/>
          </a:xfrm>
          <a:prstGeom prst="rect">
            <a:avLst/>
          </a:prstGeom>
        </p:spPr>
        <p:txBody>
          <a:bodyPr vert="horz" wrap="none" lIns="36000" tIns="36000" rIns="36000" bIns="36000" rtlCol="0" anchor="ctr">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68000" y="2160000"/>
            <a:ext cx="9900000" cy="4032000"/>
          </a:xfrm>
          <a:prstGeom prst="rect">
            <a:avLst/>
          </a:prstGeom>
        </p:spPr>
        <p:txBody>
          <a:bodyPr vert="horz" lIns="36000" tIns="36000" rIns="36000" bIns="36000" rtlCol="0">
            <a:noAutofit/>
          </a:body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grpSp>
        <p:nvGrpSpPr>
          <p:cNvPr id="5" name="Group 4"/>
          <p:cNvGrpSpPr/>
          <p:nvPr userDrawn="1"/>
        </p:nvGrpSpPr>
        <p:grpSpPr>
          <a:xfrm>
            <a:off x="10458263" y="65088"/>
            <a:ext cx="1352550" cy="576262"/>
            <a:chOff x="10458263" y="65088"/>
            <a:chExt cx="1352550" cy="576262"/>
          </a:xfrm>
        </p:grpSpPr>
        <p:sp>
          <p:nvSpPr>
            <p:cNvPr id="38" name="AutoShape 32">
              <a:extLst>
                <a:ext uri="{FF2B5EF4-FFF2-40B4-BE49-F238E27FC236}">
                  <a16:creationId xmlns:a16="http://schemas.microsoft.com/office/drawing/2014/main" id="{A94ABCAF-01F7-9949-98A8-F2DB759AFD98}"/>
                </a:ext>
              </a:extLst>
            </p:cNvPr>
            <p:cNvSpPr>
              <a:spLocks noChangeAspect="1" noChangeArrowheads="1" noTextEdit="1"/>
            </p:cNvSpPr>
            <p:nvPr userDrawn="1"/>
          </p:nvSpPr>
          <p:spPr bwMode="auto">
            <a:xfrm>
              <a:off x="10458263" y="6508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34">
              <a:extLst>
                <a:ext uri="{FF2B5EF4-FFF2-40B4-BE49-F238E27FC236}">
                  <a16:creationId xmlns:a16="http://schemas.microsoft.com/office/drawing/2014/main" id="{F45FDC76-C0A7-D447-9502-9AF4D5665810}"/>
                </a:ext>
              </a:extLst>
            </p:cNvPr>
            <p:cNvSpPr>
              <a:spLocks noEditPoints="1"/>
            </p:cNvSpPr>
            <p:nvPr userDrawn="1"/>
          </p:nvSpPr>
          <p:spPr bwMode="auto">
            <a:xfrm>
              <a:off x="10558276" y="165100"/>
              <a:ext cx="63500" cy="100012"/>
            </a:xfrm>
            <a:custGeom>
              <a:avLst/>
              <a:gdLst>
                <a:gd name="T0" fmla="*/ 142 w 160"/>
                <a:gd name="T1" fmla="*/ 219 h 253"/>
                <a:gd name="T2" fmla="*/ 127 w 160"/>
                <a:gd name="T3" fmla="*/ 236 h 253"/>
                <a:gd name="T4" fmla="*/ 105 w 160"/>
                <a:gd name="T5" fmla="*/ 246 h 253"/>
                <a:gd name="T6" fmla="*/ 81 w 160"/>
                <a:gd name="T7" fmla="*/ 250 h 253"/>
                <a:gd name="T8" fmla="*/ 53 w 160"/>
                <a:gd name="T9" fmla="*/ 253 h 253"/>
                <a:gd name="T10" fmla="*/ 0 w 160"/>
                <a:gd name="T11" fmla="*/ 0 h 253"/>
                <a:gd name="T12" fmla="*/ 53 w 160"/>
                <a:gd name="T13" fmla="*/ 0 h 253"/>
                <a:gd name="T14" fmla="*/ 81 w 160"/>
                <a:gd name="T15" fmla="*/ 1 h 253"/>
                <a:gd name="T16" fmla="*/ 105 w 160"/>
                <a:gd name="T17" fmla="*/ 5 h 253"/>
                <a:gd name="T18" fmla="*/ 127 w 160"/>
                <a:gd name="T19" fmla="*/ 16 h 253"/>
                <a:gd name="T20" fmla="*/ 142 w 160"/>
                <a:gd name="T21" fmla="*/ 32 h 253"/>
                <a:gd name="T22" fmla="*/ 147 w 160"/>
                <a:gd name="T23" fmla="*/ 41 h 253"/>
                <a:gd name="T24" fmla="*/ 155 w 160"/>
                <a:gd name="T25" fmla="*/ 61 h 253"/>
                <a:gd name="T26" fmla="*/ 158 w 160"/>
                <a:gd name="T27" fmla="*/ 83 h 253"/>
                <a:gd name="T28" fmla="*/ 160 w 160"/>
                <a:gd name="T29" fmla="*/ 126 h 253"/>
                <a:gd name="T30" fmla="*/ 159 w 160"/>
                <a:gd name="T31" fmla="*/ 156 h 253"/>
                <a:gd name="T32" fmla="*/ 157 w 160"/>
                <a:gd name="T33" fmla="*/ 181 h 253"/>
                <a:gd name="T34" fmla="*/ 151 w 160"/>
                <a:gd name="T35" fmla="*/ 201 h 253"/>
                <a:gd name="T36" fmla="*/ 142 w 160"/>
                <a:gd name="T37" fmla="*/ 219 h 253"/>
                <a:gd name="T38" fmla="*/ 122 w 160"/>
                <a:gd name="T39" fmla="*/ 112 h 253"/>
                <a:gd name="T40" fmla="*/ 122 w 160"/>
                <a:gd name="T41" fmla="*/ 93 h 253"/>
                <a:gd name="T42" fmla="*/ 119 w 160"/>
                <a:gd name="T43" fmla="*/ 70 h 253"/>
                <a:gd name="T44" fmla="*/ 113 w 160"/>
                <a:gd name="T45" fmla="*/ 57 h 253"/>
                <a:gd name="T46" fmla="*/ 110 w 160"/>
                <a:gd name="T47" fmla="*/ 50 h 253"/>
                <a:gd name="T48" fmla="*/ 100 w 160"/>
                <a:gd name="T49" fmla="*/ 43 h 253"/>
                <a:gd name="T50" fmla="*/ 86 w 160"/>
                <a:gd name="T51" fmla="*/ 37 h 253"/>
                <a:gd name="T52" fmla="*/ 55 w 160"/>
                <a:gd name="T53" fmla="*/ 35 h 253"/>
                <a:gd name="T54" fmla="*/ 37 w 160"/>
                <a:gd name="T55" fmla="*/ 217 h 253"/>
                <a:gd name="T56" fmla="*/ 55 w 160"/>
                <a:gd name="T57" fmla="*/ 218 h 253"/>
                <a:gd name="T58" fmla="*/ 76 w 160"/>
                <a:gd name="T59" fmla="*/ 217 h 253"/>
                <a:gd name="T60" fmla="*/ 95 w 160"/>
                <a:gd name="T61" fmla="*/ 211 h 253"/>
                <a:gd name="T62" fmla="*/ 106 w 160"/>
                <a:gd name="T63" fmla="*/ 204 h 253"/>
                <a:gd name="T64" fmla="*/ 110 w 160"/>
                <a:gd name="T65" fmla="*/ 201 h 253"/>
                <a:gd name="T66" fmla="*/ 117 w 160"/>
                <a:gd name="T67" fmla="*/ 189 h 253"/>
                <a:gd name="T68" fmla="*/ 120 w 160"/>
                <a:gd name="T69" fmla="*/ 175 h 253"/>
                <a:gd name="T70" fmla="*/ 122 w 160"/>
                <a:gd name="T71" fmla="*/ 13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53">
                  <a:moveTo>
                    <a:pt x="142" y="219"/>
                  </a:moveTo>
                  <a:lnTo>
                    <a:pt x="142" y="219"/>
                  </a:lnTo>
                  <a:lnTo>
                    <a:pt x="135" y="228"/>
                  </a:lnTo>
                  <a:lnTo>
                    <a:pt x="127" y="236"/>
                  </a:lnTo>
                  <a:lnTo>
                    <a:pt x="117" y="241"/>
                  </a:lnTo>
                  <a:lnTo>
                    <a:pt x="105" y="246"/>
                  </a:lnTo>
                  <a:lnTo>
                    <a:pt x="94" y="249"/>
                  </a:lnTo>
                  <a:lnTo>
                    <a:pt x="81" y="250"/>
                  </a:lnTo>
                  <a:lnTo>
                    <a:pt x="67" y="252"/>
                  </a:lnTo>
                  <a:lnTo>
                    <a:pt x="53" y="253"/>
                  </a:lnTo>
                  <a:lnTo>
                    <a:pt x="0" y="253"/>
                  </a:lnTo>
                  <a:lnTo>
                    <a:pt x="0" y="0"/>
                  </a:lnTo>
                  <a:lnTo>
                    <a:pt x="53" y="0"/>
                  </a:lnTo>
                  <a:lnTo>
                    <a:pt x="53" y="0"/>
                  </a:lnTo>
                  <a:lnTo>
                    <a:pt x="67" y="0"/>
                  </a:lnTo>
                  <a:lnTo>
                    <a:pt x="81" y="1"/>
                  </a:lnTo>
                  <a:lnTo>
                    <a:pt x="94" y="3"/>
                  </a:lnTo>
                  <a:lnTo>
                    <a:pt x="105" y="5"/>
                  </a:lnTo>
                  <a:lnTo>
                    <a:pt x="117" y="10"/>
                  </a:lnTo>
                  <a:lnTo>
                    <a:pt x="127" y="16"/>
                  </a:lnTo>
                  <a:lnTo>
                    <a:pt x="135" y="23"/>
                  </a:lnTo>
                  <a:lnTo>
                    <a:pt x="142" y="32"/>
                  </a:lnTo>
                  <a:lnTo>
                    <a:pt x="142" y="32"/>
                  </a:lnTo>
                  <a:lnTo>
                    <a:pt x="147" y="41"/>
                  </a:lnTo>
                  <a:lnTo>
                    <a:pt x="151" y="50"/>
                  </a:lnTo>
                  <a:lnTo>
                    <a:pt x="155" y="61"/>
                  </a:lnTo>
                  <a:lnTo>
                    <a:pt x="157" y="72"/>
                  </a:lnTo>
                  <a:lnTo>
                    <a:pt x="158" y="83"/>
                  </a:lnTo>
                  <a:lnTo>
                    <a:pt x="159" y="97"/>
                  </a:lnTo>
                  <a:lnTo>
                    <a:pt x="160" y="126"/>
                  </a:lnTo>
                  <a:lnTo>
                    <a:pt x="160" y="126"/>
                  </a:lnTo>
                  <a:lnTo>
                    <a:pt x="159" y="156"/>
                  </a:lnTo>
                  <a:lnTo>
                    <a:pt x="158" y="168"/>
                  </a:lnTo>
                  <a:lnTo>
                    <a:pt x="157" y="181"/>
                  </a:lnTo>
                  <a:lnTo>
                    <a:pt x="155" y="191"/>
                  </a:lnTo>
                  <a:lnTo>
                    <a:pt x="151" y="201"/>
                  </a:lnTo>
                  <a:lnTo>
                    <a:pt x="147" y="210"/>
                  </a:lnTo>
                  <a:lnTo>
                    <a:pt x="142" y="219"/>
                  </a:lnTo>
                  <a:lnTo>
                    <a:pt x="142" y="219"/>
                  </a:lnTo>
                  <a:close/>
                  <a:moveTo>
                    <a:pt x="122" y="112"/>
                  </a:moveTo>
                  <a:lnTo>
                    <a:pt x="122" y="112"/>
                  </a:lnTo>
                  <a:lnTo>
                    <a:pt x="122" y="93"/>
                  </a:lnTo>
                  <a:lnTo>
                    <a:pt x="120" y="77"/>
                  </a:lnTo>
                  <a:lnTo>
                    <a:pt x="119" y="70"/>
                  </a:lnTo>
                  <a:lnTo>
                    <a:pt x="117" y="63"/>
                  </a:lnTo>
                  <a:lnTo>
                    <a:pt x="113" y="57"/>
                  </a:lnTo>
                  <a:lnTo>
                    <a:pt x="110" y="50"/>
                  </a:lnTo>
                  <a:lnTo>
                    <a:pt x="110" y="50"/>
                  </a:lnTo>
                  <a:lnTo>
                    <a:pt x="105" y="46"/>
                  </a:lnTo>
                  <a:lnTo>
                    <a:pt x="100" y="43"/>
                  </a:lnTo>
                  <a:lnTo>
                    <a:pt x="94" y="39"/>
                  </a:lnTo>
                  <a:lnTo>
                    <a:pt x="86" y="37"/>
                  </a:lnTo>
                  <a:lnTo>
                    <a:pt x="72" y="35"/>
                  </a:lnTo>
                  <a:lnTo>
                    <a:pt x="55" y="35"/>
                  </a:lnTo>
                  <a:lnTo>
                    <a:pt x="37" y="35"/>
                  </a:lnTo>
                  <a:lnTo>
                    <a:pt x="37" y="217"/>
                  </a:lnTo>
                  <a:lnTo>
                    <a:pt x="37" y="217"/>
                  </a:lnTo>
                  <a:lnTo>
                    <a:pt x="55" y="218"/>
                  </a:lnTo>
                  <a:lnTo>
                    <a:pt x="65" y="217"/>
                  </a:lnTo>
                  <a:lnTo>
                    <a:pt x="76" y="217"/>
                  </a:lnTo>
                  <a:lnTo>
                    <a:pt x="86" y="215"/>
                  </a:lnTo>
                  <a:lnTo>
                    <a:pt x="95" y="211"/>
                  </a:lnTo>
                  <a:lnTo>
                    <a:pt x="103" y="207"/>
                  </a:lnTo>
                  <a:lnTo>
                    <a:pt x="106" y="204"/>
                  </a:lnTo>
                  <a:lnTo>
                    <a:pt x="110" y="201"/>
                  </a:lnTo>
                  <a:lnTo>
                    <a:pt x="110" y="201"/>
                  </a:lnTo>
                  <a:lnTo>
                    <a:pt x="113" y="195"/>
                  </a:lnTo>
                  <a:lnTo>
                    <a:pt x="117" y="189"/>
                  </a:lnTo>
                  <a:lnTo>
                    <a:pt x="119" y="182"/>
                  </a:lnTo>
                  <a:lnTo>
                    <a:pt x="120" y="175"/>
                  </a:lnTo>
                  <a:lnTo>
                    <a:pt x="122" y="158"/>
                  </a:lnTo>
                  <a:lnTo>
                    <a:pt x="122" y="139"/>
                  </a:lnTo>
                  <a:lnTo>
                    <a:pt x="12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35">
              <a:extLst>
                <a:ext uri="{FF2B5EF4-FFF2-40B4-BE49-F238E27FC236}">
                  <a16:creationId xmlns:a16="http://schemas.microsoft.com/office/drawing/2014/main" id="{487E7A62-9C22-9347-80FD-F7ED841DE618}"/>
                </a:ext>
              </a:extLst>
            </p:cNvPr>
            <p:cNvSpPr>
              <a:spLocks/>
            </p:cNvSpPr>
            <p:nvPr userDrawn="1"/>
          </p:nvSpPr>
          <p:spPr bwMode="auto">
            <a:xfrm>
              <a:off x="10645588" y="165100"/>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3 h 253"/>
                <a:gd name="T12" fmla="*/ 107 w 137"/>
                <a:gd name="T13" fmla="*/ 103 h 253"/>
                <a:gd name="T14" fmla="*/ 107 w 137"/>
                <a:gd name="T15" fmla="*/ 138 h 253"/>
                <a:gd name="T16" fmla="*/ 37 w 137"/>
                <a:gd name="T17" fmla="*/ 138 h 253"/>
                <a:gd name="T18" fmla="*/ 37 w 137"/>
                <a:gd name="T19" fmla="*/ 217 h 253"/>
                <a:gd name="T20" fmla="*/ 137 w 137"/>
                <a:gd name="T21" fmla="*/ 217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3"/>
                  </a:lnTo>
                  <a:lnTo>
                    <a:pt x="107" y="103"/>
                  </a:lnTo>
                  <a:lnTo>
                    <a:pt x="107" y="138"/>
                  </a:lnTo>
                  <a:lnTo>
                    <a:pt x="37" y="138"/>
                  </a:lnTo>
                  <a:lnTo>
                    <a:pt x="37" y="217"/>
                  </a:lnTo>
                  <a:lnTo>
                    <a:pt x="137" y="217"/>
                  </a:lnTo>
                  <a:lnTo>
                    <a:pt x="137" y="253"/>
                  </a:lnTo>
                  <a:lnTo>
                    <a:pt x="0"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6">
              <a:extLst>
                <a:ext uri="{FF2B5EF4-FFF2-40B4-BE49-F238E27FC236}">
                  <a16:creationId xmlns:a16="http://schemas.microsoft.com/office/drawing/2014/main" id="{09F68358-8787-C04D-AACF-C298281EF3D7}"/>
                </a:ext>
              </a:extLst>
            </p:cNvPr>
            <p:cNvSpPr>
              <a:spLocks/>
            </p:cNvSpPr>
            <p:nvPr userDrawn="1"/>
          </p:nvSpPr>
          <p:spPr bwMode="auto">
            <a:xfrm>
              <a:off x="10855138" y="441325"/>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4 h 253"/>
                <a:gd name="T12" fmla="*/ 108 w 137"/>
                <a:gd name="T13" fmla="*/ 104 h 253"/>
                <a:gd name="T14" fmla="*/ 108 w 137"/>
                <a:gd name="T15" fmla="*/ 139 h 253"/>
                <a:gd name="T16" fmla="*/ 37 w 137"/>
                <a:gd name="T17" fmla="*/ 139 h 253"/>
                <a:gd name="T18" fmla="*/ 37 w 137"/>
                <a:gd name="T19" fmla="*/ 218 h 253"/>
                <a:gd name="T20" fmla="*/ 137 w 137"/>
                <a:gd name="T21" fmla="*/ 218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4"/>
                  </a:lnTo>
                  <a:lnTo>
                    <a:pt x="108" y="104"/>
                  </a:lnTo>
                  <a:lnTo>
                    <a:pt x="108" y="139"/>
                  </a:lnTo>
                  <a:lnTo>
                    <a:pt x="37" y="139"/>
                  </a:lnTo>
                  <a:lnTo>
                    <a:pt x="37" y="218"/>
                  </a:lnTo>
                  <a:lnTo>
                    <a:pt x="137" y="218"/>
                  </a:lnTo>
                  <a:lnTo>
                    <a:pt x="137" y="253"/>
                  </a:lnTo>
                  <a:lnTo>
                    <a:pt x="0"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37">
              <a:extLst>
                <a:ext uri="{FF2B5EF4-FFF2-40B4-BE49-F238E27FC236}">
                  <a16:creationId xmlns:a16="http://schemas.microsoft.com/office/drawing/2014/main" id="{564FBA69-1ABD-1C4C-ADB2-EDF53F52EEE6}"/>
                </a:ext>
              </a:extLst>
            </p:cNvPr>
            <p:cNvSpPr>
              <a:spLocks noEditPoints="1"/>
            </p:cNvSpPr>
            <p:nvPr userDrawn="1"/>
          </p:nvSpPr>
          <p:spPr bwMode="auto">
            <a:xfrm>
              <a:off x="10759888" y="165100"/>
              <a:ext cx="65088" cy="100012"/>
            </a:xfrm>
            <a:custGeom>
              <a:avLst/>
              <a:gdLst>
                <a:gd name="T0" fmla="*/ 0 w 164"/>
                <a:gd name="T1" fmla="*/ 253 h 253"/>
                <a:gd name="T2" fmla="*/ 80 w 164"/>
                <a:gd name="T3" fmla="*/ 0 h 253"/>
                <a:gd name="T4" fmla="*/ 95 w 164"/>
                <a:gd name="T5" fmla="*/ 1 h 253"/>
                <a:gd name="T6" fmla="*/ 122 w 164"/>
                <a:gd name="T7" fmla="*/ 8 h 253"/>
                <a:gd name="T8" fmla="*/ 137 w 164"/>
                <a:gd name="T9" fmla="*/ 19 h 253"/>
                <a:gd name="T10" fmla="*/ 146 w 164"/>
                <a:gd name="T11" fmla="*/ 29 h 253"/>
                <a:gd name="T12" fmla="*/ 152 w 164"/>
                <a:gd name="T13" fmla="*/ 41 h 253"/>
                <a:gd name="T14" fmla="*/ 155 w 164"/>
                <a:gd name="T15" fmla="*/ 57 h 253"/>
                <a:gd name="T16" fmla="*/ 156 w 164"/>
                <a:gd name="T17" fmla="*/ 65 h 253"/>
                <a:gd name="T18" fmla="*/ 154 w 164"/>
                <a:gd name="T19" fmla="*/ 82 h 253"/>
                <a:gd name="T20" fmla="*/ 150 w 164"/>
                <a:gd name="T21" fmla="*/ 97 h 253"/>
                <a:gd name="T22" fmla="*/ 142 w 164"/>
                <a:gd name="T23" fmla="*/ 109 h 253"/>
                <a:gd name="T24" fmla="*/ 131 w 164"/>
                <a:gd name="T25" fmla="*/ 119 h 253"/>
                <a:gd name="T26" fmla="*/ 137 w 164"/>
                <a:gd name="T27" fmla="*/ 122 h 253"/>
                <a:gd name="T28" fmla="*/ 151 w 164"/>
                <a:gd name="T29" fmla="*/ 135 h 253"/>
                <a:gd name="T30" fmla="*/ 160 w 164"/>
                <a:gd name="T31" fmla="*/ 150 h 253"/>
                <a:gd name="T32" fmla="*/ 163 w 164"/>
                <a:gd name="T33" fmla="*/ 170 h 253"/>
                <a:gd name="T34" fmla="*/ 164 w 164"/>
                <a:gd name="T35" fmla="*/ 181 h 253"/>
                <a:gd name="T36" fmla="*/ 163 w 164"/>
                <a:gd name="T37" fmla="*/ 199 h 253"/>
                <a:gd name="T38" fmla="*/ 159 w 164"/>
                <a:gd name="T39" fmla="*/ 213 h 253"/>
                <a:gd name="T40" fmla="*/ 152 w 164"/>
                <a:gd name="T41" fmla="*/ 226 h 253"/>
                <a:gd name="T42" fmla="*/ 143 w 164"/>
                <a:gd name="T43" fmla="*/ 236 h 253"/>
                <a:gd name="T44" fmla="*/ 131 w 164"/>
                <a:gd name="T45" fmla="*/ 243 h 253"/>
                <a:gd name="T46" fmla="*/ 117 w 164"/>
                <a:gd name="T47" fmla="*/ 248 h 253"/>
                <a:gd name="T48" fmla="*/ 84 w 164"/>
                <a:gd name="T49" fmla="*/ 253 h 253"/>
                <a:gd name="T50" fmla="*/ 79 w 164"/>
                <a:gd name="T51" fmla="*/ 35 h 253"/>
                <a:gd name="T52" fmla="*/ 37 w 164"/>
                <a:gd name="T53" fmla="*/ 102 h 253"/>
                <a:gd name="T54" fmla="*/ 87 w 164"/>
                <a:gd name="T55" fmla="*/ 102 h 253"/>
                <a:gd name="T56" fmla="*/ 100 w 164"/>
                <a:gd name="T57" fmla="*/ 100 h 253"/>
                <a:gd name="T58" fmla="*/ 110 w 164"/>
                <a:gd name="T59" fmla="*/ 92 h 253"/>
                <a:gd name="T60" fmla="*/ 117 w 164"/>
                <a:gd name="T61" fmla="*/ 81 h 253"/>
                <a:gd name="T62" fmla="*/ 118 w 164"/>
                <a:gd name="T63" fmla="*/ 67 h 253"/>
                <a:gd name="T64" fmla="*/ 118 w 164"/>
                <a:gd name="T65" fmla="*/ 59 h 253"/>
                <a:gd name="T66" fmla="*/ 113 w 164"/>
                <a:gd name="T67" fmla="*/ 47 h 253"/>
                <a:gd name="T68" fmla="*/ 102 w 164"/>
                <a:gd name="T69" fmla="*/ 39 h 253"/>
                <a:gd name="T70" fmla="*/ 88 w 164"/>
                <a:gd name="T71" fmla="*/ 35 h 253"/>
                <a:gd name="T72" fmla="*/ 79 w 164"/>
                <a:gd name="T73" fmla="*/ 35 h 253"/>
                <a:gd name="T74" fmla="*/ 37 w 164"/>
                <a:gd name="T75" fmla="*/ 138 h 253"/>
                <a:gd name="T76" fmla="*/ 83 w 164"/>
                <a:gd name="T77" fmla="*/ 217 h 253"/>
                <a:gd name="T78" fmla="*/ 96 w 164"/>
                <a:gd name="T79" fmla="*/ 217 h 253"/>
                <a:gd name="T80" fmla="*/ 113 w 164"/>
                <a:gd name="T81" fmla="*/ 211 h 253"/>
                <a:gd name="T82" fmla="*/ 123 w 164"/>
                <a:gd name="T83" fmla="*/ 201 h 253"/>
                <a:gd name="T84" fmla="*/ 126 w 164"/>
                <a:gd name="T85" fmla="*/ 188 h 253"/>
                <a:gd name="T86" fmla="*/ 127 w 164"/>
                <a:gd name="T87" fmla="*/ 180 h 253"/>
                <a:gd name="T88" fmla="*/ 124 w 164"/>
                <a:gd name="T89" fmla="*/ 161 h 253"/>
                <a:gd name="T90" fmla="*/ 115 w 164"/>
                <a:gd name="T91" fmla="*/ 147 h 253"/>
                <a:gd name="T92" fmla="*/ 100 w 164"/>
                <a:gd name="T93" fmla="*/ 140 h 253"/>
                <a:gd name="T94" fmla="*/ 81 w 164"/>
                <a:gd name="T95" fmla="*/ 1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3">
                  <a:moveTo>
                    <a:pt x="84" y="253"/>
                  </a:moveTo>
                  <a:lnTo>
                    <a:pt x="0" y="253"/>
                  </a:lnTo>
                  <a:lnTo>
                    <a:pt x="0" y="0"/>
                  </a:lnTo>
                  <a:lnTo>
                    <a:pt x="80" y="0"/>
                  </a:lnTo>
                  <a:lnTo>
                    <a:pt x="80" y="0"/>
                  </a:lnTo>
                  <a:lnTo>
                    <a:pt x="95" y="1"/>
                  </a:lnTo>
                  <a:lnTo>
                    <a:pt x="108" y="3"/>
                  </a:lnTo>
                  <a:lnTo>
                    <a:pt x="122" y="8"/>
                  </a:lnTo>
                  <a:lnTo>
                    <a:pt x="133" y="16"/>
                  </a:lnTo>
                  <a:lnTo>
                    <a:pt x="137" y="19"/>
                  </a:lnTo>
                  <a:lnTo>
                    <a:pt x="142" y="25"/>
                  </a:lnTo>
                  <a:lnTo>
                    <a:pt x="146" y="29"/>
                  </a:lnTo>
                  <a:lnTo>
                    <a:pt x="150" y="36"/>
                  </a:lnTo>
                  <a:lnTo>
                    <a:pt x="152" y="41"/>
                  </a:lnTo>
                  <a:lnTo>
                    <a:pt x="154" y="49"/>
                  </a:lnTo>
                  <a:lnTo>
                    <a:pt x="155" y="57"/>
                  </a:lnTo>
                  <a:lnTo>
                    <a:pt x="156" y="65"/>
                  </a:lnTo>
                  <a:lnTo>
                    <a:pt x="156" y="65"/>
                  </a:lnTo>
                  <a:lnTo>
                    <a:pt x="155" y="74"/>
                  </a:lnTo>
                  <a:lnTo>
                    <a:pt x="154" y="82"/>
                  </a:lnTo>
                  <a:lnTo>
                    <a:pt x="153" y="90"/>
                  </a:lnTo>
                  <a:lnTo>
                    <a:pt x="150" y="97"/>
                  </a:lnTo>
                  <a:lnTo>
                    <a:pt x="146" y="103"/>
                  </a:lnTo>
                  <a:lnTo>
                    <a:pt x="142" y="109"/>
                  </a:lnTo>
                  <a:lnTo>
                    <a:pt x="136" y="114"/>
                  </a:lnTo>
                  <a:lnTo>
                    <a:pt x="131" y="119"/>
                  </a:lnTo>
                  <a:lnTo>
                    <a:pt x="131" y="119"/>
                  </a:lnTo>
                  <a:lnTo>
                    <a:pt x="137" y="122"/>
                  </a:lnTo>
                  <a:lnTo>
                    <a:pt x="145" y="128"/>
                  </a:lnTo>
                  <a:lnTo>
                    <a:pt x="151" y="135"/>
                  </a:lnTo>
                  <a:lnTo>
                    <a:pt x="155" y="143"/>
                  </a:lnTo>
                  <a:lnTo>
                    <a:pt x="160" y="150"/>
                  </a:lnTo>
                  <a:lnTo>
                    <a:pt x="162" y="161"/>
                  </a:lnTo>
                  <a:lnTo>
                    <a:pt x="163" y="170"/>
                  </a:lnTo>
                  <a:lnTo>
                    <a:pt x="164" y="181"/>
                  </a:lnTo>
                  <a:lnTo>
                    <a:pt x="164" y="181"/>
                  </a:lnTo>
                  <a:lnTo>
                    <a:pt x="164" y="190"/>
                  </a:lnTo>
                  <a:lnTo>
                    <a:pt x="163" y="199"/>
                  </a:lnTo>
                  <a:lnTo>
                    <a:pt x="161" y="207"/>
                  </a:lnTo>
                  <a:lnTo>
                    <a:pt x="159" y="213"/>
                  </a:lnTo>
                  <a:lnTo>
                    <a:pt x="155" y="220"/>
                  </a:lnTo>
                  <a:lnTo>
                    <a:pt x="152" y="226"/>
                  </a:lnTo>
                  <a:lnTo>
                    <a:pt x="147" y="231"/>
                  </a:lnTo>
                  <a:lnTo>
                    <a:pt x="143" y="236"/>
                  </a:lnTo>
                  <a:lnTo>
                    <a:pt x="137" y="239"/>
                  </a:lnTo>
                  <a:lnTo>
                    <a:pt x="131" y="243"/>
                  </a:lnTo>
                  <a:lnTo>
                    <a:pt x="125" y="246"/>
                  </a:lnTo>
                  <a:lnTo>
                    <a:pt x="117" y="248"/>
                  </a:lnTo>
                  <a:lnTo>
                    <a:pt x="101" y="252"/>
                  </a:lnTo>
                  <a:lnTo>
                    <a:pt x="84" y="253"/>
                  </a:lnTo>
                  <a:lnTo>
                    <a:pt x="84" y="253"/>
                  </a:lnTo>
                  <a:close/>
                  <a:moveTo>
                    <a:pt x="79" y="35"/>
                  </a:moveTo>
                  <a:lnTo>
                    <a:pt x="37" y="35"/>
                  </a:lnTo>
                  <a:lnTo>
                    <a:pt x="37" y="102"/>
                  </a:lnTo>
                  <a:lnTo>
                    <a:pt x="87" y="102"/>
                  </a:lnTo>
                  <a:lnTo>
                    <a:pt x="87" y="102"/>
                  </a:lnTo>
                  <a:lnTo>
                    <a:pt x="95" y="102"/>
                  </a:lnTo>
                  <a:lnTo>
                    <a:pt x="100" y="100"/>
                  </a:lnTo>
                  <a:lnTo>
                    <a:pt x="106" y="97"/>
                  </a:lnTo>
                  <a:lnTo>
                    <a:pt x="110" y="92"/>
                  </a:lnTo>
                  <a:lnTo>
                    <a:pt x="114" y="88"/>
                  </a:lnTo>
                  <a:lnTo>
                    <a:pt x="117" y="81"/>
                  </a:lnTo>
                  <a:lnTo>
                    <a:pt x="118" y="74"/>
                  </a:lnTo>
                  <a:lnTo>
                    <a:pt x="118" y="67"/>
                  </a:lnTo>
                  <a:lnTo>
                    <a:pt x="118" y="67"/>
                  </a:lnTo>
                  <a:lnTo>
                    <a:pt x="118" y="59"/>
                  </a:lnTo>
                  <a:lnTo>
                    <a:pt x="116" y="53"/>
                  </a:lnTo>
                  <a:lnTo>
                    <a:pt x="113" y="47"/>
                  </a:lnTo>
                  <a:lnTo>
                    <a:pt x="108" y="43"/>
                  </a:lnTo>
                  <a:lnTo>
                    <a:pt x="102" y="39"/>
                  </a:lnTo>
                  <a:lnTo>
                    <a:pt x="96" y="37"/>
                  </a:lnTo>
                  <a:lnTo>
                    <a:pt x="88" y="35"/>
                  </a:lnTo>
                  <a:lnTo>
                    <a:pt x="79" y="35"/>
                  </a:lnTo>
                  <a:lnTo>
                    <a:pt x="79" y="35"/>
                  </a:lnTo>
                  <a:close/>
                  <a:moveTo>
                    <a:pt x="81" y="138"/>
                  </a:moveTo>
                  <a:lnTo>
                    <a:pt x="37" y="138"/>
                  </a:lnTo>
                  <a:lnTo>
                    <a:pt x="37" y="217"/>
                  </a:lnTo>
                  <a:lnTo>
                    <a:pt x="83" y="217"/>
                  </a:lnTo>
                  <a:lnTo>
                    <a:pt x="83" y="217"/>
                  </a:lnTo>
                  <a:lnTo>
                    <a:pt x="96" y="217"/>
                  </a:lnTo>
                  <a:lnTo>
                    <a:pt x="105" y="215"/>
                  </a:lnTo>
                  <a:lnTo>
                    <a:pt x="113" y="211"/>
                  </a:lnTo>
                  <a:lnTo>
                    <a:pt x="118" y="207"/>
                  </a:lnTo>
                  <a:lnTo>
                    <a:pt x="123" y="201"/>
                  </a:lnTo>
                  <a:lnTo>
                    <a:pt x="125" y="194"/>
                  </a:lnTo>
                  <a:lnTo>
                    <a:pt x="126" y="188"/>
                  </a:lnTo>
                  <a:lnTo>
                    <a:pt x="127" y="180"/>
                  </a:lnTo>
                  <a:lnTo>
                    <a:pt x="127" y="180"/>
                  </a:lnTo>
                  <a:lnTo>
                    <a:pt x="126" y="170"/>
                  </a:lnTo>
                  <a:lnTo>
                    <a:pt x="124" y="161"/>
                  </a:lnTo>
                  <a:lnTo>
                    <a:pt x="119" y="153"/>
                  </a:lnTo>
                  <a:lnTo>
                    <a:pt x="115" y="147"/>
                  </a:lnTo>
                  <a:lnTo>
                    <a:pt x="108" y="143"/>
                  </a:lnTo>
                  <a:lnTo>
                    <a:pt x="100" y="140"/>
                  </a:lnTo>
                  <a:lnTo>
                    <a:pt x="91" y="138"/>
                  </a:lnTo>
                  <a:lnTo>
                    <a:pt x="81" y="138"/>
                  </a:lnTo>
                  <a:lnTo>
                    <a:pt x="81"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38">
              <a:extLst>
                <a:ext uri="{FF2B5EF4-FFF2-40B4-BE49-F238E27FC236}">
                  <a16:creationId xmlns:a16="http://schemas.microsoft.com/office/drawing/2014/main" id="{FE1672D5-058F-294C-BAE4-01A4243AFDAC}"/>
                </a:ext>
              </a:extLst>
            </p:cNvPr>
            <p:cNvSpPr>
              <a:spLocks noEditPoints="1"/>
            </p:cNvSpPr>
            <p:nvPr userDrawn="1"/>
          </p:nvSpPr>
          <p:spPr bwMode="auto">
            <a:xfrm>
              <a:off x="10850376" y="165100"/>
              <a:ext cx="61913" cy="100012"/>
            </a:xfrm>
            <a:custGeom>
              <a:avLst/>
              <a:gdLst>
                <a:gd name="T0" fmla="*/ 120 w 159"/>
                <a:gd name="T1" fmla="*/ 253 h 253"/>
                <a:gd name="T2" fmla="*/ 77 w 159"/>
                <a:gd name="T3" fmla="*/ 145 h 253"/>
                <a:gd name="T4" fmla="*/ 37 w 159"/>
                <a:gd name="T5" fmla="*/ 145 h 253"/>
                <a:gd name="T6" fmla="*/ 37 w 159"/>
                <a:gd name="T7" fmla="*/ 253 h 253"/>
                <a:gd name="T8" fmla="*/ 0 w 159"/>
                <a:gd name="T9" fmla="*/ 253 h 253"/>
                <a:gd name="T10" fmla="*/ 0 w 159"/>
                <a:gd name="T11" fmla="*/ 0 h 253"/>
                <a:gd name="T12" fmla="*/ 77 w 159"/>
                <a:gd name="T13" fmla="*/ 0 h 253"/>
                <a:gd name="T14" fmla="*/ 77 w 159"/>
                <a:gd name="T15" fmla="*/ 0 h 253"/>
                <a:gd name="T16" fmla="*/ 92 w 159"/>
                <a:gd name="T17" fmla="*/ 1 h 253"/>
                <a:gd name="T18" fmla="*/ 107 w 159"/>
                <a:gd name="T19" fmla="*/ 4 h 253"/>
                <a:gd name="T20" fmla="*/ 114 w 159"/>
                <a:gd name="T21" fmla="*/ 7 h 253"/>
                <a:gd name="T22" fmla="*/ 119 w 159"/>
                <a:gd name="T23" fmla="*/ 10 h 253"/>
                <a:gd name="T24" fmla="*/ 125 w 159"/>
                <a:gd name="T25" fmla="*/ 13 h 253"/>
                <a:gd name="T26" fmla="*/ 131 w 159"/>
                <a:gd name="T27" fmla="*/ 18 h 253"/>
                <a:gd name="T28" fmla="*/ 135 w 159"/>
                <a:gd name="T29" fmla="*/ 22 h 253"/>
                <a:gd name="T30" fmla="*/ 140 w 159"/>
                <a:gd name="T31" fmla="*/ 28 h 253"/>
                <a:gd name="T32" fmla="*/ 143 w 159"/>
                <a:gd name="T33" fmla="*/ 34 h 253"/>
                <a:gd name="T34" fmla="*/ 146 w 159"/>
                <a:gd name="T35" fmla="*/ 40 h 253"/>
                <a:gd name="T36" fmla="*/ 149 w 159"/>
                <a:gd name="T37" fmla="*/ 47 h 253"/>
                <a:gd name="T38" fmla="*/ 150 w 159"/>
                <a:gd name="T39" fmla="*/ 55 h 253"/>
                <a:gd name="T40" fmla="*/ 151 w 159"/>
                <a:gd name="T41" fmla="*/ 64 h 253"/>
                <a:gd name="T42" fmla="*/ 152 w 159"/>
                <a:gd name="T43" fmla="*/ 73 h 253"/>
                <a:gd name="T44" fmla="*/ 152 w 159"/>
                <a:gd name="T45" fmla="*/ 73 h 253"/>
                <a:gd name="T46" fmla="*/ 151 w 159"/>
                <a:gd name="T47" fmla="*/ 85 h 253"/>
                <a:gd name="T48" fmla="*/ 149 w 159"/>
                <a:gd name="T49" fmla="*/ 95 h 253"/>
                <a:gd name="T50" fmla="*/ 145 w 159"/>
                <a:gd name="T51" fmla="*/ 106 h 253"/>
                <a:gd name="T52" fmla="*/ 140 w 159"/>
                <a:gd name="T53" fmla="*/ 114 h 253"/>
                <a:gd name="T54" fmla="*/ 134 w 159"/>
                <a:gd name="T55" fmla="*/ 121 h 253"/>
                <a:gd name="T56" fmla="*/ 127 w 159"/>
                <a:gd name="T57" fmla="*/ 128 h 253"/>
                <a:gd name="T58" fmla="*/ 120 w 159"/>
                <a:gd name="T59" fmla="*/ 132 h 253"/>
                <a:gd name="T60" fmla="*/ 114 w 159"/>
                <a:gd name="T61" fmla="*/ 137 h 253"/>
                <a:gd name="T62" fmla="*/ 159 w 159"/>
                <a:gd name="T63" fmla="*/ 253 h 253"/>
                <a:gd name="T64" fmla="*/ 120 w 159"/>
                <a:gd name="T65" fmla="*/ 253 h 253"/>
                <a:gd name="T66" fmla="*/ 79 w 159"/>
                <a:gd name="T67" fmla="*/ 35 h 253"/>
                <a:gd name="T68" fmla="*/ 37 w 159"/>
                <a:gd name="T69" fmla="*/ 35 h 253"/>
                <a:gd name="T70" fmla="*/ 37 w 159"/>
                <a:gd name="T71" fmla="*/ 109 h 253"/>
                <a:gd name="T72" fmla="*/ 74 w 159"/>
                <a:gd name="T73" fmla="*/ 109 h 253"/>
                <a:gd name="T74" fmla="*/ 74 w 159"/>
                <a:gd name="T75" fmla="*/ 109 h 253"/>
                <a:gd name="T76" fmla="*/ 81 w 159"/>
                <a:gd name="T77" fmla="*/ 109 h 253"/>
                <a:gd name="T78" fmla="*/ 88 w 159"/>
                <a:gd name="T79" fmla="*/ 107 h 253"/>
                <a:gd name="T80" fmla="*/ 95 w 159"/>
                <a:gd name="T81" fmla="*/ 104 h 253"/>
                <a:gd name="T82" fmla="*/ 101 w 159"/>
                <a:gd name="T83" fmla="*/ 101 h 253"/>
                <a:gd name="T84" fmla="*/ 106 w 159"/>
                <a:gd name="T85" fmla="*/ 95 h 253"/>
                <a:gd name="T86" fmla="*/ 110 w 159"/>
                <a:gd name="T87" fmla="*/ 90 h 253"/>
                <a:gd name="T88" fmla="*/ 113 w 159"/>
                <a:gd name="T89" fmla="*/ 81 h 253"/>
                <a:gd name="T90" fmla="*/ 114 w 159"/>
                <a:gd name="T91" fmla="*/ 71 h 253"/>
                <a:gd name="T92" fmla="*/ 114 w 159"/>
                <a:gd name="T93" fmla="*/ 71 h 253"/>
                <a:gd name="T94" fmla="*/ 113 w 159"/>
                <a:gd name="T95" fmla="*/ 61 h 253"/>
                <a:gd name="T96" fmla="*/ 110 w 159"/>
                <a:gd name="T97" fmla="*/ 53 h 253"/>
                <a:gd name="T98" fmla="*/ 106 w 159"/>
                <a:gd name="T99" fmla="*/ 46 h 253"/>
                <a:gd name="T100" fmla="*/ 100 w 159"/>
                <a:gd name="T101" fmla="*/ 41 h 253"/>
                <a:gd name="T102" fmla="*/ 95 w 159"/>
                <a:gd name="T103" fmla="*/ 38 h 253"/>
                <a:gd name="T104" fmla="*/ 89 w 159"/>
                <a:gd name="T105" fmla="*/ 36 h 253"/>
                <a:gd name="T106" fmla="*/ 83 w 159"/>
                <a:gd name="T107" fmla="*/ 35 h 253"/>
                <a:gd name="T108" fmla="*/ 79 w 159"/>
                <a:gd name="T109" fmla="*/ 35 h 253"/>
                <a:gd name="T110" fmla="*/ 79 w 159"/>
                <a:gd name="T111"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53">
                  <a:moveTo>
                    <a:pt x="120" y="253"/>
                  </a:moveTo>
                  <a:lnTo>
                    <a:pt x="77" y="145"/>
                  </a:lnTo>
                  <a:lnTo>
                    <a:pt x="37" y="145"/>
                  </a:lnTo>
                  <a:lnTo>
                    <a:pt x="37" y="253"/>
                  </a:lnTo>
                  <a:lnTo>
                    <a:pt x="0" y="253"/>
                  </a:lnTo>
                  <a:lnTo>
                    <a:pt x="0" y="0"/>
                  </a:lnTo>
                  <a:lnTo>
                    <a:pt x="77" y="0"/>
                  </a:lnTo>
                  <a:lnTo>
                    <a:pt x="77" y="0"/>
                  </a:lnTo>
                  <a:lnTo>
                    <a:pt x="92" y="1"/>
                  </a:lnTo>
                  <a:lnTo>
                    <a:pt x="107" y="4"/>
                  </a:lnTo>
                  <a:lnTo>
                    <a:pt x="114" y="7"/>
                  </a:lnTo>
                  <a:lnTo>
                    <a:pt x="119" y="10"/>
                  </a:lnTo>
                  <a:lnTo>
                    <a:pt x="125" y="13"/>
                  </a:lnTo>
                  <a:lnTo>
                    <a:pt x="131" y="18"/>
                  </a:lnTo>
                  <a:lnTo>
                    <a:pt x="135" y="22"/>
                  </a:lnTo>
                  <a:lnTo>
                    <a:pt x="140" y="28"/>
                  </a:lnTo>
                  <a:lnTo>
                    <a:pt x="143" y="34"/>
                  </a:lnTo>
                  <a:lnTo>
                    <a:pt x="146" y="40"/>
                  </a:lnTo>
                  <a:lnTo>
                    <a:pt x="149" y="47"/>
                  </a:lnTo>
                  <a:lnTo>
                    <a:pt x="150" y="55"/>
                  </a:lnTo>
                  <a:lnTo>
                    <a:pt x="151" y="64"/>
                  </a:lnTo>
                  <a:lnTo>
                    <a:pt x="152" y="73"/>
                  </a:lnTo>
                  <a:lnTo>
                    <a:pt x="152" y="73"/>
                  </a:lnTo>
                  <a:lnTo>
                    <a:pt x="151" y="85"/>
                  </a:lnTo>
                  <a:lnTo>
                    <a:pt x="149" y="95"/>
                  </a:lnTo>
                  <a:lnTo>
                    <a:pt x="145" y="106"/>
                  </a:lnTo>
                  <a:lnTo>
                    <a:pt x="140" y="114"/>
                  </a:lnTo>
                  <a:lnTo>
                    <a:pt x="134" y="121"/>
                  </a:lnTo>
                  <a:lnTo>
                    <a:pt x="127" y="128"/>
                  </a:lnTo>
                  <a:lnTo>
                    <a:pt x="120" y="132"/>
                  </a:lnTo>
                  <a:lnTo>
                    <a:pt x="114" y="137"/>
                  </a:lnTo>
                  <a:lnTo>
                    <a:pt x="159" y="253"/>
                  </a:lnTo>
                  <a:lnTo>
                    <a:pt x="120" y="253"/>
                  </a:lnTo>
                  <a:close/>
                  <a:moveTo>
                    <a:pt x="79" y="35"/>
                  </a:moveTo>
                  <a:lnTo>
                    <a:pt x="37" y="35"/>
                  </a:lnTo>
                  <a:lnTo>
                    <a:pt x="37" y="109"/>
                  </a:lnTo>
                  <a:lnTo>
                    <a:pt x="74" y="109"/>
                  </a:lnTo>
                  <a:lnTo>
                    <a:pt x="74" y="109"/>
                  </a:lnTo>
                  <a:lnTo>
                    <a:pt x="81" y="109"/>
                  </a:lnTo>
                  <a:lnTo>
                    <a:pt x="88" y="107"/>
                  </a:lnTo>
                  <a:lnTo>
                    <a:pt x="95" y="104"/>
                  </a:lnTo>
                  <a:lnTo>
                    <a:pt x="101" y="101"/>
                  </a:lnTo>
                  <a:lnTo>
                    <a:pt x="106" y="95"/>
                  </a:lnTo>
                  <a:lnTo>
                    <a:pt x="110" y="90"/>
                  </a:lnTo>
                  <a:lnTo>
                    <a:pt x="113" y="81"/>
                  </a:lnTo>
                  <a:lnTo>
                    <a:pt x="114" y="71"/>
                  </a:lnTo>
                  <a:lnTo>
                    <a:pt x="114" y="71"/>
                  </a:lnTo>
                  <a:lnTo>
                    <a:pt x="113" y="61"/>
                  </a:lnTo>
                  <a:lnTo>
                    <a:pt x="110" y="53"/>
                  </a:lnTo>
                  <a:lnTo>
                    <a:pt x="106" y="46"/>
                  </a:lnTo>
                  <a:lnTo>
                    <a:pt x="100" y="41"/>
                  </a:lnTo>
                  <a:lnTo>
                    <a:pt x="95" y="38"/>
                  </a:lnTo>
                  <a:lnTo>
                    <a:pt x="89" y="36"/>
                  </a:lnTo>
                  <a:lnTo>
                    <a:pt x="83" y="35"/>
                  </a:lnTo>
                  <a:lnTo>
                    <a:pt x="79" y="35"/>
                  </a:lnTo>
                  <a:lnTo>
                    <a:pt x="7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39">
              <a:extLst>
                <a:ext uri="{FF2B5EF4-FFF2-40B4-BE49-F238E27FC236}">
                  <a16:creationId xmlns:a16="http://schemas.microsoft.com/office/drawing/2014/main" id="{80EB59AC-0BA4-DD4A-BAE6-72FA3F739C0D}"/>
                </a:ext>
              </a:extLst>
            </p:cNvPr>
            <p:cNvSpPr>
              <a:spLocks noEditPoints="1"/>
            </p:cNvSpPr>
            <p:nvPr userDrawn="1"/>
          </p:nvSpPr>
          <p:spPr bwMode="auto">
            <a:xfrm>
              <a:off x="11169463" y="441325"/>
              <a:ext cx="63500" cy="100012"/>
            </a:xfrm>
            <a:custGeom>
              <a:avLst/>
              <a:gdLst>
                <a:gd name="T0" fmla="*/ 120 w 159"/>
                <a:gd name="T1" fmla="*/ 253 h 253"/>
                <a:gd name="T2" fmla="*/ 77 w 159"/>
                <a:gd name="T3" fmla="*/ 145 h 253"/>
                <a:gd name="T4" fmla="*/ 37 w 159"/>
                <a:gd name="T5" fmla="*/ 145 h 253"/>
                <a:gd name="T6" fmla="*/ 37 w 159"/>
                <a:gd name="T7" fmla="*/ 253 h 253"/>
                <a:gd name="T8" fmla="*/ 0 w 159"/>
                <a:gd name="T9" fmla="*/ 253 h 253"/>
                <a:gd name="T10" fmla="*/ 0 w 159"/>
                <a:gd name="T11" fmla="*/ 0 h 253"/>
                <a:gd name="T12" fmla="*/ 76 w 159"/>
                <a:gd name="T13" fmla="*/ 0 h 253"/>
                <a:gd name="T14" fmla="*/ 76 w 159"/>
                <a:gd name="T15" fmla="*/ 0 h 253"/>
                <a:gd name="T16" fmla="*/ 92 w 159"/>
                <a:gd name="T17" fmla="*/ 2 h 253"/>
                <a:gd name="T18" fmla="*/ 106 w 159"/>
                <a:gd name="T19" fmla="*/ 5 h 253"/>
                <a:gd name="T20" fmla="*/ 113 w 159"/>
                <a:gd name="T21" fmla="*/ 7 h 253"/>
                <a:gd name="T22" fmla="*/ 120 w 159"/>
                <a:gd name="T23" fmla="*/ 11 h 253"/>
                <a:gd name="T24" fmla="*/ 126 w 159"/>
                <a:gd name="T25" fmla="*/ 14 h 253"/>
                <a:gd name="T26" fmla="*/ 130 w 159"/>
                <a:gd name="T27" fmla="*/ 18 h 253"/>
                <a:gd name="T28" fmla="*/ 135 w 159"/>
                <a:gd name="T29" fmla="*/ 23 h 253"/>
                <a:gd name="T30" fmla="*/ 139 w 159"/>
                <a:gd name="T31" fmla="*/ 28 h 253"/>
                <a:gd name="T32" fmla="*/ 142 w 159"/>
                <a:gd name="T33" fmla="*/ 34 h 253"/>
                <a:gd name="T34" fmla="*/ 146 w 159"/>
                <a:gd name="T35" fmla="*/ 41 h 253"/>
                <a:gd name="T36" fmla="*/ 148 w 159"/>
                <a:gd name="T37" fmla="*/ 48 h 253"/>
                <a:gd name="T38" fmla="*/ 150 w 159"/>
                <a:gd name="T39" fmla="*/ 55 h 253"/>
                <a:gd name="T40" fmla="*/ 151 w 159"/>
                <a:gd name="T41" fmla="*/ 64 h 253"/>
                <a:gd name="T42" fmla="*/ 151 w 159"/>
                <a:gd name="T43" fmla="*/ 73 h 253"/>
                <a:gd name="T44" fmla="*/ 151 w 159"/>
                <a:gd name="T45" fmla="*/ 73 h 253"/>
                <a:gd name="T46" fmla="*/ 150 w 159"/>
                <a:gd name="T47" fmla="*/ 86 h 253"/>
                <a:gd name="T48" fmla="*/ 148 w 159"/>
                <a:gd name="T49" fmla="*/ 96 h 253"/>
                <a:gd name="T50" fmla="*/ 145 w 159"/>
                <a:gd name="T51" fmla="*/ 106 h 253"/>
                <a:gd name="T52" fmla="*/ 140 w 159"/>
                <a:gd name="T53" fmla="*/ 115 h 253"/>
                <a:gd name="T54" fmla="*/ 133 w 159"/>
                <a:gd name="T55" fmla="*/ 122 h 253"/>
                <a:gd name="T56" fmla="*/ 128 w 159"/>
                <a:gd name="T57" fmla="*/ 129 h 253"/>
                <a:gd name="T58" fmla="*/ 120 w 159"/>
                <a:gd name="T59" fmla="*/ 133 h 253"/>
                <a:gd name="T60" fmla="*/ 113 w 159"/>
                <a:gd name="T61" fmla="*/ 138 h 253"/>
                <a:gd name="T62" fmla="*/ 159 w 159"/>
                <a:gd name="T63" fmla="*/ 253 h 253"/>
                <a:gd name="T64" fmla="*/ 120 w 159"/>
                <a:gd name="T65" fmla="*/ 253 h 253"/>
                <a:gd name="T66" fmla="*/ 78 w 159"/>
                <a:gd name="T67" fmla="*/ 35 h 253"/>
                <a:gd name="T68" fmla="*/ 37 w 159"/>
                <a:gd name="T69" fmla="*/ 35 h 253"/>
                <a:gd name="T70" fmla="*/ 37 w 159"/>
                <a:gd name="T71" fmla="*/ 109 h 253"/>
                <a:gd name="T72" fmla="*/ 75 w 159"/>
                <a:gd name="T73" fmla="*/ 109 h 253"/>
                <a:gd name="T74" fmla="*/ 75 w 159"/>
                <a:gd name="T75" fmla="*/ 109 h 253"/>
                <a:gd name="T76" fmla="*/ 82 w 159"/>
                <a:gd name="T77" fmla="*/ 109 h 253"/>
                <a:gd name="T78" fmla="*/ 88 w 159"/>
                <a:gd name="T79" fmla="*/ 108 h 253"/>
                <a:gd name="T80" fmla="*/ 94 w 159"/>
                <a:gd name="T81" fmla="*/ 105 h 253"/>
                <a:gd name="T82" fmla="*/ 101 w 159"/>
                <a:gd name="T83" fmla="*/ 102 h 253"/>
                <a:gd name="T84" fmla="*/ 105 w 159"/>
                <a:gd name="T85" fmla="*/ 97 h 253"/>
                <a:gd name="T86" fmla="*/ 110 w 159"/>
                <a:gd name="T87" fmla="*/ 90 h 253"/>
                <a:gd name="T88" fmla="*/ 112 w 159"/>
                <a:gd name="T89" fmla="*/ 81 h 253"/>
                <a:gd name="T90" fmla="*/ 113 w 159"/>
                <a:gd name="T91" fmla="*/ 72 h 253"/>
                <a:gd name="T92" fmla="*/ 113 w 159"/>
                <a:gd name="T93" fmla="*/ 72 h 253"/>
                <a:gd name="T94" fmla="*/ 112 w 159"/>
                <a:gd name="T95" fmla="*/ 61 h 253"/>
                <a:gd name="T96" fmla="*/ 110 w 159"/>
                <a:gd name="T97" fmla="*/ 53 h 253"/>
                <a:gd name="T98" fmla="*/ 105 w 159"/>
                <a:gd name="T99" fmla="*/ 46 h 253"/>
                <a:gd name="T100" fmla="*/ 100 w 159"/>
                <a:gd name="T101" fmla="*/ 42 h 253"/>
                <a:gd name="T102" fmla="*/ 94 w 159"/>
                <a:gd name="T103" fmla="*/ 39 h 253"/>
                <a:gd name="T104" fmla="*/ 88 w 159"/>
                <a:gd name="T105" fmla="*/ 36 h 253"/>
                <a:gd name="T106" fmla="*/ 83 w 159"/>
                <a:gd name="T107" fmla="*/ 35 h 253"/>
                <a:gd name="T108" fmla="*/ 78 w 159"/>
                <a:gd name="T109" fmla="*/ 35 h 253"/>
                <a:gd name="T110" fmla="*/ 78 w 159"/>
                <a:gd name="T111"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53">
                  <a:moveTo>
                    <a:pt x="120" y="253"/>
                  </a:moveTo>
                  <a:lnTo>
                    <a:pt x="77" y="145"/>
                  </a:lnTo>
                  <a:lnTo>
                    <a:pt x="37" y="145"/>
                  </a:lnTo>
                  <a:lnTo>
                    <a:pt x="37" y="253"/>
                  </a:lnTo>
                  <a:lnTo>
                    <a:pt x="0" y="253"/>
                  </a:lnTo>
                  <a:lnTo>
                    <a:pt x="0" y="0"/>
                  </a:lnTo>
                  <a:lnTo>
                    <a:pt x="76" y="0"/>
                  </a:lnTo>
                  <a:lnTo>
                    <a:pt x="76" y="0"/>
                  </a:lnTo>
                  <a:lnTo>
                    <a:pt x="92" y="2"/>
                  </a:lnTo>
                  <a:lnTo>
                    <a:pt x="106" y="5"/>
                  </a:lnTo>
                  <a:lnTo>
                    <a:pt x="113" y="7"/>
                  </a:lnTo>
                  <a:lnTo>
                    <a:pt x="120" y="11"/>
                  </a:lnTo>
                  <a:lnTo>
                    <a:pt x="126" y="14"/>
                  </a:lnTo>
                  <a:lnTo>
                    <a:pt x="130" y="18"/>
                  </a:lnTo>
                  <a:lnTo>
                    <a:pt x="135" y="23"/>
                  </a:lnTo>
                  <a:lnTo>
                    <a:pt x="139" y="28"/>
                  </a:lnTo>
                  <a:lnTo>
                    <a:pt x="142" y="34"/>
                  </a:lnTo>
                  <a:lnTo>
                    <a:pt x="146" y="41"/>
                  </a:lnTo>
                  <a:lnTo>
                    <a:pt x="148" y="48"/>
                  </a:lnTo>
                  <a:lnTo>
                    <a:pt x="150" y="55"/>
                  </a:lnTo>
                  <a:lnTo>
                    <a:pt x="151" y="64"/>
                  </a:lnTo>
                  <a:lnTo>
                    <a:pt x="151" y="73"/>
                  </a:lnTo>
                  <a:lnTo>
                    <a:pt x="151" y="73"/>
                  </a:lnTo>
                  <a:lnTo>
                    <a:pt x="150" y="86"/>
                  </a:lnTo>
                  <a:lnTo>
                    <a:pt x="148" y="96"/>
                  </a:lnTo>
                  <a:lnTo>
                    <a:pt x="145" y="106"/>
                  </a:lnTo>
                  <a:lnTo>
                    <a:pt x="140" y="115"/>
                  </a:lnTo>
                  <a:lnTo>
                    <a:pt x="133" y="122"/>
                  </a:lnTo>
                  <a:lnTo>
                    <a:pt x="128" y="129"/>
                  </a:lnTo>
                  <a:lnTo>
                    <a:pt x="120" y="133"/>
                  </a:lnTo>
                  <a:lnTo>
                    <a:pt x="113" y="138"/>
                  </a:lnTo>
                  <a:lnTo>
                    <a:pt x="159" y="253"/>
                  </a:lnTo>
                  <a:lnTo>
                    <a:pt x="120" y="253"/>
                  </a:lnTo>
                  <a:close/>
                  <a:moveTo>
                    <a:pt x="78" y="35"/>
                  </a:moveTo>
                  <a:lnTo>
                    <a:pt x="37" y="35"/>
                  </a:lnTo>
                  <a:lnTo>
                    <a:pt x="37" y="109"/>
                  </a:lnTo>
                  <a:lnTo>
                    <a:pt x="75" y="109"/>
                  </a:lnTo>
                  <a:lnTo>
                    <a:pt x="75" y="109"/>
                  </a:lnTo>
                  <a:lnTo>
                    <a:pt x="82" y="109"/>
                  </a:lnTo>
                  <a:lnTo>
                    <a:pt x="88" y="108"/>
                  </a:lnTo>
                  <a:lnTo>
                    <a:pt x="94" y="105"/>
                  </a:lnTo>
                  <a:lnTo>
                    <a:pt x="101" y="102"/>
                  </a:lnTo>
                  <a:lnTo>
                    <a:pt x="105" y="97"/>
                  </a:lnTo>
                  <a:lnTo>
                    <a:pt x="110" y="90"/>
                  </a:lnTo>
                  <a:lnTo>
                    <a:pt x="112" y="81"/>
                  </a:lnTo>
                  <a:lnTo>
                    <a:pt x="113" y="72"/>
                  </a:lnTo>
                  <a:lnTo>
                    <a:pt x="113" y="72"/>
                  </a:lnTo>
                  <a:lnTo>
                    <a:pt x="112" y="61"/>
                  </a:lnTo>
                  <a:lnTo>
                    <a:pt x="110" y="53"/>
                  </a:lnTo>
                  <a:lnTo>
                    <a:pt x="105" y="46"/>
                  </a:lnTo>
                  <a:lnTo>
                    <a:pt x="100" y="42"/>
                  </a:lnTo>
                  <a:lnTo>
                    <a:pt x="94" y="39"/>
                  </a:lnTo>
                  <a:lnTo>
                    <a:pt x="88" y="36"/>
                  </a:lnTo>
                  <a:lnTo>
                    <a:pt x="83" y="35"/>
                  </a:lnTo>
                  <a:lnTo>
                    <a:pt x="78" y="35"/>
                  </a:lnTo>
                  <a:lnTo>
                    <a:pt x="7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40">
              <a:extLst>
                <a:ext uri="{FF2B5EF4-FFF2-40B4-BE49-F238E27FC236}">
                  <a16:creationId xmlns:a16="http://schemas.microsoft.com/office/drawing/2014/main" id="{488F657D-E372-9746-AA6F-11C3D08384B4}"/>
                </a:ext>
              </a:extLst>
            </p:cNvPr>
            <p:cNvSpPr>
              <a:spLocks noEditPoints="1"/>
            </p:cNvSpPr>
            <p:nvPr userDrawn="1"/>
          </p:nvSpPr>
          <p:spPr bwMode="auto">
            <a:xfrm>
              <a:off x="10924988" y="165100"/>
              <a:ext cx="82550" cy="100012"/>
            </a:xfrm>
            <a:custGeom>
              <a:avLst/>
              <a:gdLst>
                <a:gd name="T0" fmla="*/ 168 w 206"/>
                <a:gd name="T1" fmla="*/ 253 h 253"/>
                <a:gd name="T2" fmla="*/ 150 w 206"/>
                <a:gd name="T3" fmla="*/ 194 h 253"/>
                <a:gd name="T4" fmla="*/ 56 w 206"/>
                <a:gd name="T5" fmla="*/ 194 h 253"/>
                <a:gd name="T6" fmla="*/ 38 w 206"/>
                <a:gd name="T7" fmla="*/ 253 h 253"/>
                <a:gd name="T8" fmla="*/ 0 w 206"/>
                <a:gd name="T9" fmla="*/ 253 h 253"/>
                <a:gd name="T10" fmla="*/ 79 w 206"/>
                <a:gd name="T11" fmla="*/ 0 h 253"/>
                <a:gd name="T12" fmla="*/ 128 w 206"/>
                <a:gd name="T13" fmla="*/ 0 h 253"/>
                <a:gd name="T14" fmla="*/ 206 w 206"/>
                <a:gd name="T15" fmla="*/ 253 h 253"/>
                <a:gd name="T16" fmla="*/ 168 w 206"/>
                <a:gd name="T17" fmla="*/ 253 h 253"/>
                <a:gd name="T18" fmla="*/ 104 w 206"/>
                <a:gd name="T19" fmla="*/ 43 h 253"/>
                <a:gd name="T20" fmla="*/ 68 w 206"/>
                <a:gd name="T21" fmla="*/ 159 h 253"/>
                <a:gd name="T22" fmla="*/ 139 w 206"/>
                <a:gd name="T23" fmla="*/ 159 h 253"/>
                <a:gd name="T24" fmla="*/ 104 w 206"/>
                <a:gd name="T25" fmla="*/ 4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53">
                  <a:moveTo>
                    <a:pt x="168" y="253"/>
                  </a:moveTo>
                  <a:lnTo>
                    <a:pt x="150" y="194"/>
                  </a:lnTo>
                  <a:lnTo>
                    <a:pt x="56" y="194"/>
                  </a:lnTo>
                  <a:lnTo>
                    <a:pt x="38" y="253"/>
                  </a:lnTo>
                  <a:lnTo>
                    <a:pt x="0" y="253"/>
                  </a:lnTo>
                  <a:lnTo>
                    <a:pt x="79" y="0"/>
                  </a:lnTo>
                  <a:lnTo>
                    <a:pt x="128" y="0"/>
                  </a:lnTo>
                  <a:lnTo>
                    <a:pt x="206" y="253"/>
                  </a:lnTo>
                  <a:lnTo>
                    <a:pt x="168" y="253"/>
                  </a:lnTo>
                  <a:close/>
                  <a:moveTo>
                    <a:pt x="104" y="43"/>
                  </a:moveTo>
                  <a:lnTo>
                    <a:pt x="68" y="159"/>
                  </a:lnTo>
                  <a:lnTo>
                    <a:pt x="139" y="159"/>
                  </a:lnTo>
                  <a:lnTo>
                    <a:pt x="10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41">
              <a:extLst>
                <a:ext uri="{FF2B5EF4-FFF2-40B4-BE49-F238E27FC236}">
                  <a16:creationId xmlns:a16="http://schemas.microsoft.com/office/drawing/2014/main" id="{5B4FAB02-62FB-0248-B070-DFBF8049898C}"/>
                </a:ext>
              </a:extLst>
            </p:cNvPr>
            <p:cNvSpPr>
              <a:spLocks/>
            </p:cNvSpPr>
            <p:nvPr userDrawn="1"/>
          </p:nvSpPr>
          <p:spPr bwMode="auto">
            <a:xfrm>
              <a:off x="11023413" y="165100"/>
              <a:ext cx="63500" cy="103187"/>
            </a:xfrm>
            <a:custGeom>
              <a:avLst/>
              <a:gdLst>
                <a:gd name="T0" fmla="*/ 81 w 162"/>
                <a:gd name="T1" fmla="*/ 257 h 257"/>
                <a:gd name="T2" fmla="*/ 81 w 162"/>
                <a:gd name="T3" fmla="*/ 257 h 257"/>
                <a:gd name="T4" fmla="*/ 71 w 162"/>
                <a:gd name="T5" fmla="*/ 257 h 257"/>
                <a:gd name="T6" fmla="*/ 61 w 162"/>
                <a:gd name="T7" fmla="*/ 256 h 257"/>
                <a:gd name="T8" fmla="*/ 53 w 162"/>
                <a:gd name="T9" fmla="*/ 254 h 257"/>
                <a:gd name="T10" fmla="*/ 45 w 162"/>
                <a:gd name="T11" fmla="*/ 252 h 257"/>
                <a:gd name="T12" fmla="*/ 37 w 162"/>
                <a:gd name="T13" fmla="*/ 248 h 257"/>
                <a:gd name="T14" fmla="*/ 30 w 162"/>
                <a:gd name="T15" fmla="*/ 244 h 257"/>
                <a:gd name="T16" fmla="*/ 25 w 162"/>
                <a:gd name="T17" fmla="*/ 239 h 257"/>
                <a:gd name="T18" fmla="*/ 19 w 162"/>
                <a:gd name="T19" fmla="*/ 234 h 257"/>
                <a:gd name="T20" fmla="*/ 15 w 162"/>
                <a:gd name="T21" fmla="*/ 227 h 257"/>
                <a:gd name="T22" fmla="*/ 11 w 162"/>
                <a:gd name="T23" fmla="*/ 220 h 257"/>
                <a:gd name="T24" fmla="*/ 8 w 162"/>
                <a:gd name="T25" fmla="*/ 211 h 257"/>
                <a:gd name="T26" fmla="*/ 5 w 162"/>
                <a:gd name="T27" fmla="*/ 203 h 257"/>
                <a:gd name="T28" fmla="*/ 2 w 162"/>
                <a:gd name="T29" fmla="*/ 193 h 257"/>
                <a:gd name="T30" fmla="*/ 1 w 162"/>
                <a:gd name="T31" fmla="*/ 183 h 257"/>
                <a:gd name="T32" fmla="*/ 0 w 162"/>
                <a:gd name="T33" fmla="*/ 161 h 257"/>
                <a:gd name="T34" fmla="*/ 0 w 162"/>
                <a:gd name="T35" fmla="*/ 0 h 257"/>
                <a:gd name="T36" fmla="*/ 37 w 162"/>
                <a:gd name="T37" fmla="*/ 0 h 257"/>
                <a:gd name="T38" fmla="*/ 37 w 162"/>
                <a:gd name="T39" fmla="*/ 159 h 257"/>
                <a:gd name="T40" fmla="*/ 37 w 162"/>
                <a:gd name="T41" fmla="*/ 159 h 257"/>
                <a:gd name="T42" fmla="*/ 38 w 162"/>
                <a:gd name="T43" fmla="*/ 177 h 257"/>
                <a:gd name="T44" fmla="*/ 40 w 162"/>
                <a:gd name="T45" fmla="*/ 192 h 257"/>
                <a:gd name="T46" fmla="*/ 44 w 162"/>
                <a:gd name="T47" fmla="*/ 202 h 257"/>
                <a:gd name="T48" fmla="*/ 49 w 162"/>
                <a:gd name="T49" fmla="*/ 211 h 257"/>
                <a:gd name="T50" fmla="*/ 55 w 162"/>
                <a:gd name="T51" fmla="*/ 217 h 257"/>
                <a:gd name="T52" fmla="*/ 63 w 162"/>
                <a:gd name="T53" fmla="*/ 220 h 257"/>
                <a:gd name="T54" fmla="*/ 71 w 162"/>
                <a:gd name="T55" fmla="*/ 222 h 257"/>
                <a:gd name="T56" fmla="*/ 81 w 162"/>
                <a:gd name="T57" fmla="*/ 222 h 257"/>
                <a:gd name="T58" fmla="*/ 81 w 162"/>
                <a:gd name="T59" fmla="*/ 222 h 257"/>
                <a:gd name="T60" fmla="*/ 90 w 162"/>
                <a:gd name="T61" fmla="*/ 222 h 257"/>
                <a:gd name="T62" fmla="*/ 99 w 162"/>
                <a:gd name="T63" fmla="*/ 220 h 257"/>
                <a:gd name="T64" fmla="*/ 106 w 162"/>
                <a:gd name="T65" fmla="*/ 217 h 257"/>
                <a:gd name="T66" fmla="*/ 112 w 162"/>
                <a:gd name="T67" fmla="*/ 211 h 257"/>
                <a:gd name="T68" fmla="*/ 117 w 162"/>
                <a:gd name="T69" fmla="*/ 202 h 257"/>
                <a:gd name="T70" fmla="*/ 121 w 162"/>
                <a:gd name="T71" fmla="*/ 192 h 257"/>
                <a:gd name="T72" fmla="*/ 124 w 162"/>
                <a:gd name="T73" fmla="*/ 177 h 257"/>
                <a:gd name="T74" fmla="*/ 124 w 162"/>
                <a:gd name="T75" fmla="*/ 159 h 257"/>
                <a:gd name="T76" fmla="*/ 124 w 162"/>
                <a:gd name="T77" fmla="*/ 0 h 257"/>
                <a:gd name="T78" fmla="*/ 162 w 162"/>
                <a:gd name="T79" fmla="*/ 0 h 257"/>
                <a:gd name="T80" fmla="*/ 162 w 162"/>
                <a:gd name="T81" fmla="*/ 161 h 257"/>
                <a:gd name="T82" fmla="*/ 162 w 162"/>
                <a:gd name="T83" fmla="*/ 161 h 257"/>
                <a:gd name="T84" fmla="*/ 161 w 162"/>
                <a:gd name="T85" fmla="*/ 183 h 257"/>
                <a:gd name="T86" fmla="*/ 158 w 162"/>
                <a:gd name="T87" fmla="*/ 193 h 257"/>
                <a:gd name="T88" fmla="*/ 157 w 162"/>
                <a:gd name="T89" fmla="*/ 203 h 257"/>
                <a:gd name="T90" fmla="*/ 154 w 162"/>
                <a:gd name="T91" fmla="*/ 211 h 257"/>
                <a:gd name="T92" fmla="*/ 151 w 162"/>
                <a:gd name="T93" fmla="*/ 220 h 257"/>
                <a:gd name="T94" fmla="*/ 147 w 162"/>
                <a:gd name="T95" fmla="*/ 227 h 257"/>
                <a:gd name="T96" fmla="*/ 143 w 162"/>
                <a:gd name="T97" fmla="*/ 234 h 257"/>
                <a:gd name="T98" fmla="*/ 137 w 162"/>
                <a:gd name="T99" fmla="*/ 239 h 257"/>
                <a:gd name="T100" fmla="*/ 131 w 162"/>
                <a:gd name="T101" fmla="*/ 244 h 257"/>
                <a:gd name="T102" fmla="*/ 125 w 162"/>
                <a:gd name="T103" fmla="*/ 248 h 257"/>
                <a:gd name="T104" fmla="*/ 117 w 162"/>
                <a:gd name="T105" fmla="*/ 252 h 257"/>
                <a:gd name="T106" fmla="*/ 109 w 162"/>
                <a:gd name="T107" fmla="*/ 254 h 257"/>
                <a:gd name="T108" fmla="*/ 100 w 162"/>
                <a:gd name="T109" fmla="*/ 256 h 257"/>
                <a:gd name="T110" fmla="*/ 91 w 162"/>
                <a:gd name="T111" fmla="*/ 257 h 257"/>
                <a:gd name="T112" fmla="*/ 81 w 162"/>
                <a:gd name="T113" fmla="*/ 257 h 257"/>
                <a:gd name="T114" fmla="*/ 81 w 162"/>
                <a:gd name="T11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257">
                  <a:moveTo>
                    <a:pt x="81" y="257"/>
                  </a:moveTo>
                  <a:lnTo>
                    <a:pt x="81" y="257"/>
                  </a:lnTo>
                  <a:lnTo>
                    <a:pt x="71" y="257"/>
                  </a:lnTo>
                  <a:lnTo>
                    <a:pt x="61" y="256"/>
                  </a:lnTo>
                  <a:lnTo>
                    <a:pt x="53" y="254"/>
                  </a:lnTo>
                  <a:lnTo>
                    <a:pt x="45" y="252"/>
                  </a:lnTo>
                  <a:lnTo>
                    <a:pt x="37" y="248"/>
                  </a:lnTo>
                  <a:lnTo>
                    <a:pt x="30" y="244"/>
                  </a:lnTo>
                  <a:lnTo>
                    <a:pt x="25" y="239"/>
                  </a:lnTo>
                  <a:lnTo>
                    <a:pt x="19" y="234"/>
                  </a:lnTo>
                  <a:lnTo>
                    <a:pt x="15" y="227"/>
                  </a:lnTo>
                  <a:lnTo>
                    <a:pt x="11" y="220"/>
                  </a:lnTo>
                  <a:lnTo>
                    <a:pt x="8" y="211"/>
                  </a:lnTo>
                  <a:lnTo>
                    <a:pt x="5" y="203"/>
                  </a:lnTo>
                  <a:lnTo>
                    <a:pt x="2" y="193"/>
                  </a:lnTo>
                  <a:lnTo>
                    <a:pt x="1" y="183"/>
                  </a:lnTo>
                  <a:lnTo>
                    <a:pt x="0" y="161"/>
                  </a:lnTo>
                  <a:lnTo>
                    <a:pt x="0" y="0"/>
                  </a:lnTo>
                  <a:lnTo>
                    <a:pt x="37" y="0"/>
                  </a:lnTo>
                  <a:lnTo>
                    <a:pt x="37" y="159"/>
                  </a:lnTo>
                  <a:lnTo>
                    <a:pt x="37" y="159"/>
                  </a:lnTo>
                  <a:lnTo>
                    <a:pt x="38" y="177"/>
                  </a:lnTo>
                  <a:lnTo>
                    <a:pt x="40" y="192"/>
                  </a:lnTo>
                  <a:lnTo>
                    <a:pt x="44" y="202"/>
                  </a:lnTo>
                  <a:lnTo>
                    <a:pt x="49" y="211"/>
                  </a:lnTo>
                  <a:lnTo>
                    <a:pt x="55" y="217"/>
                  </a:lnTo>
                  <a:lnTo>
                    <a:pt x="63" y="220"/>
                  </a:lnTo>
                  <a:lnTo>
                    <a:pt x="71" y="222"/>
                  </a:lnTo>
                  <a:lnTo>
                    <a:pt x="81" y="222"/>
                  </a:lnTo>
                  <a:lnTo>
                    <a:pt x="81" y="222"/>
                  </a:lnTo>
                  <a:lnTo>
                    <a:pt x="90" y="222"/>
                  </a:lnTo>
                  <a:lnTo>
                    <a:pt x="99" y="220"/>
                  </a:lnTo>
                  <a:lnTo>
                    <a:pt x="106" y="217"/>
                  </a:lnTo>
                  <a:lnTo>
                    <a:pt x="112" y="211"/>
                  </a:lnTo>
                  <a:lnTo>
                    <a:pt x="117" y="202"/>
                  </a:lnTo>
                  <a:lnTo>
                    <a:pt x="121" y="192"/>
                  </a:lnTo>
                  <a:lnTo>
                    <a:pt x="124" y="177"/>
                  </a:lnTo>
                  <a:lnTo>
                    <a:pt x="124" y="159"/>
                  </a:lnTo>
                  <a:lnTo>
                    <a:pt x="124" y="0"/>
                  </a:lnTo>
                  <a:lnTo>
                    <a:pt x="162" y="0"/>
                  </a:lnTo>
                  <a:lnTo>
                    <a:pt x="162" y="161"/>
                  </a:lnTo>
                  <a:lnTo>
                    <a:pt x="162" y="161"/>
                  </a:lnTo>
                  <a:lnTo>
                    <a:pt x="161" y="183"/>
                  </a:lnTo>
                  <a:lnTo>
                    <a:pt x="158" y="193"/>
                  </a:lnTo>
                  <a:lnTo>
                    <a:pt x="157" y="203"/>
                  </a:lnTo>
                  <a:lnTo>
                    <a:pt x="154" y="211"/>
                  </a:lnTo>
                  <a:lnTo>
                    <a:pt x="151" y="220"/>
                  </a:lnTo>
                  <a:lnTo>
                    <a:pt x="147" y="227"/>
                  </a:lnTo>
                  <a:lnTo>
                    <a:pt x="143" y="234"/>
                  </a:lnTo>
                  <a:lnTo>
                    <a:pt x="137" y="239"/>
                  </a:lnTo>
                  <a:lnTo>
                    <a:pt x="131" y="244"/>
                  </a:lnTo>
                  <a:lnTo>
                    <a:pt x="125" y="248"/>
                  </a:lnTo>
                  <a:lnTo>
                    <a:pt x="117" y="252"/>
                  </a:lnTo>
                  <a:lnTo>
                    <a:pt x="109" y="254"/>
                  </a:lnTo>
                  <a:lnTo>
                    <a:pt x="100" y="256"/>
                  </a:lnTo>
                  <a:lnTo>
                    <a:pt x="91" y="257"/>
                  </a:lnTo>
                  <a:lnTo>
                    <a:pt x="81" y="257"/>
                  </a:lnTo>
                  <a:lnTo>
                    <a:pt x="81" y="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42">
              <a:extLst>
                <a:ext uri="{FF2B5EF4-FFF2-40B4-BE49-F238E27FC236}">
                  <a16:creationId xmlns:a16="http://schemas.microsoft.com/office/drawing/2014/main" id="{9694AF31-8297-5C42-943E-B360B2BB8B50}"/>
                </a:ext>
              </a:extLst>
            </p:cNvPr>
            <p:cNvSpPr>
              <a:spLocks/>
            </p:cNvSpPr>
            <p:nvPr userDrawn="1"/>
          </p:nvSpPr>
          <p:spPr bwMode="auto">
            <a:xfrm>
              <a:off x="11104376" y="165100"/>
              <a:ext cx="123825" cy="100012"/>
            </a:xfrm>
            <a:custGeom>
              <a:avLst/>
              <a:gdLst>
                <a:gd name="T0" fmla="*/ 246 w 311"/>
                <a:gd name="T1" fmla="*/ 253 h 253"/>
                <a:gd name="T2" fmla="*/ 200 w 311"/>
                <a:gd name="T3" fmla="*/ 253 h 253"/>
                <a:gd name="T4" fmla="*/ 154 w 311"/>
                <a:gd name="T5" fmla="*/ 53 h 253"/>
                <a:gd name="T6" fmla="*/ 107 w 311"/>
                <a:gd name="T7" fmla="*/ 253 h 253"/>
                <a:gd name="T8" fmla="*/ 60 w 311"/>
                <a:gd name="T9" fmla="*/ 253 h 253"/>
                <a:gd name="T10" fmla="*/ 0 w 311"/>
                <a:gd name="T11" fmla="*/ 0 h 253"/>
                <a:gd name="T12" fmla="*/ 38 w 311"/>
                <a:gd name="T13" fmla="*/ 0 h 253"/>
                <a:gd name="T14" fmla="*/ 85 w 311"/>
                <a:gd name="T15" fmla="*/ 201 h 253"/>
                <a:gd name="T16" fmla="*/ 131 w 311"/>
                <a:gd name="T17" fmla="*/ 0 h 253"/>
                <a:gd name="T18" fmla="*/ 178 w 311"/>
                <a:gd name="T19" fmla="*/ 0 h 253"/>
                <a:gd name="T20" fmla="*/ 223 w 311"/>
                <a:gd name="T21" fmla="*/ 199 h 253"/>
                <a:gd name="T22" fmla="*/ 271 w 311"/>
                <a:gd name="T23" fmla="*/ 0 h 253"/>
                <a:gd name="T24" fmla="*/ 311 w 311"/>
                <a:gd name="T25" fmla="*/ 0 h 253"/>
                <a:gd name="T26" fmla="*/ 246 w 311"/>
                <a:gd name="T2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53">
                  <a:moveTo>
                    <a:pt x="246" y="253"/>
                  </a:moveTo>
                  <a:lnTo>
                    <a:pt x="200" y="253"/>
                  </a:lnTo>
                  <a:lnTo>
                    <a:pt x="154" y="53"/>
                  </a:lnTo>
                  <a:lnTo>
                    <a:pt x="107" y="253"/>
                  </a:lnTo>
                  <a:lnTo>
                    <a:pt x="60" y="253"/>
                  </a:lnTo>
                  <a:lnTo>
                    <a:pt x="0" y="0"/>
                  </a:lnTo>
                  <a:lnTo>
                    <a:pt x="38" y="0"/>
                  </a:lnTo>
                  <a:lnTo>
                    <a:pt x="85" y="201"/>
                  </a:lnTo>
                  <a:lnTo>
                    <a:pt x="131" y="0"/>
                  </a:lnTo>
                  <a:lnTo>
                    <a:pt x="178" y="0"/>
                  </a:lnTo>
                  <a:lnTo>
                    <a:pt x="223" y="199"/>
                  </a:lnTo>
                  <a:lnTo>
                    <a:pt x="271" y="0"/>
                  </a:lnTo>
                  <a:lnTo>
                    <a:pt x="311" y="0"/>
                  </a:lnTo>
                  <a:lnTo>
                    <a:pt x="246"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43">
              <a:extLst>
                <a:ext uri="{FF2B5EF4-FFF2-40B4-BE49-F238E27FC236}">
                  <a16:creationId xmlns:a16="http://schemas.microsoft.com/office/drawing/2014/main" id="{1FAAEA08-79CD-C845-A73B-5FA66C3D56F4}"/>
                </a:ext>
              </a:extLst>
            </p:cNvPr>
            <p:cNvSpPr>
              <a:spLocks/>
            </p:cNvSpPr>
            <p:nvPr userDrawn="1"/>
          </p:nvSpPr>
          <p:spPr bwMode="auto">
            <a:xfrm>
              <a:off x="10712263" y="441325"/>
              <a:ext cx="123825" cy="100012"/>
            </a:xfrm>
            <a:custGeom>
              <a:avLst/>
              <a:gdLst>
                <a:gd name="T0" fmla="*/ 247 w 313"/>
                <a:gd name="T1" fmla="*/ 253 h 253"/>
                <a:gd name="T2" fmla="*/ 201 w 313"/>
                <a:gd name="T3" fmla="*/ 253 h 253"/>
                <a:gd name="T4" fmla="*/ 155 w 313"/>
                <a:gd name="T5" fmla="*/ 53 h 253"/>
                <a:gd name="T6" fmla="*/ 109 w 313"/>
                <a:gd name="T7" fmla="*/ 253 h 253"/>
                <a:gd name="T8" fmla="*/ 62 w 313"/>
                <a:gd name="T9" fmla="*/ 253 h 253"/>
                <a:gd name="T10" fmla="*/ 0 w 313"/>
                <a:gd name="T11" fmla="*/ 0 h 253"/>
                <a:gd name="T12" fmla="*/ 40 w 313"/>
                <a:gd name="T13" fmla="*/ 0 h 253"/>
                <a:gd name="T14" fmla="*/ 87 w 313"/>
                <a:gd name="T15" fmla="*/ 202 h 253"/>
                <a:gd name="T16" fmla="*/ 133 w 313"/>
                <a:gd name="T17" fmla="*/ 0 h 253"/>
                <a:gd name="T18" fmla="*/ 180 w 313"/>
                <a:gd name="T19" fmla="*/ 0 h 253"/>
                <a:gd name="T20" fmla="*/ 225 w 313"/>
                <a:gd name="T21" fmla="*/ 200 h 253"/>
                <a:gd name="T22" fmla="*/ 273 w 313"/>
                <a:gd name="T23" fmla="*/ 0 h 253"/>
                <a:gd name="T24" fmla="*/ 313 w 313"/>
                <a:gd name="T25" fmla="*/ 0 h 253"/>
                <a:gd name="T26" fmla="*/ 247 w 313"/>
                <a:gd name="T2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253">
                  <a:moveTo>
                    <a:pt x="247" y="253"/>
                  </a:moveTo>
                  <a:lnTo>
                    <a:pt x="201" y="253"/>
                  </a:lnTo>
                  <a:lnTo>
                    <a:pt x="155" y="53"/>
                  </a:lnTo>
                  <a:lnTo>
                    <a:pt x="109" y="253"/>
                  </a:lnTo>
                  <a:lnTo>
                    <a:pt x="62" y="253"/>
                  </a:lnTo>
                  <a:lnTo>
                    <a:pt x="0" y="0"/>
                  </a:lnTo>
                  <a:lnTo>
                    <a:pt x="40" y="0"/>
                  </a:lnTo>
                  <a:lnTo>
                    <a:pt x="87" y="202"/>
                  </a:lnTo>
                  <a:lnTo>
                    <a:pt x="133" y="0"/>
                  </a:lnTo>
                  <a:lnTo>
                    <a:pt x="180" y="0"/>
                  </a:lnTo>
                  <a:lnTo>
                    <a:pt x="225" y="200"/>
                  </a:lnTo>
                  <a:lnTo>
                    <a:pt x="273" y="0"/>
                  </a:lnTo>
                  <a:lnTo>
                    <a:pt x="313" y="0"/>
                  </a:lnTo>
                  <a:lnTo>
                    <a:pt x="247"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44">
              <a:extLst>
                <a:ext uri="{FF2B5EF4-FFF2-40B4-BE49-F238E27FC236}">
                  <a16:creationId xmlns:a16="http://schemas.microsoft.com/office/drawing/2014/main" id="{1D35BF0F-4D25-F74E-8C3C-40B55841325B}"/>
                </a:ext>
              </a:extLst>
            </p:cNvPr>
            <p:cNvSpPr>
              <a:spLocks noEditPoints="1"/>
            </p:cNvSpPr>
            <p:nvPr userDrawn="1"/>
          </p:nvSpPr>
          <p:spPr bwMode="auto">
            <a:xfrm>
              <a:off x="10909113" y="301625"/>
              <a:ext cx="65088" cy="100012"/>
            </a:xfrm>
            <a:custGeom>
              <a:avLst/>
              <a:gdLst>
                <a:gd name="T0" fmla="*/ 0 w 164"/>
                <a:gd name="T1" fmla="*/ 252 h 252"/>
                <a:gd name="T2" fmla="*/ 81 w 164"/>
                <a:gd name="T3" fmla="*/ 0 h 252"/>
                <a:gd name="T4" fmla="*/ 94 w 164"/>
                <a:gd name="T5" fmla="*/ 1 h 252"/>
                <a:gd name="T6" fmla="*/ 121 w 164"/>
                <a:gd name="T7" fmla="*/ 9 h 252"/>
                <a:gd name="T8" fmla="*/ 138 w 164"/>
                <a:gd name="T9" fmla="*/ 20 h 252"/>
                <a:gd name="T10" fmla="*/ 146 w 164"/>
                <a:gd name="T11" fmla="*/ 30 h 252"/>
                <a:gd name="T12" fmla="*/ 152 w 164"/>
                <a:gd name="T13" fmla="*/ 42 h 252"/>
                <a:gd name="T14" fmla="*/ 155 w 164"/>
                <a:gd name="T15" fmla="*/ 57 h 252"/>
                <a:gd name="T16" fmla="*/ 156 w 164"/>
                <a:gd name="T17" fmla="*/ 65 h 252"/>
                <a:gd name="T18" fmla="*/ 155 w 164"/>
                <a:gd name="T19" fmla="*/ 83 h 252"/>
                <a:gd name="T20" fmla="*/ 150 w 164"/>
                <a:gd name="T21" fmla="*/ 97 h 252"/>
                <a:gd name="T22" fmla="*/ 141 w 164"/>
                <a:gd name="T23" fmla="*/ 110 h 252"/>
                <a:gd name="T24" fmla="*/ 130 w 164"/>
                <a:gd name="T25" fmla="*/ 119 h 252"/>
                <a:gd name="T26" fmla="*/ 138 w 164"/>
                <a:gd name="T27" fmla="*/ 123 h 252"/>
                <a:gd name="T28" fmla="*/ 150 w 164"/>
                <a:gd name="T29" fmla="*/ 135 h 252"/>
                <a:gd name="T30" fmla="*/ 159 w 164"/>
                <a:gd name="T31" fmla="*/ 151 h 252"/>
                <a:gd name="T32" fmla="*/ 164 w 164"/>
                <a:gd name="T33" fmla="*/ 170 h 252"/>
                <a:gd name="T34" fmla="*/ 164 w 164"/>
                <a:gd name="T35" fmla="*/ 180 h 252"/>
                <a:gd name="T36" fmla="*/ 162 w 164"/>
                <a:gd name="T37" fmla="*/ 198 h 252"/>
                <a:gd name="T38" fmla="*/ 158 w 164"/>
                <a:gd name="T39" fmla="*/ 214 h 252"/>
                <a:gd name="T40" fmla="*/ 151 w 164"/>
                <a:gd name="T41" fmla="*/ 227 h 252"/>
                <a:gd name="T42" fmla="*/ 142 w 164"/>
                <a:gd name="T43" fmla="*/ 236 h 252"/>
                <a:gd name="T44" fmla="*/ 131 w 164"/>
                <a:gd name="T45" fmla="*/ 243 h 252"/>
                <a:gd name="T46" fmla="*/ 118 w 164"/>
                <a:gd name="T47" fmla="*/ 249 h 252"/>
                <a:gd name="T48" fmla="*/ 84 w 164"/>
                <a:gd name="T49" fmla="*/ 252 h 252"/>
                <a:gd name="T50" fmla="*/ 79 w 164"/>
                <a:gd name="T51" fmla="*/ 35 h 252"/>
                <a:gd name="T52" fmla="*/ 38 w 164"/>
                <a:gd name="T53" fmla="*/ 103 h 252"/>
                <a:gd name="T54" fmla="*/ 86 w 164"/>
                <a:gd name="T55" fmla="*/ 103 h 252"/>
                <a:gd name="T56" fmla="*/ 101 w 164"/>
                <a:gd name="T57" fmla="*/ 101 h 252"/>
                <a:gd name="T58" fmla="*/ 111 w 164"/>
                <a:gd name="T59" fmla="*/ 93 h 252"/>
                <a:gd name="T60" fmla="*/ 116 w 164"/>
                <a:gd name="T61" fmla="*/ 82 h 252"/>
                <a:gd name="T62" fmla="*/ 119 w 164"/>
                <a:gd name="T63" fmla="*/ 67 h 252"/>
                <a:gd name="T64" fmla="*/ 118 w 164"/>
                <a:gd name="T65" fmla="*/ 60 h 252"/>
                <a:gd name="T66" fmla="*/ 113 w 164"/>
                <a:gd name="T67" fmla="*/ 48 h 252"/>
                <a:gd name="T68" fmla="*/ 103 w 164"/>
                <a:gd name="T69" fmla="*/ 40 h 252"/>
                <a:gd name="T70" fmla="*/ 88 w 164"/>
                <a:gd name="T71" fmla="*/ 35 h 252"/>
                <a:gd name="T72" fmla="*/ 79 w 164"/>
                <a:gd name="T73" fmla="*/ 35 h 252"/>
                <a:gd name="T74" fmla="*/ 38 w 164"/>
                <a:gd name="T75" fmla="*/ 138 h 252"/>
                <a:gd name="T76" fmla="*/ 83 w 164"/>
                <a:gd name="T77" fmla="*/ 218 h 252"/>
                <a:gd name="T78" fmla="*/ 95 w 164"/>
                <a:gd name="T79" fmla="*/ 216 h 252"/>
                <a:gd name="T80" fmla="*/ 112 w 164"/>
                <a:gd name="T81" fmla="*/ 211 h 252"/>
                <a:gd name="T82" fmla="*/ 122 w 164"/>
                <a:gd name="T83" fmla="*/ 201 h 252"/>
                <a:gd name="T84" fmla="*/ 127 w 164"/>
                <a:gd name="T85" fmla="*/ 188 h 252"/>
                <a:gd name="T86" fmla="*/ 127 w 164"/>
                <a:gd name="T87" fmla="*/ 180 h 252"/>
                <a:gd name="T88" fmla="*/ 123 w 164"/>
                <a:gd name="T89" fmla="*/ 160 h 252"/>
                <a:gd name="T90" fmla="*/ 114 w 164"/>
                <a:gd name="T91" fmla="*/ 148 h 252"/>
                <a:gd name="T92" fmla="*/ 100 w 164"/>
                <a:gd name="T93" fmla="*/ 140 h 252"/>
                <a:gd name="T94" fmla="*/ 81 w 164"/>
                <a:gd name="T95"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2">
                  <a:moveTo>
                    <a:pt x="84" y="252"/>
                  </a:moveTo>
                  <a:lnTo>
                    <a:pt x="0" y="252"/>
                  </a:lnTo>
                  <a:lnTo>
                    <a:pt x="0" y="0"/>
                  </a:lnTo>
                  <a:lnTo>
                    <a:pt x="81" y="0"/>
                  </a:lnTo>
                  <a:lnTo>
                    <a:pt x="81" y="0"/>
                  </a:lnTo>
                  <a:lnTo>
                    <a:pt x="94" y="1"/>
                  </a:lnTo>
                  <a:lnTo>
                    <a:pt x="109" y="4"/>
                  </a:lnTo>
                  <a:lnTo>
                    <a:pt x="121" y="9"/>
                  </a:lnTo>
                  <a:lnTo>
                    <a:pt x="132" y="15"/>
                  </a:lnTo>
                  <a:lnTo>
                    <a:pt x="138" y="20"/>
                  </a:lnTo>
                  <a:lnTo>
                    <a:pt x="142" y="24"/>
                  </a:lnTo>
                  <a:lnTo>
                    <a:pt x="146" y="30"/>
                  </a:lnTo>
                  <a:lnTo>
                    <a:pt x="149" y="35"/>
                  </a:lnTo>
                  <a:lnTo>
                    <a:pt x="152" y="42"/>
                  </a:lnTo>
                  <a:lnTo>
                    <a:pt x="154" y="49"/>
                  </a:lnTo>
                  <a:lnTo>
                    <a:pt x="155" y="57"/>
                  </a:lnTo>
                  <a:lnTo>
                    <a:pt x="156" y="65"/>
                  </a:lnTo>
                  <a:lnTo>
                    <a:pt x="156" y="65"/>
                  </a:lnTo>
                  <a:lnTo>
                    <a:pt x="156" y="74"/>
                  </a:lnTo>
                  <a:lnTo>
                    <a:pt x="155" y="83"/>
                  </a:lnTo>
                  <a:lnTo>
                    <a:pt x="152" y="91"/>
                  </a:lnTo>
                  <a:lnTo>
                    <a:pt x="150" y="97"/>
                  </a:lnTo>
                  <a:lnTo>
                    <a:pt x="146" y="104"/>
                  </a:lnTo>
                  <a:lnTo>
                    <a:pt x="141" y="110"/>
                  </a:lnTo>
                  <a:lnTo>
                    <a:pt x="137" y="114"/>
                  </a:lnTo>
                  <a:lnTo>
                    <a:pt x="130" y="119"/>
                  </a:lnTo>
                  <a:lnTo>
                    <a:pt x="130" y="119"/>
                  </a:lnTo>
                  <a:lnTo>
                    <a:pt x="138" y="123"/>
                  </a:lnTo>
                  <a:lnTo>
                    <a:pt x="145" y="129"/>
                  </a:lnTo>
                  <a:lnTo>
                    <a:pt x="150" y="135"/>
                  </a:lnTo>
                  <a:lnTo>
                    <a:pt x="155" y="143"/>
                  </a:lnTo>
                  <a:lnTo>
                    <a:pt x="159" y="151"/>
                  </a:lnTo>
                  <a:lnTo>
                    <a:pt x="161" y="160"/>
                  </a:lnTo>
                  <a:lnTo>
                    <a:pt x="164" y="170"/>
                  </a:lnTo>
                  <a:lnTo>
                    <a:pt x="164" y="180"/>
                  </a:lnTo>
                  <a:lnTo>
                    <a:pt x="164" y="180"/>
                  </a:lnTo>
                  <a:lnTo>
                    <a:pt x="164" y="191"/>
                  </a:lnTo>
                  <a:lnTo>
                    <a:pt x="162" y="198"/>
                  </a:lnTo>
                  <a:lnTo>
                    <a:pt x="160" y="206"/>
                  </a:lnTo>
                  <a:lnTo>
                    <a:pt x="158" y="214"/>
                  </a:lnTo>
                  <a:lnTo>
                    <a:pt x="156" y="220"/>
                  </a:lnTo>
                  <a:lnTo>
                    <a:pt x="151" y="227"/>
                  </a:lnTo>
                  <a:lnTo>
                    <a:pt x="147" y="231"/>
                  </a:lnTo>
                  <a:lnTo>
                    <a:pt x="142" y="236"/>
                  </a:lnTo>
                  <a:lnTo>
                    <a:pt x="137" y="240"/>
                  </a:lnTo>
                  <a:lnTo>
                    <a:pt x="131" y="243"/>
                  </a:lnTo>
                  <a:lnTo>
                    <a:pt x="124" y="247"/>
                  </a:lnTo>
                  <a:lnTo>
                    <a:pt x="118" y="249"/>
                  </a:lnTo>
                  <a:lnTo>
                    <a:pt x="102" y="251"/>
                  </a:lnTo>
                  <a:lnTo>
                    <a:pt x="84" y="252"/>
                  </a:lnTo>
                  <a:lnTo>
                    <a:pt x="84" y="252"/>
                  </a:lnTo>
                  <a:close/>
                  <a:moveTo>
                    <a:pt x="79" y="35"/>
                  </a:moveTo>
                  <a:lnTo>
                    <a:pt x="38" y="35"/>
                  </a:lnTo>
                  <a:lnTo>
                    <a:pt x="38" y="103"/>
                  </a:lnTo>
                  <a:lnTo>
                    <a:pt x="86" y="103"/>
                  </a:lnTo>
                  <a:lnTo>
                    <a:pt x="86" y="103"/>
                  </a:lnTo>
                  <a:lnTo>
                    <a:pt x="94" y="103"/>
                  </a:lnTo>
                  <a:lnTo>
                    <a:pt x="101" y="101"/>
                  </a:lnTo>
                  <a:lnTo>
                    <a:pt x="106" y="97"/>
                  </a:lnTo>
                  <a:lnTo>
                    <a:pt x="111" y="93"/>
                  </a:lnTo>
                  <a:lnTo>
                    <a:pt x="114" y="87"/>
                  </a:lnTo>
                  <a:lnTo>
                    <a:pt x="116" y="82"/>
                  </a:lnTo>
                  <a:lnTo>
                    <a:pt x="118" y="75"/>
                  </a:lnTo>
                  <a:lnTo>
                    <a:pt x="119" y="67"/>
                  </a:lnTo>
                  <a:lnTo>
                    <a:pt x="119" y="67"/>
                  </a:lnTo>
                  <a:lnTo>
                    <a:pt x="118" y="60"/>
                  </a:lnTo>
                  <a:lnTo>
                    <a:pt x="115" y="53"/>
                  </a:lnTo>
                  <a:lnTo>
                    <a:pt x="113" y="48"/>
                  </a:lnTo>
                  <a:lnTo>
                    <a:pt x="109" y="43"/>
                  </a:lnTo>
                  <a:lnTo>
                    <a:pt x="103" y="40"/>
                  </a:lnTo>
                  <a:lnTo>
                    <a:pt x="96" y="37"/>
                  </a:lnTo>
                  <a:lnTo>
                    <a:pt x="88" y="35"/>
                  </a:lnTo>
                  <a:lnTo>
                    <a:pt x="79" y="35"/>
                  </a:lnTo>
                  <a:lnTo>
                    <a:pt x="79" y="35"/>
                  </a:lnTo>
                  <a:close/>
                  <a:moveTo>
                    <a:pt x="81" y="138"/>
                  </a:moveTo>
                  <a:lnTo>
                    <a:pt x="38" y="138"/>
                  </a:lnTo>
                  <a:lnTo>
                    <a:pt x="38" y="218"/>
                  </a:lnTo>
                  <a:lnTo>
                    <a:pt x="83" y="218"/>
                  </a:lnTo>
                  <a:lnTo>
                    <a:pt x="83" y="218"/>
                  </a:lnTo>
                  <a:lnTo>
                    <a:pt x="95" y="216"/>
                  </a:lnTo>
                  <a:lnTo>
                    <a:pt x="104" y="214"/>
                  </a:lnTo>
                  <a:lnTo>
                    <a:pt x="112" y="211"/>
                  </a:lnTo>
                  <a:lnTo>
                    <a:pt x="118" y="206"/>
                  </a:lnTo>
                  <a:lnTo>
                    <a:pt x="122" y="201"/>
                  </a:lnTo>
                  <a:lnTo>
                    <a:pt x="124" y="195"/>
                  </a:lnTo>
                  <a:lnTo>
                    <a:pt x="127" y="188"/>
                  </a:lnTo>
                  <a:lnTo>
                    <a:pt x="127" y="180"/>
                  </a:lnTo>
                  <a:lnTo>
                    <a:pt x="127" y="180"/>
                  </a:lnTo>
                  <a:lnTo>
                    <a:pt x="125" y="169"/>
                  </a:lnTo>
                  <a:lnTo>
                    <a:pt x="123" y="160"/>
                  </a:lnTo>
                  <a:lnTo>
                    <a:pt x="120" y="153"/>
                  </a:lnTo>
                  <a:lnTo>
                    <a:pt x="114" y="148"/>
                  </a:lnTo>
                  <a:lnTo>
                    <a:pt x="107" y="143"/>
                  </a:lnTo>
                  <a:lnTo>
                    <a:pt x="100" y="140"/>
                  </a:lnTo>
                  <a:lnTo>
                    <a:pt x="91" y="139"/>
                  </a:lnTo>
                  <a:lnTo>
                    <a:pt x="81" y="138"/>
                  </a:lnTo>
                  <a:lnTo>
                    <a:pt x="81"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45">
              <a:extLst>
                <a:ext uri="{FF2B5EF4-FFF2-40B4-BE49-F238E27FC236}">
                  <a16:creationId xmlns:a16="http://schemas.microsoft.com/office/drawing/2014/main" id="{7BBC793B-97CA-014C-B33A-286B8ECC921D}"/>
                </a:ext>
              </a:extLst>
            </p:cNvPr>
            <p:cNvSpPr>
              <a:spLocks noEditPoints="1"/>
            </p:cNvSpPr>
            <p:nvPr userDrawn="1"/>
          </p:nvSpPr>
          <p:spPr bwMode="auto">
            <a:xfrm>
              <a:off x="11078976" y="441325"/>
              <a:ext cx="65088" cy="100012"/>
            </a:xfrm>
            <a:custGeom>
              <a:avLst/>
              <a:gdLst>
                <a:gd name="T0" fmla="*/ 0 w 164"/>
                <a:gd name="T1" fmla="*/ 253 h 253"/>
                <a:gd name="T2" fmla="*/ 81 w 164"/>
                <a:gd name="T3" fmla="*/ 0 h 253"/>
                <a:gd name="T4" fmla="*/ 94 w 164"/>
                <a:gd name="T5" fmla="*/ 2 h 253"/>
                <a:gd name="T6" fmla="*/ 121 w 164"/>
                <a:gd name="T7" fmla="*/ 9 h 253"/>
                <a:gd name="T8" fmla="*/ 138 w 164"/>
                <a:gd name="T9" fmla="*/ 21 h 253"/>
                <a:gd name="T10" fmla="*/ 146 w 164"/>
                <a:gd name="T11" fmla="*/ 31 h 253"/>
                <a:gd name="T12" fmla="*/ 152 w 164"/>
                <a:gd name="T13" fmla="*/ 43 h 253"/>
                <a:gd name="T14" fmla="*/ 155 w 164"/>
                <a:gd name="T15" fmla="*/ 58 h 253"/>
                <a:gd name="T16" fmla="*/ 156 w 164"/>
                <a:gd name="T17" fmla="*/ 66 h 253"/>
                <a:gd name="T18" fmla="*/ 155 w 164"/>
                <a:gd name="T19" fmla="*/ 82 h 253"/>
                <a:gd name="T20" fmla="*/ 150 w 164"/>
                <a:gd name="T21" fmla="*/ 97 h 253"/>
                <a:gd name="T22" fmla="*/ 141 w 164"/>
                <a:gd name="T23" fmla="*/ 109 h 253"/>
                <a:gd name="T24" fmla="*/ 130 w 164"/>
                <a:gd name="T25" fmla="*/ 120 h 253"/>
                <a:gd name="T26" fmla="*/ 138 w 164"/>
                <a:gd name="T27" fmla="*/ 124 h 253"/>
                <a:gd name="T28" fmla="*/ 150 w 164"/>
                <a:gd name="T29" fmla="*/ 135 h 253"/>
                <a:gd name="T30" fmla="*/ 159 w 164"/>
                <a:gd name="T31" fmla="*/ 152 h 253"/>
                <a:gd name="T32" fmla="*/ 164 w 164"/>
                <a:gd name="T33" fmla="*/ 171 h 253"/>
                <a:gd name="T34" fmla="*/ 164 w 164"/>
                <a:gd name="T35" fmla="*/ 181 h 253"/>
                <a:gd name="T36" fmla="*/ 163 w 164"/>
                <a:gd name="T37" fmla="*/ 199 h 253"/>
                <a:gd name="T38" fmla="*/ 158 w 164"/>
                <a:gd name="T39" fmla="*/ 214 h 253"/>
                <a:gd name="T40" fmla="*/ 151 w 164"/>
                <a:gd name="T41" fmla="*/ 226 h 253"/>
                <a:gd name="T42" fmla="*/ 142 w 164"/>
                <a:gd name="T43" fmla="*/ 236 h 253"/>
                <a:gd name="T44" fmla="*/ 131 w 164"/>
                <a:gd name="T45" fmla="*/ 243 h 253"/>
                <a:gd name="T46" fmla="*/ 118 w 164"/>
                <a:gd name="T47" fmla="*/ 249 h 253"/>
                <a:gd name="T48" fmla="*/ 84 w 164"/>
                <a:gd name="T49" fmla="*/ 253 h 253"/>
                <a:gd name="T50" fmla="*/ 78 w 164"/>
                <a:gd name="T51" fmla="*/ 35 h 253"/>
                <a:gd name="T52" fmla="*/ 38 w 164"/>
                <a:gd name="T53" fmla="*/ 104 h 253"/>
                <a:gd name="T54" fmla="*/ 86 w 164"/>
                <a:gd name="T55" fmla="*/ 104 h 253"/>
                <a:gd name="T56" fmla="*/ 101 w 164"/>
                <a:gd name="T57" fmla="*/ 100 h 253"/>
                <a:gd name="T58" fmla="*/ 111 w 164"/>
                <a:gd name="T59" fmla="*/ 94 h 253"/>
                <a:gd name="T60" fmla="*/ 117 w 164"/>
                <a:gd name="T61" fmla="*/ 81 h 253"/>
                <a:gd name="T62" fmla="*/ 119 w 164"/>
                <a:gd name="T63" fmla="*/ 68 h 253"/>
                <a:gd name="T64" fmla="*/ 118 w 164"/>
                <a:gd name="T65" fmla="*/ 60 h 253"/>
                <a:gd name="T66" fmla="*/ 112 w 164"/>
                <a:gd name="T67" fmla="*/ 48 h 253"/>
                <a:gd name="T68" fmla="*/ 103 w 164"/>
                <a:gd name="T69" fmla="*/ 40 h 253"/>
                <a:gd name="T70" fmla="*/ 88 w 164"/>
                <a:gd name="T71" fmla="*/ 35 h 253"/>
                <a:gd name="T72" fmla="*/ 78 w 164"/>
                <a:gd name="T73" fmla="*/ 35 h 253"/>
                <a:gd name="T74" fmla="*/ 38 w 164"/>
                <a:gd name="T75" fmla="*/ 139 h 253"/>
                <a:gd name="T76" fmla="*/ 83 w 164"/>
                <a:gd name="T77" fmla="*/ 217 h 253"/>
                <a:gd name="T78" fmla="*/ 95 w 164"/>
                <a:gd name="T79" fmla="*/ 217 h 253"/>
                <a:gd name="T80" fmla="*/ 112 w 164"/>
                <a:gd name="T81" fmla="*/ 212 h 253"/>
                <a:gd name="T82" fmla="*/ 122 w 164"/>
                <a:gd name="T83" fmla="*/ 202 h 253"/>
                <a:gd name="T84" fmla="*/ 127 w 164"/>
                <a:gd name="T85" fmla="*/ 188 h 253"/>
                <a:gd name="T86" fmla="*/ 127 w 164"/>
                <a:gd name="T87" fmla="*/ 181 h 253"/>
                <a:gd name="T88" fmla="*/ 123 w 164"/>
                <a:gd name="T89" fmla="*/ 161 h 253"/>
                <a:gd name="T90" fmla="*/ 114 w 164"/>
                <a:gd name="T91" fmla="*/ 148 h 253"/>
                <a:gd name="T92" fmla="*/ 100 w 164"/>
                <a:gd name="T93" fmla="*/ 141 h 253"/>
                <a:gd name="T94" fmla="*/ 81 w 164"/>
                <a:gd name="T95" fmla="*/ 13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253">
                  <a:moveTo>
                    <a:pt x="84" y="253"/>
                  </a:moveTo>
                  <a:lnTo>
                    <a:pt x="0" y="253"/>
                  </a:lnTo>
                  <a:lnTo>
                    <a:pt x="0" y="0"/>
                  </a:lnTo>
                  <a:lnTo>
                    <a:pt x="81" y="0"/>
                  </a:lnTo>
                  <a:lnTo>
                    <a:pt x="81" y="0"/>
                  </a:lnTo>
                  <a:lnTo>
                    <a:pt x="94" y="2"/>
                  </a:lnTo>
                  <a:lnTo>
                    <a:pt x="109" y="4"/>
                  </a:lnTo>
                  <a:lnTo>
                    <a:pt x="121" y="9"/>
                  </a:lnTo>
                  <a:lnTo>
                    <a:pt x="132" y="16"/>
                  </a:lnTo>
                  <a:lnTo>
                    <a:pt x="138" y="21"/>
                  </a:lnTo>
                  <a:lnTo>
                    <a:pt x="142" y="25"/>
                  </a:lnTo>
                  <a:lnTo>
                    <a:pt x="146" y="31"/>
                  </a:lnTo>
                  <a:lnTo>
                    <a:pt x="149" y="36"/>
                  </a:lnTo>
                  <a:lnTo>
                    <a:pt x="152" y="43"/>
                  </a:lnTo>
                  <a:lnTo>
                    <a:pt x="154" y="50"/>
                  </a:lnTo>
                  <a:lnTo>
                    <a:pt x="155" y="58"/>
                  </a:lnTo>
                  <a:lnTo>
                    <a:pt x="156" y="66"/>
                  </a:lnTo>
                  <a:lnTo>
                    <a:pt x="156" y="66"/>
                  </a:lnTo>
                  <a:lnTo>
                    <a:pt x="155" y="75"/>
                  </a:lnTo>
                  <a:lnTo>
                    <a:pt x="155" y="82"/>
                  </a:lnTo>
                  <a:lnTo>
                    <a:pt x="152" y="90"/>
                  </a:lnTo>
                  <a:lnTo>
                    <a:pt x="150" y="97"/>
                  </a:lnTo>
                  <a:lnTo>
                    <a:pt x="146" y="104"/>
                  </a:lnTo>
                  <a:lnTo>
                    <a:pt x="141" y="109"/>
                  </a:lnTo>
                  <a:lnTo>
                    <a:pt x="137" y="115"/>
                  </a:lnTo>
                  <a:lnTo>
                    <a:pt x="130" y="120"/>
                  </a:lnTo>
                  <a:lnTo>
                    <a:pt x="130" y="120"/>
                  </a:lnTo>
                  <a:lnTo>
                    <a:pt x="138" y="124"/>
                  </a:lnTo>
                  <a:lnTo>
                    <a:pt x="145" y="129"/>
                  </a:lnTo>
                  <a:lnTo>
                    <a:pt x="150" y="135"/>
                  </a:lnTo>
                  <a:lnTo>
                    <a:pt x="155" y="143"/>
                  </a:lnTo>
                  <a:lnTo>
                    <a:pt x="159" y="152"/>
                  </a:lnTo>
                  <a:lnTo>
                    <a:pt x="161" y="161"/>
                  </a:lnTo>
                  <a:lnTo>
                    <a:pt x="164" y="171"/>
                  </a:lnTo>
                  <a:lnTo>
                    <a:pt x="164" y="181"/>
                  </a:lnTo>
                  <a:lnTo>
                    <a:pt x="164" y="181"/>
                  </a:lnTo>
                  <a:lnTo>
                    <a:pt x="164" y="190"/>
                  </a:lnTo>
                  <a:lnTo>
                    <a:pt x="163" y="199"/>
                  </a:lnTo>
                  <a:lnTo>
                    <a:pt x="160" y="207"/>
                  </a:lnTo>
                  <a:lnTo>
                    <a:pt x="158" y="214"/>
                  </a:lnTo>
                  <a:lnTo>
                    <a:pt x="155" y="221"/>
                  </a:lnTo>
                  <a:lnTo>
                    <a:pt x="151" y="226"/>
                  </a:lnTo>
                  <a:lnTo>
                    <a:pt x="147" y="232"/>
                  </a:lnTo>
                  <a:lnTo>
                    <a:pt x="142" y="236"/>
                  </a:lnTo>
                  <a:lnTo>
                    <a:pt x="137" y="240"/>
                  </a:lnTo>
                  <a:lnTo>
                    <a:pt x="131" y="243"/>
                  </a:lnTo>
                  <a:lnTo>
                    <a:pt x="124" y="247"/>
                  </a:lnTo>
                  <a:lnTo>
                    <a:pt x="118" y="249"/>
                  </a:lnTo>
                  <a:lnTo>
                    <a:pt x="102" y="252"/>
                  </a:lnTo>
                  <a:lnTo>
                    <a:pt x="84" y="253"/>
                  </a:lnTo>
                  <a:lnTo>
                    <a:pt x="84" y="253"/>
                  </a:lnTo>
                  <a:close/>
                  <a:moveTo>
                    <a:pt x="78" y="35"/>
                  </a:moveTo>
                  <a:lnTo>
                    <a:pt x="38" y="35"/>
                  </a:lnTo>
                  <a:lnTo>
                    <a:pt x="38" y="104"/>
                  </a:lnTo>
                  <a:lnTo>
                    <a:pt x="86" y="104"/>
                  </a:lnTo>
                  <a:lnTo>
                    <a:pt x="86" y="104"/>
                  </a:lnTo>
                  <a:lnTo>
                    <a:pt x="94" y="103"/>
                  </a:lnTo>
                  <a:lnTo>
                    <a:pt x="101" y="100"/>
                  </a:lnTo>
                  <a:lnTo>
                    <a:pt x="106" y="97"/>
                  </a:lnTo>
                  <a:lnTo>
                    <a:pt x="111" y="94"/>
                  </a:lnTo>
                  <a:lnTo>
                    <a:pt x="114" y="88"/>
                  </a:lnTo>
                  <a:lnTo>
                    <a:pt x="117" y="81"/>
                  </a:lnTo>
                  <a:lnTo>
                    <a:pt x="118" y="75"/>
                  </a:lnTo>
                  <a:lnTo>
                    <a:pt x="119" y="68"/>
                  </a:lnTo>
                  <a:lnTo>
                    <a:pt x="119" y="68"/>
                  </a:lnTo>
                  <a:lnTo>
                    <a:pt x="118" y="60"/>
                  </a:lnTo>
                  <a:lnTo>
                    <a:pt x="115" y="53"/>
                  </a:lnTo>
                  <a:lnTo>
                    <a:pt x="112" y="48"/>
                  </a:lnTo>
                  <a:lnTo>
                    <a:pt x="109" y="43"/>
                  </a:lnTo>
                  <a:lnTo>
                    <a:pt x="103" y="40"/>
                  </a:lnTo>
                  <a:lnTo>
                    <a:pt x="96" y="37"/>
                  </a:lnTo>
                  <a:lnTo>
                    <a:pt x="88" y="35"/>
                  </a:lnTo>
                  <a:lnTo>
                    <a:pt x="78" y="35"/>
                  </a:lnTo>
                  <a:lnTo>
                    <a:pt x="78" y="35"/>
                  </a:lnTo>
                  <a:close/>
                  <a:moveTo>
                    <a:pt x="81" y="139"/>
                  </a:moveTo>
                  <a:lnTo>
                    <a:pt x="38" y="139"/>
                  </a:lnTo>
                  <a:lnTo>
                    <a:pt x="38" y="217"/>
                  </a:lnTo>
                  <a:lnTo>
                    <a:pt x="83" y="217"/>
                  </a:lnTo>
                  <a:lnTo>
                    <a:pt x="83" y="217"/>
                  </a:lnTo>
                  <a:lnTo>
                    <a:pt x="95" y="217"/>
                  </a:lnTo>
                  <a:lnTo>
                    <a:pt x="104" y="215"/>
                  </a:lnTo>
                  <a:lnTo>
                    <a:pt x="112" y="212"/>
                  </a:lnTo>
                  <a:lnTo>
                    <a:pt x="118" y="207"/>
                  </a:lnTo>
                  <a:lnTo>
                    <a:pt x="122" y="202"/>
                  </a:lnTo>
                  <a:lnTo>
                    <a:pt x="124" y="195"/>
                  </a:lnTo>
                  <a:lnTo>
                    <a:pt x="127" y="188"/>
                  </a:lnTo>
                  <a:lnTo>
                    <a:pt x="127" y="181"/>
                  </a:lnTo>
                  <a:lnTo>
                    <a:pt x="127" y="181"/>
                  </a:lnTo>
                  <a:lnTo>
                    <a:pt x="126" y="170"/>
                  </a:lnTo>
                  <a:lnTo>
                    <a:pt x="123" y="161"/>
                  </a:lnTo>
                  <a:lnTo>
                    <a:pt x="120" y="153"/>
                  </a:lnTo>
                  <a:lnTo>
                    <a:pt x="114" y="148"/>
                  </a:lnTo>
                  <a:lnTo>
                    <a:pt x="108" y="143"/>
                  </a:lnTo>
                  <a:lnTo>
                    <a:pt x="100" y="141"/>
                  </a:lnTo>
                  <a:lnTo>
                    <a:pt x="91" y="139"/>
                  </a:lnTo>
                  <a:lnTo>
                    <a:pt x="81" y="139"/>
                  </a:lnTo>
                  <a:lnTo>
                    <a:pt x="81"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46">
              <a:extLst>
                <a:ext uri="{FF2B5EF4-FFF2-40B4-BE49-F238E27FC236}">
                  <a16:creationId xmlns:a16="http://schemas.microsoft.com/office/drawing/2014/main" id="{2ADA7674-C148-554C-AF60-1427357F8952}"/>
                </a:ext>
              </a:extLst>
            </p:cNvPr>
            <p:cNvSpPr>
              <a:spLocks/>
            </p:cNvSpPr>
            <p:nvPr userDrawn="1"/>
          </p:nvSpPr>
          <p:spPr bwMode="auto">
            <a:xfrm>
              <a:off x="10998013" y="301625"/>
              <a:ext cx="47625" cy="100012"/>
            </a:xfrm>
            <a:custGeom>
              <a:avLst/>
              <a:gdLst>
                <a:gd name="T0" fmla="*/ 0 w 119"/>
                <a:gd name="T1" fmla="*/ 252 h 252"/>
                <a:gd name="T2" fmla="*/ 0 w 119"/>
                <a:gd name="T3" fmla="*/ 0 h 252"/>
                <a:gd name="T4" fmla="*/ 37 w 119"/>
                <a:gd name="T5" fmla="*/ 0 h 252"/>
                <a:gd name="T6" fmla="*/ 37 w 119"/>
                <a:gd name="T7" fmla="*/ 218 h 252"/>
                <a:gd name="T8" fmla="*/ 119 w 119"/>
                <a:gd name="T9" fmla="*/ 218 h 252"/>
                <a:gd name="T10" fmla="*/ 119 w 119"/>
                <a:gd name="T11" fmla="*/ 252 h 252"/>
                <a:gd name="T12" fmla="*/ 0 w 119"/>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19" h="252">
                  <a:moveTo>
                    <a:pt x="0" y="252"/>
                  </a:moveTo>
                  <a:lnTo>
                    <a:pt x="0" y="0"/>
                  </a:lnTo>
                  <a:lnTo>
                    <a:pt x="37" y="0"/>
                  </a:lnTo>
                  <a:lnTo>
                    <a:pt x="37" y="218"/>
                  </a:lnTo>
                  <a:lnTo>
                    <a:pt x="119" y="218"/>
                  </a:lnTo>
                  <a:lnTo>
                    <a:pt x="119" y="252"/>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47">
              <a:extLst>
                <a:ext uri="{FF2B5EF4-FFF2-40B4-BE49-F238E27FC236}">
                  <a16:creationId xmlns:a16="http://schemas.microsoft.com/office/drawing/2014/main" id="{7F8B2878-BA67-CF46-AFFA-A97B9C90810B}"/>
                </a:ext>
              </a:extLst>
            </p:cNvPr>
            <p:cNvSpPr>
              <a:spLocks noEditPoints="1"/>
            </p:cNvSpPr>
            <p:nvPr userDrawn="1"/>
          </p:nvSpPr>
          <p:spPr bwMode="auto">
            <a:xfrm>
              <a:off x="11055163" y="301625"/>
              <a:ext cx="80963" cy="100012"/>
            </a:xfrm>
            <a:custGeom>
              <a:avLst/>
              <a:gdLst>
                <a:gd name="T0" fmla="*/ 166 w 204"/>
                <a:gd name="T1" fmla="*/ 252 h 252"/>
                <a:gd name="T2" fmla="*/ 149 w 204"/>
                <a:gd name="T3" fmla="*/ 195 h 252"/>
                <a:gd name="T4" fmla="*/ 56 w 204"/>
                <a:gd name="T5" fmla="*/ 195 h 252"/>
                <a:gd name="T6" fmla="*/ 38 w 204"/>
                <a:gd name="T7" fmla="*/ 252 h 252"/>
                <a:gd name="T8" fmla="*/ 0 w 204"/>
                <a:gd name="T9" fmla="*/ 252 h 252"/>
                <a:gd name="T10" fmla="*/ 78 w 204"/>
                <a:gd name="T11" fmla="*/ 0 h 252"/>
                <a:gd name="T12" fmla="*/ 127 w 204"/>
                <a:gd name="T13" fmla="*/ 0 h 252"/>
                <a:gd name="T14" fmla="*/ 204 w 204"/>
                <a:gd name="T15" fmla="*/ 252 h 252"/>
                <a:gd name="T16" fmla="*/ 166 w 204"/>
                <a:gd name="T17" fmla="*/ 252 h 252"/>
                <a:gd name="T18" fmla="*/ 102 w 204"/>
                <a:gd name="T19" fmla="*/ 43 h 252"/>
                <a:gd name="T20" fmla="*/ 66 w 204"/>
                <a:gd name="T21" fmla="*/ 160 h 252"/>
                <a:gd name="T22" fmla="*/ 138 w 204"/>
                <a:gd name="T23" fmla="*/ 160 h 252"/>
                <a:gd name="T24" fmla="*/ 102 w 204"/>
                <a:gd name="T25" fmla="*/ 4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52">
                  <a:moveTo>
                    <a:pt x="166" y="252"/>
                  </a:moveTo>
                  <a:lnTo>
                    <a:pt x="149" y="195"/>
                  </a:lnTo>
                  <a:lnTo>
                    <a:pt x="56" y="195"/>
                  </a:lnTo>
                  <a:lnTo>
                    <a:pt x="38" y="252"/>
                  </a:lnTo>
                  <a:lnTo>
                    <a:pt x="0" y="252"/>
                  </a:lnTo>
                  <a:lnTo>
                    <a:pt x="78" y="0"/>
                  </a:lnTo>
                  <a:lnTo>
                    <a:pt x="127" y="0"/>
                  </a:lnTo>
                  <a:lnTo>
                    <a:pt x="204" y="252"/>
                  </a:lnTo>
                  <a:lnTo>
                    <a:pt x="166" y="252"/>
                  </a:lnTo>
                  <a:close/>
                  <a:moveTo>
                    <a:pt x="102" y="43"/>
                  </a:moveTo>
                  <a:lnTo>
                    <a:pt x="66" y="160"/>
                  </a:lnTo>
                  <a:lnTo>
                    <a:pt x="138" y="160"/>
                  </a:lnTo>
                  <a:lnTo>
                    <a:pt x="10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48">
              <a:extLst>
                <a:ext uri="{FF2B5EF4-FFF2-40B4-BE49-F238E27FC236}">
                  <a16:creationId xmlns:a16="http://schemas.microsoft.com/office/drawing/2014/main" id="{9DBF805F-8994-C24D-ADE2-8CC1B03E266C}"/>
                </a:ext>
              </a:extLst>
            </p:cNvPr>
            <p:cNvSpPr>
              <a:spLocks/>
            </p:cNvSpPr>
            <p:nvPr userDrawn="1"/>
          </p:nvSpPr>
          <p:spPr bwMode="auto">
            <a:xfrm>
              <a:off x="11150413" y="298450"/>
              <a:ext cx="65088" cy="104775"/>
            </a:xfrm>
            <a:custGeom>
              <a:avLst/>
              <a:gdLst>
                <a:gd name="T0" fmla="*/ 123 w 160"/>
                <a:gd name="T1" fmla="*/ 76 h 264"/>
                <a:gd name="T2" fmla="*/ 118 w 160"/>
                <a:gd name="T3" fmla="*/ 56 h 264"/>
                <a:gd name="T4" fmla="*/ 109 w 160"/>
                <a:gd name="T5" fmla="*/ 44 h 264"/>
                <a:gd name="T6" fmla="*/ 96 w 160"/>
                <a:gd name="T7" fmla="*/ 37 h 264"/>
                <a:gd name="T8" fmla="*/ 82 w 160"/>
                <a:gd name="T9" fmla="*/ 36 h 264"/>
                <a:gd name="T10" fmla="*/ 71 w 160"/>
                <a:gd name="T11" fmla="*/ 36 h 264"/>
                <a:gd name="T12" fmla="*/ 56 w 160"/>
                <a:gd name="T13" fmla="*/ 41 h 264"/>
                <a:gd name="T14" fmla="*/ 44 w 160"/>
                <a:gd name="T15" fmla="*/ 55 h 264"/>
                <a:gd name="T16" fmla="*/ 38 w 160"/>
                <a:gd name="T17" fmla="*/ 80 h 264"/>
                <a:gd name="T18" fmla="*/ 38 w 160"/>
                <a:gd name="T19" fmla="*/ 166 h 264"/>
                <a:gd name="T20" fmla="*/ 38 w 160"/>
                <a:gd name="T21" fmla="*/ 184 h 264"/>
                <a:gd name="T22" fmla="*/ 44 w 160"/>
                <a:gd name="T23" fmla="*/ 209 h 264"/>
                <a:gd name="T24" fmla="*/ 56 w 160"/>
                <a:gd name="T25" fmla="*/ 224 h 264"/>
                <a:gd name="T26" fmla="*/ 71 w 160"/>
                <a:gd name="T27" fmla="*/ 229 h 264"/>
                <a:gd name="T28" fmla="*/ 80 w 160"/>
                <a:gd name="T29" fmla="*/ 229 h 264"/>
                <a:gd name="T30" fmla="*/ 96 w 160"/>
                <a:gd name="T31" fmla="*/ 227 h 264"/>
                <a:gd name="T32" fmla="*/ 109 w 160"/>
                <a:gd name="T33" fmla="*/ 221 h 264"/>
                <a:gd name="T34" fmla="*/ 118 w 160"/>
                <a:gd name="T35" fmla="*/ 208 h 264"/>
                <a:gd name="T36" fmla="*/ 123 w 160"/>
                <a:gd name="T37" fmla="*/ 188 h 264"/>
                <a:gd name="T38" fmla="*/ 160 w 160"/>
                <a:gd name="T39" fmla="*/ 188 h 264"/>
                <a:gd name="T40" fmla="*/ 152 w 160"/>
                <a:gd name="T41" fmla="*/ 221 h 264"/>
                <a:gd name="T42" fmla="*/ 146 w 160"/>
                <a:gd name="T43" fmla="*/ 234 h 264"/>
                <a:gd name="T44" fmla="*/ 137 w 160"/>
                <a:gd name="T45" fmla="*/ 245 h 264"/>
                <a:gd name="T46" fmla="*/ 126 w 160"/>
                <a:gd name="T47" fmla="*/ 253 h 264"/>
                <a:gd name="T48" fmla="*/ 113 w 160"/>
                <a:gd name="T49" fmla="*/ 259 h 264"/>
                <a:gd name="T50" fmla="*/ 98 w 160"/>
                <a:gd name="T51" fmla="*/ 263 h 264"/>
                <a:gd name="T52" fmla="*/ 80 w 160"/>
                <a:gd name="T53" fmla="*/ 264 h 264"/>
                <a:gd name="T54" fmla="*/ 61 w 160"/>
                <a:gd name="T55" fmla="*/ 263 h 264"/>
                <a:gd name="T56" fmla="*/ 44 w 160"/>
                <a:gd name="T57" fmla="*/ 258 h 264"/>
                <a:gd name="T58" fmla="*/ 31 w 160"/>
                <a:gd name="T59" fmla="*/ 251 h 264"/>
                <a:gd name="T60" fmla="*/ 20 w 160"/>
                <a:gd name="T61" fmla="*/ 239 h 264"/>
                <a:gd name="T62" fmla="*/ 11 w 160"/>
                <a:gd name="T63" fmla="*/ 226 h 264"/>
                <a:gd name="T64" fmla="*/ 5 w 160"/>
                <a:gd name="T65" fmla="*/ 209 h 264"/>
                <a:gd name="T66" fmla="*/ 1 w 160"/>
                <a:gd name="T67" fmla="*/ 190 h 264"/>
                <a:gd name="T68" fmla="*/ 0 w 160"/>
                <a:gd name="T69" fmla="*/ 97 h 264"/>
                <a:gd name="T70" fmla="*/ 1 w 160"/>
                <a:gd name="T71" fmla="*/ 74 h 264"/>
                <a:gd name="T72" fmla="*/ 5 w 160"/>
                <a:gd name="T73" fmla="*/ 55 h 264"/>
                <a:gd name="T74" fmla="*/ 11 w 160"/>
                <a:gd name="T75" fmla="*/ 38 h 264"/>
                <a:gd name="T76" fmla="*/ 20 w 160"/>
                <a:gd name="T77" fmla="*/ 25 h 264"/>
                <a:gd name="T78" fmla="*/ 31 w 160"/>
                <a:gd name="T79" fmla="*/ 13 h 264"/>
                <a:gd name="T80" fmla="*/ 44 w 160"/>
                <a:gd name="T81" fmla="*/ 7 h 264"/>
                <a:gd name="T82" fmla="*/ 61 w 160"/>
                <a:gd name="T83" fmla="*/ 2 h 264"/>
                <a:gd name="T84" fmla="*/ 82 w 160"/>
                <a:gd name="T85" fmla="*/ 0 h 264"/>
                <a:gd name="T86" fmla="*/ 98 w 160"/>
                <a:gd name="T87" fmla="*/ 2 h 264"/>
                <a:gd name="T88" fmla="*/ 113 w 160"/>
                <a:gd name="T89" fmla="*/ 6 h 264"/>
                <a:gd name="T90" fmla="*/ 126 w 160"/>
                <a:gd name="T91" fmla="*/ 11 h 264"/>
                <a:gd name="T92" fmla="*/ 137 w 160"/>
                <a:gd name="T93" fmla="*/ 20 h 264"/>
                <a:gd name="T94" fmla="*/ 146 w 160"/>
                <a:gd name="T95" fmla="*/ 30 h 264"/>
                <a:gd name="T96" fmla="*/ 152 w 160"/>
                <a:gd name="T97" fmla="*/ 44 h 264"/>
                <a:gd name="T98" fmla="*/ 160 w 160"/>
                <a:gd name="T99" fmla="*/ 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264">
                  <a:moveTo>
                    <a:pt x="123" y="76"/>
                  </a:moveTo>
                  <a:lnTo>
                    <a:pt x="123" y="76"/>
                  </a:lnTo>
                  <a:lnTo>
                    <a:pt x="121" y="65"/>
                  </a:lnTo>
                  <a:lnTo>
                    <a:pt x="118" y="56"/>
                  </a:lnTo>
                  <a:lnTo>
                    <a:pt x="113" y="49"/>
                  </a:lnTo>
                  <a:lnTo>
                    <a:pt x="109" y="44"/>
                  </a:lnTo>
                  <a:lnTo>
                    <a:pt x="103" y="39"/>
                  </a:lnTo>
                  <a:lnTo>
                    <a:pt x="96" y="37"/>
                  </a:lnTo>
                  <a:lnTo>
                    <a:pt x="89" y="36"/>
                  </a:lnTo>
                  <a:lnTo>
                    <a:pt x="82" y="36"/>
                  </a:lnTo>
                  <a:lnTo>
                    <a:pt x="82" y="36"/>
                  </a:lnTo>
                  <a:lnTo>
                    <a:pt x="71" y="36"/>
                  </a:lnTo>
                  <a:lnTo>
                    <a:pt x="62" y="38"/>
                  </a:lnTo>
                  <a:lnTo>
                    <a:pt x="56" y="41"/>
                  </a:lnTo>
                  <a:lnTo>
                    <a:pt x="49" y="47"/>
                  </a:lnTo>
                  <a:lnTo>
                    <a:pt x="44" y="55"/>
                  </a:lnTo>
                  <a:lnTo>
                    <a:pt x="40" y="66"/>
                  </a:lnTo>
                  <a:lnTo>
                    <a:pt x="38" y="80"/>
                  </a:lnTo>
                  <a:lnTo>
                    <a:pt x="38" y="98"/>
                  </a:lnTo>
                  <a:lnTo>
                    <a:pt x="38" y="166"/>
                  </a:lnTo>
                  <a:lnTo>
                    <a:pt x="38" y="166"/>
                  </a:lnTo>
                  <a:lnTo>
                    <a:pt x="38" y="184"/>
                  </a:lnTo>
                  <a:lnTo>
                    <a:pt x="40" y="198"/>
                  </a:lnTo>
                  <a:lnTo>
                    <a:pt x="44" y="209"/>
                  </a:lnTo>
                  <a:lnTo>
                    <a:pt x="49" y="217"/>
                  </a:lnTo>
                  <a:lnTo>
                    <a:pt x="56" y="224"/>
                  </a:lnTo>
                  <a:lnTo>
                    <a:pt x="62" y="227"/>
                  </a:lnTo>
                  <a:lnTo>
                    <a:pt x="71" y="229"/>
                  </a:lnTo>
                  <a:lnTo>
                    <a:pt x="80" y="229"/>
                  </a:lnTo>
                  <a:lnTo>
                    <a:pt x="80" y="229"/>
                  </a:lnTo>
                  <a:lnTo>
                    <a:pt x="88" y="229"/>
                  </a:lnTo>
                  <a:lnTo>
                    <a:pt x="96" y="227"/>
                  </a:lnTo>
                  <a:lnTo>
                    <a:pt x="103" y="225"/>
                  </a:lnTo>
                  <a:lnTo>
                    <a:pt x="109" y="221"/>
                  </a:lnTo>
                  <a:lnTo>
                    <a:pt x="113" y="216"/>
                  </a:lnTo>
                  <a:lnTo>
                    <a:pt x="118" y="208"/>
                  </a:lnTo>
                  <a:lnTo>
                    <a:pt x="121" y="199"/>
                  </a:lnTo>
                  <a:lnTo>
                    <a:pt x="123" y="188"/>
                  </a:lnTo>
                  <a:lnTo>
                    <a:pt x="160" y="188"/>
                  </a:lnTo>
                  <a:lnTo>
                    <a:pt x="160" y="188"/>
                  </a:lnTo>
                  <a:lnTo>
                    <a:pt x="158" y="206"/>
                  </a:lnTo>
                  <a:lnTo>
                    <a:pt x="152" y="221"/>
                  </a:lnTo>
                  <a:lnTo>
                    <a:pt x="150" y="228"/>
                  </a:lnTo>
                  <a:lnTo>
                    <a:pt x="146" y="234"/>
                  </a:lnTo>
                  <a:lnTo>
                    <a:pt x="142" y="239"/>
                  </a:lnTo>
                  <a:lnTo>
                    <a:pt x="137" y="245"/>
                  </a:lnTo>
                  <a:lnTo>
                    <a:pt x="132" y="249"/>
                  </a:lnTo>
                  <a:lnTo>
                    <a:pt x="126" y="253"/>
                  </a:lnTo>
                  <a:lnTo>
                    <a:pt x="120" y="256"/>
                  </a:lnTo>
                  <a:lnTo>
                    <a:pt x="113" y="259"/>
                  </a:lnTo>
                  <a:lnTo>
                    <a:pt x="106" y="262"/>
                  </a:lnTo>
                  <a:lnTo>
                    <a:pt x="98" y="263"/>
                  </a:lnTo>
                  <a:lnTo>
                    <a:pt x="80" y="264"/>
                  </a:lnTo>
                  <a:lnTo>
                    <a:pt x="80" y="264"/>
                  </a:lnTo>
                  <a:lnTo>
                    <a:pt x="70" y="264"/>
                  </a:lnTo>
                  <a:lnTo>
                    <a:pt x="61" y="263"/>
                  </a:lnTo>
                  <a:lnTo>
                    <a:pt x="52" y="261"/>
                  </a:lnTo>
                  <a:lnTo>
                    <a:pt x="44" y="258"/>
                  </a:lnTo>
                  <a:lnTo>
                    <a:pt x="37" y="255"/>
                  </a:lnTo>
                  <a:lnTo>
                    <a:pt x="31" y="251"/>
                  </a:lnTo>
                  <a:lnTo>
                    <a:pt x="24" y="245"/>
                  </a:lnTo>
                  <a:lnTo>
                    <a:pt x="20" y="239"/>
                  </a:lnTo>
                  <a:lnTo>
                    <a:pt x="14" y="234"/>
                  </a:lnTo>
                  <a:lnTo>
                    <a:pt x="11" y="226"/>
                  </a:lnTo>
                  <a:lnTo>
                    <a:pt x="7" y="218"/>
                  </a:lnTo>
                  <a:lnTo>
                    <a:pt x="5" y="209"/>
                  </a:lnTo>
                  <a:lnTo>
                    <a:pt x="3" y="200"/>
                  </a:lnTo>
                  <a:lnTo>
                    <a:pt x="1" y="190"/>
                  </a:lnTo>
                  <a:lnTo>
                    <a:pt x="0" y="167"/>
                  </a:lnTo>
                  <a:lnTo>
                    <a:pt x="0" y="97"/>
                  </a:lnTo>
                  <a:lnTo>
                    <a:pt x="0" y="97"/>
                  </a:lnTo>
                  <a:lnTo>
                    <a:pt x="1" y="74"/>
                  </a:lnTo>
                  <a:lnTo>
                    <a:pt x="3" y="64"/>
                  </a:lnTo>
                  <a:lnTo>
                    <a:pt x="5" y="55"/>
                  </a:lnTo>
                  <a:lnTo>
                    <a:pt x="7" y="46"/>
                  </a:lnTo>
                  <a:lnTo>
                    <a:pt x="11" y="38"/>
                  </a:lnTo>
                  <a:lnTo>
                    <a:pt x="15" y="30"/>
                  </a:lnTo>
                  <a:lnTo>
                    <a:pt x="20" y="25"/>
                  </a:lnTo>
                  <a:lnTo>
                    <a:pt x="25" y="19"/>
                  </a:lnTo>
                  <a:lnTo>
                    <a:pt x="31" y="13"/>
                  </a:lnTo>
                  <a:lnTo>
                    <a:pt x="38" y="10"/>
                  </a:lnTo>
                  <a:lnTo>
                    <a:pt x="44" y="7"/>
                  </a:lnTo>
                  <a:lnTo>
                    <a:pt x="53" y="3"/>
                  </a:lnTo>
                  <a:lnTo>
                    <a:pt x="61" y="2"/>
                  </a:lnTo>
                  <a:lnTo>
                    <a:pt x="71" y="1"/>
                  </a:lnTo>
                  <a:lnTo>
                    <a:pt x="82" y="0"/>
                  </a:lnTo>
                  <a:lnTo>
                    <a:pt x="82" y="0"/>
                  </a:lnTo>
                  <a:lnTo>
                    <a:pt x="98" y="2"/>
                  </a:lnTo>
                  <a:lnTo>
                    <a:pt x="106" y="3"/>
                  </a:lnTo>
                  <a:lnTo>
                    <a:pt x="113" y="6"/>
                  </a:lnTo>
                  <a:lnTo>
                    <a:pt x="120" y="8"/>
                  </a:lnTo>
                  <a:lnTo>
                    <a:pt x="126" y="11"/>
                  </a:lnTo>
                  <a:lnTo>
                    <a:pt x="132" y="16"/>
                  </a:lnTo>
                  <a:lnTo>
                    <a:pt x="137" y="20"/>
                  </a:lnTo>
                  <a:lnTo>
                    <a:pt x="142" y="25"/>
                  </a:lnTo>
                  <a:lnTo>
                    <a:pt x="146" y="30"/>
                  </a:lnTo>
                  <a:lnTo>
                    <a:pt x="150" y="37"/>
                  </a:lnTo>
                  <a:lnTo>
                    <a:pt x="152" y="44"/>
                  </a:lnTo>
                  <a:lnTo>
                    <a:pt x="158" y="59"/>
                  </a:lnTo>
                  <a:lnTo>
                    <a:pt x="160" y="76"/>
                  </a:lnTo>
                  <a:lnTo>
                    <a:pt x="12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49">
              <a:extLst>
                <a:ext uri="{FF2B5EF4-FFF2-40B4-BE49-F238E27FC236}">
                  <a16:creationId xmlns:a16="http://schemas.microsoft.com/office/drawing/2014/main" id="{79B448CF-DF36-F546-A5D9-005D370AC4D0}"/>
                </a:ext>
              </a:extLst>
            </p:cNvPr>
            <p:cNvSpPr>
              <a:spLocks/>
            </p:cNvSpPr>
            <p:nvPr userDrawn="1"/>
          </p:nvSpPr>
          <p:spPr bwMode="auto">
            <a:xfrm>
              <a:off x="11237726" y="301625"/>
              <a:ext cx="65088" cy="100012"/>
            </a:xfrm>
            <a:custGeom>
              <a:avLst/>
              <a:gdLst>
                <a:gd name="T0" fmla="*/ 121 w 161"/>
                <a:gd name="T1" fmla="*/ 252 h 252"/>
                <a:gd name="T2" fmla="*/ 71 w 161"/>
                <a:gd name="T3" fmla="*/ 127 h 252"/>
                <a:gd name="T4" fmla="*/ 37 w 161"/>
                <a:gd name="T5" fmla="*/ 179 h 252"/>
                <a:gd name="T6" fmla="*/ 37 w 161"/>
                <a:gd name="T7" fmla="*/ 252 h 252"/>
                <a:gd name="T8" fmla="*/ 0 w 161"/>
                <a:gd name="T9" fmla="*/ 252 h 252"/>
                <a:gd name="T10" fmla="*/ 0 w 161"/>
                <a:gd name="T11" fmla="*/ 0 h 252"/>
                <a:gd name="T12" fmla="*/ 37 w 161"/>
                <a:gd name="T13" fmla="*/ 0 h 252"/>
                <a:gd name="T14" fmla="*/ 37 w 161"/>
                <a:gd name="T15" fmla="*/ 119 h 252"/>
                <a:gd name="T16" fmla="*/ 111 w 161"/>
                <a:gd name="T17" fmla="*/ 0 h 252"/>
                <a:gd name="T18" fmla="*/ 153 w 161"/>
                <a:gd name="T19" fmla="*/ 0 h 252"/>
                <a:gd name="T20" fmla="*/ 96 w 161"/>
                <a:gd name="T21" fmla="*/ 91 h 252"/>
                <a:gd name="T22" fmla="*/ 161 w 161"/>
                <a:gd name="T23" fmla="*/ 252 h 252"/>
                <a:gd name="T24" fmla="*/ 121 w 161"/>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52">
                  <a:moveTo>
                    <a:pt x="121" y="252"/>
                  </a:moveTo>
                  <a:lnTo>
                    <a:pt x="71" y="127"/>
                  </a:lnTo>
                  <a:lnTo>
                    <a:pt x="37" y="179"/>
                  </a:lnTo>
                  <a:lnTo>
                    <a:pt x="37" y="252"/>
                  </a:lnTo>
                  <a:lnTo>
                    <a:pt x="0" y="252"/>
                  </a:lnTo>
                  <a:lnTo>
                    <a:pt x="0" y="0"/>
                  </a:lnTo>
                  <a:lnTo>
                    <a:pt x="37" y="0"/>
                  </a:lnTo>
                  <a:lnTo>
                    <a:pt x="37" y="119"/>
                  </a:lnTo>
                  <a:lnTo>
                    <a:pt x="111" y="0"/>
                  </a:lnTo>
                  <a:lnTo>
                    <a:pt x="153" y="0"/>
                  </a:lnTo>
                  <a:lnTo>
                    <a:pt x="96" y="91"/>
                  </a:lnTo>
                  <a:lnTo>
                    <a:pt x="161" y="252"/>
                  </a:lnTo>
                  <a:lnTo>
                    <a:pt x="121"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50">
              <a:extLst>
                <a:ext uri="{FF2B5EF4-FFF2-40B4-BE49-F238E27FC236}">
                  <a16:creationId xmlns:a16="http://schemas.microsoft.com/office/drawing/2014/main" id="{6B0CD0BB-BB5C-6948-A97B-69AF33E45D45}"/>
                </a:ext>
              </a:extLst>
            </p:cNvPr>
            <p:cNvSpPr>
              <a:spLocks/>
            </p:cNvSpPr>
            <p:nvPr userDrawn="1"/>
          </p:nvSpPr>
          <p:spPr bwMode="auto">
            <a:xfrm>
              <a:off x="11415526" y="441325"/>
              <a:ext cx="65088" cy="100012"/>
            </a:xfrm>
            <a:custGeom>
              <a:avLst/>
              <a:gdLst>
                <a:gd name="T0" fmla="*/ 121 w 162"/>
                <a:gd name="T1" fmla="*/ 253 h 253"/>
                <a:gd name="T2" fmla="*/ 72 w 162"/>
                <a:gd name="T3" fmla="*/ 126 h 253"/>
                <a:gd name="T4" fmla="*/ 37 w 162"/>
                <a:gd name="T5" fmla="*/ 179 h 253"/>
                <a:gd name="T6" fmla="*/ 37 w 162"/>
                <a:gd name="T7" fmla="*/ 253 h 253"/>
                <a:gd name="T8" fmla="*/ 0 w 162"/>
                <a:gd name="T9" fmla="*/ 253 h 253"/>
                <a:gd name="T10" fmla="*/ 0 w 162"/>
                <a:gd name="T11" fmla="*/ 0 h 253"/>
                <a:gd name="T12" fmla="*/ 37 w 162"/>
                <a:gd name="T13" fmla="*/ 0 h 253"/>
                <a:gd name="T14" fmla="*/ 37 w 162"/>
                <a:gd name="T15" fmla="*/ 118 h 253"/>
                <a:gd name="T16" fmla="*/ 111 w 162"/>
                <a:gd name="T17" fmla="*/ 0 h 253"/>
                <a:gd name="T18" fmla="*/ 154 w 162"/>
                <a:gd name="T19" fmla="*/ 0 h 253"/>
                <a:gd name="T20" fmla="*/ 97 w 162"/>
                <a:gd name="T21" fmla="*/ 91 h 253"/>
                <a:gd name="T22" fmla="*/ 162 w 162"/>
                <a:gd name="T23" fmla="*/ 253 h 253"/>
                <a:gd name="T24" fmla="*/ 121 w 162"/>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253">
                  <a:moveTo>
                    <a:pt x="121" y="253"/>
                  </a:moveTo>
                  <a:lnTo>
                    <a:pt x="72" y="126"/>
                  </a:lnTo>
                  <a:lnTo>
                    <a:pt x="37" y="179"/>
                  </a:lnTo>
                  <a:lnTo>
                    <a:pt x="37" y="253"/>
                  </a:lnTo>
                  <a:lnTo>
                    <a:pt x="0" y="253"/>
                  </a:lnTo>
                  <a:lnTo>
                    <a:pt x="0" y="0"/>
                  </a:lnTo>
                  <a:lnTo>
                    <a:pt x="37" y="0"/>
                  </a:lnTo>
                  <a:lnTo>
                    <a:pt x="37" y="118"/>
                  </a:lnTo>
                  <a:lnTo>
                    <a:pt x="111" y="0"/>
                  </a:lnTo>
                  <a:lnTo>
                    <a:pt x="154" y="0"/>
                  </a:lnTo>
                  <a:lnTo>
                    <a:pt x="97" y="91"/>
                  </a:lnTo>
                  <a:lnTo>
                    <a:pt x="162" y="253"/>
                  </a:lnTo>
                  <a:lnTo>
                    <a:pt x="121"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51">
              <a:extLst>
                <a:ext uri="{FF2B5EF4-FFF2-40B4-BE49-F238E27FC236}">
                  <a16:creationId xmlns:a16="http://schemas.microsoft.com/office/drawing/2014/main" id="{AD51249E-04E6-5448-923F-B78BD7DCA3AB}"/>
                </a:ext>
              </a:extLst>
            </p:cNvPr>
            <p:cNvSpPr>
              <a:spLocks/>
            </p:cNvSpPr>
            <p:nvPr userDrawn="1"/>
          </p:nvSpPr>
          <p:spPr bwMode="auto">
            <a:xfrm>
              <a:off x="11317101" y="298450"/>
              <a:ext cx="61913" cy="104775"/>
            </a:xfrm>
            <a:custGeom>
              <a:avLst/>
              <a:gdLst>
                <a:gd name="T0" fmla="*/ 64 w 159"/>
                <a:gd name="T1" fmla="*/ 263 h 264"/>
                <a:gd name="T2" fmla="*/ 37 w 159"/>
                <a:gd name="T3" fmla="*/ 253 h 264"/>
                <a:gd name="T4" fmla="*/ 19 w 159"/>
                <a:gd name="T5" fmla="*/ 239 h 264"/>
                <a:gd name="T6" fmla="*/ 7 w 159"/>
                <a:gd name="T7" fmla="*/ 219 h 264"/>
                <a:gd name="T8" fmla="*/ 0 w 159"/>
                <a:gd name="T9" fmla="*/ 194 h 264"/>
                <a:gd name="T10" fmla="*/ 37 w 159"/>
                <a:gd name="T11" fmla="*/ 185 h 264"/>
                <a:gd name="T12" fmla="*/ 44 w 159"/>
                <a:gd name="T13" fmla="*/ 211 h 264"/>
                <a:gd name="T14" fmla="*/ 62 w 159"/>
                <a:gd name="T15" fmla="*/ 226 h 264"/>
                <a:gd name="T16" fmla="*/ 79 w 159"/>
                <a:gd name="T17" fmla="*/ 229 h 264"/>
                <a:gd name="T18" fmla="*/ 104 w 159"/>
                <a:gd name="T19" fmla="*/ 224 h 264"/>
                <a:gd name="T20" fmla="*/ 118 w 159"/>
                <a:gd name="T21" fmla="*/ 208 h 264"/>
                <a:gd name="T22" fmla="*/ 122 w 159"/>
                <a:gd name="T23" fmla="*/ 193 h 264"/>
                <a:gd name="T24" fmla="*/ 116 w 159"/>
                <a:gd name="T25" fmla="*/ 174 h 264"/>
                <a:gd name="T26" fmla="*/ 94 w 159"/>
                <a:gd name="T27" fmla="*/ 153 h 264"/>
                <a:gd name="T28" fmla="*/ 42 w 159"/>
                <a:gd name="T29" fmla="*/ 125 h 264"/>
                <a:gd name="T30" fmla="*/ 15 w 159"/>
                <a:gd name="T31" fmla="*/ 101 h 264"/>
                <a:gd name="T32" fmla="*/ 5 w 159"/>
                <a:gd name="T33" fmla="*/ 73 h 264"/>
                <a:gd name="T34" fmla="*/ 5 w 159"/>
                <a:gd name="T35" fmla="*/ 58 h 264"/>
                <a:gd name="T36" fmla="*/ 10 w 159"/>
                <a:gd name="T37" fmla="*/ 39 h 264"/>
                <a:gd name="T38" fmla="*/ 23 w 159"/>
                <a:gd name="T39" fmla="*/ 22 h 264"/>
                <a:gd name="T40" fmla="*/ 52 w 159"/>
                <a:gd name="T41" fmla="*/ 6 h 264"/>
                <a:gd name="T42" fmla="*/ 79 w 159"/>
                <a:gd name="T43" fmla="*/ 0 h 264"/>
                <a:gd name="T44" fmla="*/ 103 w 159"/>
                <a:gd name="T45" fmla="*/ 4 h 264"/>
                <a:gd name="T46" fmla="*/ 123 w 159"/>
                <a:gd name="T47" fmla="*/ 13 h 264"/>
                <a:gd name="T48" fmla="*/ 138 w 159"/>
                <a:gd name="T49" fmla="*/ 28 h 264"/>
                <a:gd name="T50" fmla="*/ 150 w 159"/>
                <a:gd name="T51" fmla="*/ 47 h 264"/>
                <a:gd name="T52" fmla="*/ 155 w 159"/>
                <a:gd name="T53" fmla="*/ 70 h 264"/>
                <a:gd name="T54" fmla="*/ 118 w 159"/>
                <a:gd name="T55" fmla="*/ 77 h 264"/>
                <a:gd name="T56" fmla="*/ 111 w 159"/>
                <a:gd name="T57" fmla="*/ 54 h 264"/>
                <a:gd name="T58" fmla="*/ 96 w 159"/>
                <a:gd name="T59" fmla="*/ 39 h 264"/>
                <a:gd name="T60" fmla="*/ 80 w 159"/>
                <a:gd name="T61" fmla="*/ 36 h 264"/>
                <a:gd name="T62" fmla="*/ 58 w 159"/>
                <a:gd name="T63" fmla="*/ 40 h 264"/>
                <a:gd name="T64" fmla="*/ 44 w 159"/>
                <a:gd name="T65" fmla="*/ 54 h 264"/>
                <a:gd name="T66" fmla="*/ 42 w 159"/>
                <a:gd name="T67" fmla="*/ 65 h 264"/>
                <a:gd name="T68" fmla="*/ 46 w 159"/>
                <a:gd name="T69" fmla="*/ 82 h 264"/>
                <a:gd name="T70" fmla="*/ 69 w 159"/>
                <a:gd name="T71" fmla="*/ 101 h 264"/>
                <a:gd name="T72" fmla="*/ 110 w 159"/>
                <a:gd name="T73" fmla="*/ 124 h 264"/>
                <a:gd name="T74" fmla="*/ 141 w 159"/>
                <a:gd name="T75" fmla="*/ 145 h 264"/>
                <a:gd name="T76" fmla="*/ 155 w 159"/>
                <a:gd name="T77" fmla="*/ 172 h 264"/>
                <a:gd name="T78" fmla="*/ 159 w 159"/>
                <a:gd name="T79" fmla="*/ 193 h 264"/>
                <a:gd name="T80" fmla="*/ 156 w 159"/>
                <a:gd name="T81" fmla="*/ 209 h 264"/>
                <a:gd name="T82" fmla="*/ 149 w 159"/>
                <a:gd name="T83" fmla="*/ 229 h 264"/>
                <a:gd name="T84" fmla="*/ 134 w 159"/>
                <a:gd name="T85" fmla="*/ 246 h 264"/>
                <a:gd name="T86" fmla="*/ 109 w 159"/>
                <a:gd name="T87" fmla="*/ 259 h 264"/>
                <a:gd name="T88" fmla="*/ 79 w 159"/>
                <a:gd name="T8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264">
                  <a:moveTo>
                    <a:pt x="79" y="264"/>
                  </a:moveTo>
                  <a:lnTo>
                    <a:pt x="79" y="264"/>
                  </a:lnTo>
                  <a:lnTo>
                    <a:pt x="64" y="263"/>
                  </a:lnTo>
                  <a:lnTo>
                    <a:pt x="50" y="259"/>
                  </a:lnTo>
                  <a:lnTo>
                    <a:pt x="43" y="256"/>
                  </a:lnTo>
                  <a:lnTo>
                    <a:pt x="37" y="253"/>
                  </a:lnTo>
                  <a:lnTo>
                    <a:pt x="31" y="248"/>
                  </a:lnTo>
                  <a:lnTo>
                    <a:pt x="25" y="244"/>
                  </a:lnTo>
                  <a:lnTo>
                    <a:pt x="19" y="239"/>
                  </a:lnTo>
                  <a:lnTo>
                    <a:pt x="15" y="233"/>
                  </a:lnTo>
                  <a:lnTo>
                    <a:pt x="10" y="227"/>
                  </a:lnTo>
                  <a:lnTo>
                    <a:pt x="7" y="219"/>
                  </a:lnTo>
                  <a:lnTo>
                    <a:pt x="4" y="211"/>
                  </a:lnTo>
                  <a:lnTo>
                    <a:pt x="3" y="203"/>
                  </a:lnTo>
                  <a:lnTo>
                    <a:pt x="0" y="194"/>
                  </a:lnTo>
                  <a:lnTo>
                    <a:pt x="0" y="185"/>
                  </a:lnTo>
                  <a:lnTo>
                    <a:pt x="37" y="185"/>
                  </a:lnTo>
                  <a:lnTo>
                    <a:pt x="37" y="185"/>
                  </a:lnTo>
                  <a:lnTo>
                    <a:pt x="38" y="194"/>
                  </a:lnTo>
                  <a:lnTo>
                    <a:pt x="41" y="203"/>
                  </a:lnTo>
                  <a:lnTo>
                    <a:pt x="44" y="211"/>
                  </a:lnTo>
                  <a:lnTo>
                    <a:pt x="50" y="217"/>
                  </a:lnTo>
                  <a:lnTo>
                    <a:pt x="55" y="222"/>
                  </a:lnTo>
                  <a:lnTo>
                    <a:pt x="62" y="226"/>
                  </a:lnTo>
                  <a:lnTo>
                    <a:pt x="70" y="228"/>
                  </a:lnTo>
                  <a:lnTo>
                    <a:pt x="79" y="229"/>
                  </a:lnTo>
                  <a:lnTo>
                    <a:pt x="79" y="229"/>
                  </a:lnTo>
                  <a:lnTo>
                    <a:pt x="88" y="228"/>
                  </a:lnTo>
                  <a:lnTo>
                    <a:pt x="97" y="227"/>
                  </a:lnTo>
                  <a:lnTo>
                    <a:pt x="104" y="224"/>
                  </a:lnTo>
                  <a:lnTo>
                    <a:pt x="109" y="219"/>
                  </a:lnTo>
                  <a:lnTo>
                    <a:pt x="115" y="215"/>
                  </a:lnTo>
                  <a:lnTo>
                    <a:pt x="118" y="208"/>
                  </a:lnTo>
                  <a:lnTo>
                    <a:pt x="120" y="201"/>
                  </a:lnTo>
                  <a:lnTo>
                    <a:pt x="122" y="193"/>
                  </a:lnTo>
                  <a:lnTo>
                    <a:pt x="122" y="193"/>
                  </a:lnTo>
                  <a:lnTo>
                    <a:pt x="120" y="189"/>
                  </a:lnTo>
                  <a:lnTo>
                    <a:pt x="119" y="183"/>
                  </a:lnTo>
                  <a:lnTo>
                    <a:pt x="116" y="174"/>
                  </a:lnTo>
                  <a:lnTo>
                    <a:pt x="110" y="166"/>
                  </a:lnTo>
                  <a:lnTo>
                    <a:pt x="103" y="159"/>
                  </a:lnTo>
                  <a:lnTo>
                    <a:pt x="94" y="153"/>
                  </a:lnTo>
                  <a:lnTo>
                    <a:pt x="85" y="147"/>
                  </a:lnTo>
                  <a:lnTo>
                    <a:pt x="63" y="136"/>
                  </a:lnTo>
                  <a:lnTo>
                    <a:pt x="42" y="125"/>
                  </a:lnTo>
                  <a:lnTo>
                    <a:pt x="32" y="118"/>
                  </a:lnTo>
                  <a:lnTo>
                    <a:pt x="23" y="110"/>
                  </a:lnTo>
                  <a:lnTo>
                    <a:pt x="15" y="101"/>
                  </a:lnTo>
                  <a:lnTo>
                    <a:pt x="9" y="91"/>
                  </a:lnTo>
                  <a:lnTo>
                    <a:pt x="6" y="80"/>
                  </a:lnTo>
                  <a:lnTo>
                    <a:pt x="5" y="73"/>
                  </a:lnTo>
                  <a:lnTo>
                    <a:pt x="5" y="66"/>
                  </a:lnTo>
                  <a:lnTo>
                    <a:pt x="5" y="66"/>
                  </a:lnTo>
                  <a:lnTo>
                    <a:pt x="5" y="58"/>
                  </a:lnTo>
                  <a:lnTo>
                    <a:pt x="6" y="52"/>
                  </a:lnTo>
                  <a:lnTo>
                    <a:pt x="8" y="45"/>
                  </a:lnTo>
                  <a:lnTo>
                    <a:pt x="10" y="39"/>
                  </a:lnTo>
                  <a:lnTo>
                    <a:pt x="14" y="32"/>
                  </a:lnTo>
                  <a:lnTo>
                    <a:pt x="18" y="28"/>
                  </a:lnTo>
                  <a:lnTo>
                    <a:pt x="23" y="22"/>
                  </a:lnTo>
                  <a:lnTo>
                    <a:pt x="27" y="18"/>
                  </a:lnTo>
                  <a:lnTo>
                    <a:pt x="38" y="11"/>
                  </a:lnTo>
                  <a:lnTo>
                    <a:pt x="52" y="6"/>
                  </a:lnTo>
                  <a:lnTo>
                    <a:pt x="65" y="2"/>
                  </a:lnTo>
                  <a:lnTo>
                    <a:pt x="79" y="0"/>
                  </a:lnTo>
                  <a:lnTo>
                    <a:pt x="79" y="0"/>
                  </a:lnTo>
                  <a:lnTo>
                    <a:pt x="87" y="1"/>
                  </a:lnTo>
                  <a:lnTo>
                    <a:pt x="95" y="2"/>
                  </a:lnTo>
                  <a:lnTo>
                    <a:pt x="103" y="4"/>
                  </a:lnTo>
                  <a:lnTo>
                    <a:pt x="109" y="7"/>
                  </a:lnTo>
                  <a:lnTo>
                    <a:pt x="116" y="10"/>
                  </a:lnTo>
                  <a:lnTo>
                    <a:pt x="123" y="13"/>
                  </a:lnTo>
                  <a:lnTo>
                    <a:pt x="128" y="18"/>
                  </a:lnTo>
                  <a:lnTo>
                    <a:pt x="134" y="22"/>
                  </a:lnTo>
                  <a:lnTo>
                    <a:pt x="138" y="28"/>
                  </a:lnTo>
                  <a:lnTo>
                    <a:pt x="143" y="34"/>
                  </a:lnTo>
                  <a:lnTo>
                    <a:pt x="146" y="40"/>
                  </a:lnTo>
                  <a:lnTo>
                    <a:pt x="150" y="47"/>
                  </a:lnTo>
                  <a:lnTo>
                    <a:pt x="152" y="54"/>
                  </a:lnTo>
                  <a:lnTo>
                    <a:pt x="154" y="62"/>
                  </a:lnTo>
                  <a:lnTo>
                    <a:pt x="155" y="70"/>
                  </a:lnTo>
                  <a:lnTo>
                    <a:pt x="155" y="77"/>
                  </a:lnTo>
                  <a:lnTo>
                    <a:pt x="118" y="77"/>
                  </a:lnTo>
                  <a:lnTo>
                    <a:pt x="118" y="77"/>
                  </a:lnTo>
                  <a:lnTo>
                    <a:pt x="117" y="70"/>
                  </a:lnTo>
                  <a:lnTo>
                    <a:pt x="115" y="62"/>
                  </a:lnTo>
                  <a:lnTo>
                    <a:pt x="111" y="54"/>
                  </a:lnTo>
                  <a:lnTo>
                    <a:pt x="107" y="48"/>
                  </a:lnTo>
                  <a:lnTo>
                    <a:pt x="103" y="43"/>
                  </a:lnTo>
                  <a:lnTo>
                    <a:pt x="96" y="39"/>
                  </a:lnTo>
                  <a:lnTo>
                    <a:pt x="88" y="36"/>
                  </a:lnTo>
                  <a:lnTo>
                    <a:pt x="80" y="36"/>
                  </a:lnTo>
                  <a:lnTo>
                    <a:pt x="80" y="36"/>
                  </a:lnTo>
                  <a:lnTo>
                    <a:pt x="71" y="36"/>
                  </a:lnTo>
                  <a:lnTo>
                    <a:pt x="64" y="38"/>
                  </a:lnTo>
                  <a:lnTo>
                    <a:pt x="58" y="40"/>
                  </a:lnTo>
                  <a:lnTo>
                    <a:pt x="52" y="44"/>
                  </a:lnTo>
                  <a:lnTo>
                    <a:pt x="47" y="48"/>
                  </a:lnTo>
                  <a:lnTo>
                    <a:pt x="44" y="54"/>
                  </a:lnTo>
                  <a:lnTo>
                    <a:pt x="42" y="59"/>
                  </a:lnTo>
                  <a:lnTo>
                    <a:pt x="42" y="65"/>
                  </a:lnTo>
                  <a:lnTo>
                    <a:pt x="42" y="65"/>
                  </a:lnTo>
                  <a:lnTo>
                    <a:pt x="42" y="70"/>
                  </a:lnTo>
                  <a:lnTo>
                    <a:pt x="43" y="74"/>
                  </a:lnTo>
                  <a:lnTo>
                    <a:pt x="46" y="82"/>
                  </a:lnTo>
                  <a:lnTo>
                    <a:pt x="52" y="89"/>
                  </a:lnTo>
                  <a:lnTo>
                    <a:pt x="60" y="95"/>
                  </a:lnTo>
                  <a:lnTo>
                    <a:pt x="69" y="101"/>
                  </a:lnTo>
                  <a:lnTo>
                    <a:pt x="79" y="107"/>
                  </a:lnTo>
                  <a:lnTo>
                    <a:pt x="100" y="117"/>
                  </a:lnTo>
                  <a:lnTo>
                    <a:pt x="110" y="124"/>
                  </a:lnTo>
                  <a:lnTo>
                    <a:pt x="122" y="129"/>
                  </a:lnTo>
                  <a:lnTo>
                    <a:pt x="132" y="137"/>
                  </a:lnTo>
                  <a:lnTo>
                    <a:pt x="141" y="145"/>
                  </a:lnTo>
                  <a:lnTo>
                    <a:pt x="147" y="155"/>
                  </a:lnTo>
                  <a:lnTo>
                    <a:pt x="153" y="166"/>
                  </a:lnTo>
                  <a:lnTo>
                    <a:pt x="155" y="172"/>
                  </a:lnTo>
                  <a:lnTo>
                    <a:pt x="158" y="179"/>
                  </a:lnTo>
                  <a:lnTo>
                    <a:pt x="159" y="186"/>
                  </a:lnTo>
                  <a:lnTo>
                    <a:pt x="159" y="193"/>
                  </a:lnTo>
                  <a:lnTo>
                    <a:pt x="159" y="193"/>
                  </a:lnTo>
                  <a:lnTo>
                    <a:pt x="158" y="202"/>
                  </a:lnTo>
                  <a:lnTo>
                    <a:pt x="156" y="209"/>
                  </a:lnTo>
                  <a:lnTo>
                    <a:pt x="154" y="217"/>
                  </a:lnTo>
                  <a:lnTo>
                    <a:pt x="152" y="224"/>
                  </a:lnTo>
                  <a:lnTo>
                    <a:pt x="149" y="229"/>
                  </a:lnTo>
                  <a:lnTo>
                    <a:pt x="144" y="236"/>
                  </a:lnTo>
                  <a:lnTo>
                    <a:pt x="140" y="240"/>
                  </a:lnTo>
                  <a:lnTo>
                    <a:pt x="134" y="246"/>
                  </a:lnTo>
                  <a:lnTo>
                    <a:pt x="128" y="249"/>
                  </a:lnTo>
                  <a:lnTo>
                    <a:pt x="123" y="254"/>
                  </a:lnTo>
                  <a:lnTo>
                    <a:pt x="109" y="259"/>
                  </a:lnTo>
                  <a:lnTo>
                    <a:pt x="95" y="263"/>
                  </a:lnTo>
                  <a:lnTo>
                    <a:pt x="79" y="264"/>
                  </a:lnTo>
                  <a:lnTo>
                    <a:pt x="79"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52">
              <a:extLst>
                <a:ext uri="{FF2B5EF4-FFF2-40B4-BE49-F238E27FC236}">
                  <a16:creationId xmlns:a16="http://schemas.microsoft.com/office/drawing/2014/main" id="{4412A7D9-EE2C-DD4B-BFD3-B9F1AFBC0C6A}"/>
                </a:ext>
              </a:extLst>
            </p:cNvPr>
            <p:cNvSpPr>
              <a:spLocks/>
            </p:cNvSpPr>
            <p:nvPr userDrawn="1"/>
          </p:nvSpPr>
          <p:spPr bwMode="auto">
            <a:xfrm>
              <a:off x="10924988" y="438150"/>
              <a:ext cx="63500" cy="104775"/>
            </a:xfrm>
            <a:custGeom>
              <a:avLst/>
              <a:gdLst>
                <a:gd name="T0" fmla="*/ 64 w 159"/>
                <a:gd name="T1" fmla="*/ 262 h 264"/>
                <a:gd name="T2" fmla="*/ 36 w 159"/>
                <a:gd name="T3" fmla="*/ 253 h 264"/>
                <a:gd name="T4" fmla="*/ 19 w 159"/>
                <a:gd name="T5" fmla="*/ 238 h 264"/>
                <a:gd name="T6" fmla="*/ 7 w 159"/>
                <a:gd name="T7" fmla="*/ 219 h 264"/>
                <a:gd name="T8" fmla="*/ 0 w 159"/>
                <a:gd name="T9" fmla="*/ 194 h 264"/>
                <a:gd name="T10" fmla="*/ 37 w 159"/>
                <a:gd name="T11" fmla="*/ 184 h 264"/>
                <a:gd name="T12" fmla="*/ 44 w 159"/>
                <a:gd name="T13" fmla="*/ 210 h 264"/>
                <a:gd name="T14" fmla="*/ 62 w 159"/>
                <a:gd name="T15" fmla="*/ 226 h 264"/>
                <a:gd name="T16" fmla="*/ 79 w 159"/>
                <a:gd name="T17" fmla="*/ 228 h 264"/>
                <a:gd name="T18" fmla="*/ 104 w 159"/>
                <a:gd name="T19" fmla="*/ 223 h 264"/>
                <a:gd name="T20" fmla="*/ 118 w 159"/>
                <a:gd name="T21" fmla="*/ 208 h 264"/>
                <a:gd name="T22" fmla="*/ 120 w 159"/>
                <a:gd name="T23" fmla="*/ 193 h 264"/>
                <a:gd name="T24" fmla="*/ 116 w 159"/>
                <a:gd name="T25" fmla="*/ 174 h 264"/>
                <a:gd name="T26" fmla="*/ 93 w 159"/>
                <a:gd name="T27" fmla="*/ 153 h 264"/>
                <a:gd name="T28" fmla="*/ 42 w 159"/>
                <a:gd name="T29" fmla="*/ 123 h 264"/>
                <a:gd name="T30" fmla="*/ 15 w 159"/>
                <a:gd name="T31" fmla="*/ 101 h 264"/>
                <a:gd name="T32" fmla="*/ 5 w 159"/>
                <a:gd name="T33" fmla="*/ 72 h 264"/>
                <a:gd name="T34" fmla="*/ 5 w 159"/>
                <a:gd name="T35" fmla="*/ 57 h 264"/>
                <a:gd name="T36" fmla="*/ 10 w 159"/>
                <a:gd name="T37" fmla="*/ 38 h 264"/>
                <a:gd name="T38" fmla="*/ 23 w 159"/>
                <a:gd name="T39" fmla="*/ 22 h 264"/>
                <a:gd name="T40" fmla="*/ 52 w 159"/>
                <a:gd name="T41" fmla="*/ 4 h 264"/>
                <a:gd name="T42" fmla="*/ 79 w 159"/>
                <a:gd name="T43" fmla="*/ 0 h 264"/>
                <a:gd name="T44" fmla="*/ 102 w 159"/>
                <a:gd name="T45" fmla="*/ 3 h 264"/>
                <a:gd name="T46" fmla="*/ 123 w 159"/>
                <a:gd name="T47" fmla="*/ 12 h 264"/>
                <a:gd name="T48" fmla="*/ 138 w 159"/>
                <a:gd name="T49" fmla="*/ 28 h 264"/>
                <a:gd name="T50" fmla="*/ 150 w 159"/>
                <a:gd name="T51" fmla="*/ 46 h 264"/>
                <a:gd name="T52" fmla="*/ 155 w 159"/>
                <a:gd name="T53" fmla="*/ 68 h 264"/>
                <a:gd name="T54" fmla="*/ 118 w 159"/>
                <a:gd name="T55" fmla="*/ 76 h 264"/>
                <a:gd name="T56" fmla="*/ 111 w 159"/>
                <a:gd name="T57" fmla="*/ 54 h 264"/>
                <a:gd name="T58" fmla="*/ 96 w 159"/>
                <a:gd name="T59" fmla="*/ 38 h 264"/>
                <a:gd name="T60" fmla="*/ 80 w 159"/>
                <a:gd name="T61" fmla="*/ 35 h 264"/>
                <a:gd name="T62" fmla="*/ 57 w 159"/>
                <a:gd name="T63" fmla="*/ 39 h 264"/>
                <a:gd name="T64" fmla="*/ 44 w 159"/>
                <a:gd name="T65" fmla="*/ 53 h 264"/>
                <a:gd name="T66" fmla="*/ 42 w 159"/>
                <a:gd name="T67" fmla="*/ 65 h 264"/>
                <a:gd name="T68" fmla="*/ 46 w 159"/>
                <a:gd name="T69" fmla="*/ 81 h 264"/>
                <a:gd name="T70" fmla="*/ 69 w 159"/>
                <a:gd name="T71" fmla="*/ 100 h 264"/>
                <a:gd name="T72" fmla="*/ 110 w 159"/>
                <a:gd name="T73" fmla="*/ 122 h 264"/>
                <a:gd name="T74" fmla="*/ 139 w 159"/>
                <a:gd name="T75" fmla="*/ 145 h 264"/>
                <a:gd name="T76" fmla="*/ 155 w 159"/>
                <a:gd name="T77" fmla="*/ 172 h 264"/>
                <a:gd name="T78" fmla="*/ 159 w 159"/>
                <a:gd name="T79" fmla="*/ 193 h 264"/>
                <a:gd name="T80" fmla="*/ 156 w 159"/>
                <a:gd name="T81" fmla="*/ 209 h 264"/>
                <a:gd name="T82" fmla="*/ 148 w 159"/>
                <a:gd name="T83" fmla="*/ 229 h 264"/>
                <a:gd name="T84" fmla="*/ 134 w 159"/>
                <a:gd name="T85" fmla="*/ 245 h 264"/>
                <a:gd name="T86" fmla="*/ 109 w 159"/>
                <a:gd name="T87" fmla="*/ 258 h 264"/>
                <a:gd name="T88" fmla="*/ 79 w 159"/>
                <a:gd name="T8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264">
                  <a:moveTo>
                    <a:pt x="79" y="264"/>
                  </a:moveTo>
                  <a:lnTo>
                    <a:pt x="79" y="264"/>
                  </a:lnTo>
                  <a:lnTo>
                    <a:pt x="64" y="262"/>
                  </a:lnTo>
                  <a:lnTo>
                    <a:pt x="50" y="258"/>
                  </a:lnTo>
                  <a:lnTo>
                    <a:pt x="43" y="256"/>
                  </a:lnTo>
                  <a:lnTo>
                    <a:pt x="36" y="253"/>
                  </a:lnTo>
                  <a:lnTo>
                    <a:pt x="31" y="248"/>
                  </a:lnTo>
                  <a:lnTo>
                    <a:pt x="25" y="244"/>
                  </a:lnTo>
                  <a:lnTo>
                    <a:pt x="19" y="238"/>
                  </a:lnTo>
                  <a:lnTo>
                    <a:pt x="15" y="232"/>
                  </a:lnTo>
                  <a:lnTo>
                    <a:pt x="10" y="226"/>
                  </a:lnTo>
                  <a:lnTo>
                    <a:pt x="7" y="219"/>
                  </a:lnTo>
                  <a:lnTo>
                    <a:pt x="4" y="211"/>
                  </a:lnTo>
                  <a:lnTo>
                    <a:pt x="1" y="202"/>
                  </a:lnTo>
                  <a:lnTo>
                    <a:pt x="0" y="194"/>
                  </a:lnTo>
                  <a:lnTo>
                    <a:pt x="0" y="184"/>
                  </a:lnTo>
                  <a:lnTo>
                    <a:pt x="37" y="184"/>
                  </a:lnTo>
                  <a:lnTo>
                    <a:pt x="37" y="184"/>
                  </a:lnTo>
                  <a:lnTo>
                    <a:pt x="38" y="194"/>
                  </a:lnTo>
                  <a:lnTo>
                    <a:pt x="41" y="202"/>
                  </a:lnTo>
                  <a:lnTo>
                    <a:pt x="44" y="210"/>
                  </a:lnTo>
                  <a:lnTo>
                    <a:pt x="50" y="217"/>
                  </a:lnTo>
                  <a:lnTo>
                    <a:pt x="55" y="221"/>
                  </a:lnTo>
                  <a:lnTo>
                    <a:pt x="62" y="226"/>
                  </a:lnTo>
                  <a:lnTo>
                    <a:pt x="70" y="228"/>
                  </a:lnTo>
                  <a:lnTo>
                    <a:pt x="79" y="228"/>
                  </a:lnTo>
                  <a:lnTo>
                    <a:pt x="79" y="228"/>
                  </a:lnTo>
                  <a:lnTo>
                    <a:pt x="88" y="228"/>
                  </a:lnTo>
                  <a:lnTo>
                    <a:pt x="96" y="226"/>
                  </a:lnTo>
                  <a:lnTo>
                    <a:pt x="104" y="223"/>
                  </a:lnTo>
                  <a:lnTo>
                    <a:pt x="109" y="219"/>
                  </a:lnTo>
                  <a:lnTo>
                    <a:pt x="115" y="213"/>
                  </a:lnTo>
                  <a:lnTo>
                    <a:pt x="118" y="208"/>
                  </a:lnTo>
                  <a:lnTo>
                    <a:pt x="120" y="201"/>
                  </a:lnTo>
                  <a:lnTo>
                    <a:pt x="120" y="193"/>
                  </a:lnTo>
                  <a:lnTo>
                    <a:pt x="120" y="193"/>
                  </a:lnTo>
                  <a:lnTo>
                    <a:pt x="120" y="187"/>
                  </a:lnTo>
                  <a:lnTo>
                    <a:pt x="119" y="183"/>
                  </a:lnTo>
                  <a:lnTo>
                    <a:pt x="116" y="174"/>
                  </a:lnTo>
                  <a:lnTo>
                    <a:pt x="110" y="165"/>
                  </a:lnTo>
                  <a:lnTo>
                    <a:pt x="102" y="158"/>
                  </a:lnTo>
                  <a:lnTo>
                    <a:pt x="93" y="153"/>
                  </a:lnTo>
                  <a:lnTo>
                    <a:pt x="84" y="147"/>
                  </a:lnTo>
                  <a:lnTo>
                    <a:pt x="63" y="136"/>
                  </a:lnTo>
                  <a:lnTo>
                    <a:pt x="42" y="123"/>
                  </a:lnTo>
                  <a:lnTo>
                    <a:pt x="32" y="117"/>
                  </a:lnTo>
                  <a:lnTo>
                    <a:pt x="23" y="109"/>
                  </a:lnTo>
                  <a:lnTo>
                    <a:pt x="15" y="101"/>
                  </a:lnTo>
                  <a:lnTo>
                    <a:pt x="9" y="90"/>
                  </a:lnTo>
                  <a:lnTo>
                    <a:pt x="6" y="78"/>
                  </a:lnTo>
                  <a:lnTo>
                    <a:pt x="5" y="72"/>
                  </a:lnTo>
                  <a:lnTo>
                    <a:pt x="5" y="65"/>
                  </a:lnTo>
                  <a:lnTo>
                    <a:pt x="5" y="65"/>
                  </a:lnTo>
                  <a:lnTo>
                    <a:pt x="5" y="57"/>
                  </a:lnTo>
                  <a:lnTo>
                    <a:pt x="6" y="50"/>
                  </a:lnTo>
                  <a:lnTo>
                    <a:pt x="8" y="44"/>
                  </a:lnTo>
                  <a:lnTo>
                    <a:pt x="10" y="38"/>
                  </a:lnTo>
                  <a:lnTo>
                    <a:pt x="14" y="32"/>
                  </a:lnTo>
                  <a:lnTo>
                    <a:pt x="18" y="27"/>
                  </a:lnTo>
                  <a:lnTo>
                    <a:pt x="23" y="22"/>
                  </a:lnTo>
                  <a:lnTo>
                    <a:pt x="27" y="18"/>
                  </a:lnTo>
                  <a:lnTo>
                    <a:pt x="38" y="10"/>
                  </a:lnTo>
                  <a:lnTo>
                    <a:pt x="52" y="4"/>
                  </a:lnTo>
                  <a:lnTo>
                    <a:pt x="65" y="1"/>
                  </a:lnTo>
                  <a:lnTo>
                    <a:pt x="79" y="0"/>
                  </a:lnTo>
                  <a:lnTo>
                    <a:pt x="79" y="0"/>
                  </a:lnTo>
                  <a:lnTo>
                    <a:pt x="87" y="0"/>
                  </a:lnTo>
                  <a:lnTo>
                    <a:pt x="95" y="1"/>
                  </a:lnTo>
                  <a:lnTo>
                    <a:pt x="102" y="3"/>
                  </a:lnTo>
                  <a:lnTo>
                    <a:pt x="109" y="5"/>
                  </a:lnTo>
                  <a:lnTo>
                    <a:pt x="116" y="9"/>
                  </a:lnTo>
                  <a:lnTo>
                    <a:pt x="123" y="12"/>
                  </a:lnTo>
                  <a:lnTo>
                    <a:pt x="128" y="17"/>
                  </a:lnTo>
                  <a:lnTo>
                    <a:pt x="134" y="22"/>
                  </a:lnTo>
                  <a:lnTo>
                    <a:pt x="138" y="28"/>
                  </a:lnTo>
                  <a:lnTo>
                    <a:pt x="143" y="33"/>
                  </a:lnTo>
                  <a:lnTo>
                    <a:pt x="146" y="39"/>
                  </a:lnTo>
                  <a:lnTo>
                    <a:pt x="150" y="46"/>
                  </a:lnTo>
                  <a:lnTo>
                    <a:pt x="152" y="54"/>
                  </a:lnTo>
                  <a:lnTo>
                    <a:pt x="154" y="60"/>
                  </a:lnTo>
                  <a:lnTo>
                    <a:pt x="155" y="68"/>
                  </a:lnTo>
                  <a:lnTo>
                    <a:pt x="155" y="76"/>
                  </a:lnTo>
                  <a:lnTo>
                    <a:pt x="118" y="76"/>
                  </a:lnTo>
                  <a:lnTo>
                    <a:pt x="118" y="76"/>
                  </a:lnTo>
                  <a:lnTo>
                    <a:pt x="117" y="68"/>
                  </a:lnTo>
                  <a:lnTo>
                    <a:pt x="115" y="60"/>
                  </a:lnTo>
                  <a:lnTo>
                    <a:pt x="111" y="54"/>
                  </a:lnTo>
                  <a:lnTo>
                    <a:pt x="107" y="47"/>
                  </a:lnTo>
                  <a:lnTo>
                    <a:pt x="101" y="42"/>
                  </a:lnTo>
                  <a:lnTo>
                    <a:pt x="96" y="38"/>
                  </a:lnTo>
                  <a:lnTo>
                    <a:pt x="88" y="36"/>
                  </a:lnTo>
                  <a:lnTo>
                    <a:pt x="80" y="35"/>
                  </a:lnTo>
                  <a:lnTo>
                    <a:pt x="80" y="35"/>
                  </a:lnTo>
                  <a:lnTo>
                    <a:pt x="71" y="36"/>
                  </a:lnTo>
                  <a:lnTo>
                    <a:pt x="63" y="37"/>
                  </a:lnTo>
                  <a:lnTo>
                    <a:pt x="57" y="39"/>
                  </a:lnTo>
                  <a:lnTo>
                    <a:pt x="52" y="44"/>
                  </a:lnTo>
                  <a:lnTo>
                    <a:pt x="47" y="48"/>
                  </a:lnTo>
                  <a:lnTo>
                    <a:pt x="44" y="53"/>
                  </a:lnTo>
                  <a:lnTo>
                    <a:pt x="42" y="58"/>
                  </a:lnTo>
                  <a:lnTo>
                    <a:pt x="42" y="65"/>
                  </a:lnTo>
                  <a:lnTo>
                    <a:pt x="42" y="65"/>
                  </a:lnTo>
                  <a:lnTo>
                    <a:pt x="42" y="69"/>
                  </a:lnTo>
                  <a:lnTo>
                    <a:pt x="43" y="74"/>
                  </a:lnTo>
                  <a:lnTo>
                    <a:pt x="46" y="81"/>
                  </a:lnTo>
                  <a:lnTo>
                    <a:pt x="52" y="89"/>
                  </a:lnTo>
                  <a:lnTo>
                    <a:pt x="60" y="94"/>
                  </a:lnTo>
                  <a:lnTo>
                    <a:pt x="69" y="100"/>
                  </a:lnTo>
                  <a:lnTo>
                    <a:pt x="79" y="105"/>
                  </a:lnTo>
                  <a:lnTo>
                    <a:pt x="100" y="117"/>
                  </a:lnTo>
                  <a:lnTo>
                    <a:pt x="110" y="122"/>
                  </a:lnTo>
                  <a:lnTo>
                    <a:pt x="121" y="129"/>
                  </a:lnTo>
                  <a:lnTo>
                    <a:pt x="132" y="136"/>
                  </a:lnTo>
                  <a:lnTo>
                    <a:pt x="139" y="145"/>
                  </a:lnTo>
                  <a:lnTo>
                    <a:pt x="147" y="155"/>
                  </a:lnTo>
                  <a:lnTo>
                    <a:pt x="153" y="165"/>
                  </a:lnTo>
                  <a:lnTo>
                    <a:pt x="155" y="172"/>
                  </a:lnTo>
                  <a:lnTo>
                    <a:pt x="157" y="178"/>
                  </a:lnTo>
                  <a:lnTo>
                    <a:pt x="157" y="185"/>
                  </a:lnTo>
                  <a:lnTo>
                    <a:pt x="159" y="193"/>
                  </a:lnTo>
                  <a:lnTo>
                    <a:pt x="159" y="193"/>
                  </a:lnTo>
                  <a:lnTo>
                    <a:pt x="157" y="201"/>
                  </a:lnTo>
                  <a:lnTo>
                    <a:pt x="156" y="209"/>
                  </a:lnTo>
                  <a:lnTo>
                    <a:pt x="154" y="216"/>
                  </a:lnTo>
                  <a:lnTo>
                    <a:pt x="152" y="222"/>
                  </a:lnTo>
                  <a:lnTo>
                    <a:pt x="148" y="229"/>
                  </a:lnTo>
                  <a:lnTo>
                    <a:pt x="144" y="235"/>
                  </a:lnTo>
                  <a:lnTo>
                    <a:pt x="139" y="240"/>
                  </a:lnTo>
                  <a:lnTo>
                    <a:pt x="134" y="245"/>
                  </a:lnTo>
                  <a:lnTo>
                    <a:pt x="128" y="249"/>
                  </a:lnTo>
                  <a:lnTo>
                    <a:pt x="123" y="253"/>
                  </a:lnTo>
                  <a:lnTo>
                    <a:pt x="109" y="258"/>
                  </a:lnTo>
                  <a:lnTo>
                    <a:pt x="95" y="263"/>
                  </a:lnTo>
                  <a:lnTo>
                    <a:pt x="79" y="264"/>
                  </a:lnTo>
                  <a:lnTo>
                    <a:pt x="79"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53">
              <a:extLst>
                <a:ext uri="{FF2B5EF4-FFF2-40B4-BE49-F238E27FC236}">
                  <a16:creationId xmlns:a16="http://schemas.microsoft.com/office/drawing/2014/main" id="{D3885555-DA3C-3B4B-89C2-C05E7B3F1E7A}"/>
                </a:ext>
              </a:extLst>
            </p:cNvPr>
            <p:cNvSpPr>
              <a:spLocks/>
            </p:cNvSpPr>
            <p:nvPr userDrawn="1"/>
          </p:nvSpPr>
          <p:spPr bwMode="auto">
            <a:xfrm>
              <a:off x="11388538" y="301625"/>
              <a:ext cx="66675" cy="100012"/>
            </a:xfrm>
            <a:custGeom>
              <a:avLst/>
              <a:gdLst>
                <a:gd name="T0" fmla="*/ 103 w 169"/>
                <a:gd name="T1" fmla="*/ 35 h 252"/>
                <a:gd name="T2" fmla="*/ 103 w 169"/>
                <a:gd name="T3" fmla="*/ 252 h 252"/>
                <a:gd name="T4" fmla="*/ 66 w 169"/>
                <a:gd name="T5" fmla="*/ 252 h 252"/>
                <a:gd name="T6" fmla="*/ 66 w 169"/>
                <a:gd name="T7" fmla="*/ 35 h 252"/>
                <a:gd name="T8" fmla="*/ 0 w 169"/>
                <a:gd name="T9" fmla="*/ 35 h 252"/>
                <a:gd name="T10" fmla="*/ 0 w 169"/>
                <a:gd name="T11" fmla="*/ 0 h 252"/>
                <a:gd name="T12" fmla="*/ 169 w 169"/>
                <a:gd name="T13" fmla="*/ 0 h 252"/>
                <a:gd name="T14" fmla="*/ 169 w 169"/>
                <a:gd name="T15" fmla="*/ 35 h 252"/>
                <a:gd name="T16" fmla="*/ 103 w 169"/>
                <a:gd name="T17" fmla="*/ 3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2">
                  <a:moveTo>
                    <a:pt x="103" y="35"/>
                  </a:moveTo>
                  <a:lnTo>
                    <a:pt x="103" y="252"/>
                  </a:lnTo>
                  <a:lnTo>
                    <a:pt x="66" y="252"/>
                  </a:lnTo>
                  <a:lnTo>
                    <a:pt x="66" y="35"/>
                  </a:lnTo>
                  <a:lnTo>
                    <a:pt x="0" y="35"/>
                  </a:lnTo>
                  <a:lnTo>
                    <a:pt x="0" y="0"/>
                  </a:lnTo>
                  <a:lnTo>
                    <a:pt x="169" y="0"/>
                  </a:lnTo>
                  <a:lnTo>
                    <a:pt x="169" y="35"/>
                  </a:lnTo>
                  <a:lnTo>
                    <a:pt x="10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54">
              <a:extLst>
                <a:ext uri="{FF2B5EF4-FFF2-40B4-BE49-F238E27FC236}">
                  <a16:creationId xmlns:a16="http://schemas.microsoft.com/office/drawing/2014/main" id="{0D66C817-3F7A-6E4D-B521-CAE310BCDF96}"/>
                </a:ext>
              </a:extLst>
            </p:cNvPr>
            <p:cNvSpPr>
              <a:spLocks/>
            </p:cNvSpPr>
            <p:nvPr userDrawn="1"/>
          </p:nvSpPr>
          <p:spPr bwMode="auto">
            <a:xfrm>
              <a:off x="10996426" y="441325"/>
              <a:ext cx="68263" cy="100012"/>
            </a:xfrm>
            <a:custGeom>
              <a:avLst/>
              <a:gdLst>
                <a:gd name="T0" fmla="*/ 103 w 170"/>
                <a:gd name="T1" fmla="*/ 35 h 253"/>
                <a:gd name="T2" fmla="*/ 103 w 170"/>
                <a:gd name="T3" fmla="*/ 253 h 253"/>
                <a:gd name="T4" fmla="*/ 66 w 170"/>
                <a:gd name="T5" fmla="*/ 253 h 253"/>
                <a:gd name="T6" fmla="*/ 66 w 170"/>
                <a:gd name="T7" fmla="*/ 35 h 253"/>
                <a:gd name="T8" fmla="*/ 0 w 170"/>
                <a:gd name="T9" fmla="*/ 35 h 253"/>
                <a:gd name="T10" fmla="*/ 0 w 170"/>
                <a:gd name="T11" fmla="*/ 0 h 253"/>
                <a:gd name="T12" fmla="*/ 170 w 170"/>
                <a:gd name="T13" fmla="*/ 0 h 253"/>
                <a:gd name="T14" fmla="*/ 170 w 170"/>
                <a:gd name="T15" fmla="*/ 35 h 253"/>
                <a:gd name="T16" fmla="*/ 103 w 170"/>
                <a:gd name="T17" fmla="*/ 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3">
                  <a:moveTo>
                    <a:pt x="103" y="35"/>
                  </a:moveTo>
                  <a:lnTo>
                    <a:pt x="103" y="253"/>
                  </a:lnTo>
                  <a:lnTo>
                    <a:pt x="66" y="253"/>
                  </a:lnTo>
                  <a:lnTo>
                    <a:pt x="66" y="35"/>
                  </a:lnTo>
                  <a:lnTo>
                    <a:pt x="0" y="35"/>
                  </a:lnTo>
                  <a:lnTo>
                    <a:pt x="0" y="0"/>
                  </a:lnTo>
                  <a:lnTo>
                    <a:pt x="170" y="0"/>
                  </a:lnTo>
                  <a:lnTo>
                    <a:pt x="170" y="35"/>
                  </a:lnTo>
                  <a:lnTo>
                    <a:pt x="10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55">
              <a:extLst>
                <a:ext uri="{FF2B5EF4-FFF2-40B4-BE49-F238E27FC236}">
                  <a16:creationId xmlns:a16="http://schemas.microsoft.com/office/drawing/2014/main" id="{E8B6DB72-7813-2743-840E-28C4732F9F9F}"/>
                </a:ext>
              </a:extLst>
            </p:cNvPr>
            <p:cNvSpPr>
              <a:spLocks noEditPoints="1"/>
            </p:cNvSpPr>
            <p:nvPr userDrawn="1"/>
          </p:nvSpPr>
          <p:spPr bwMode="auto">
            <a:xfrm>
              <a:off x="11467913" y="298450"/>
              <a:ext cx="63500" cy="104775"/>
            </a:xfrm>
            <a:custGeom>
              <a:avLst/>
              <a:gdLst>
                <a:gd name="T0" fmla="*/ 80 w 161"/>
                <a:gd name="T1" fmla="*/ 264 h 264"/>
                <a:gd name="T2" fmla="*/ 61 w 161"/>
                <a:gd name="T3" fmla="*/ 263 h 264"/>
                <a:gd name="T4" fmla="*/ 44 w 161"/>
                <a:gd name="T5" fmla="*/ 258 h 264"/>
                <a:gd name="T6" fmla="*/ 31 w 161"/>
                <a:gd name="T7" fmla="*/ 251 h 264"/>
                <a:gd name="T8" fmla="*/ 19 w 161"/>
                <a:gd name="T9" fmla="*/ 239 h 264"/>
                <a:gd name="T10" fmla="*/ 10 w 161"/>
                <a:gd name="T11" fmla="*/ 226 h 264"/>
                <a:gd name="T12" fmla="*/ 5 w 161"/>
                <a:gd name="T13" fmla="*/ 209 h 264"/>
                <a:gd name="T14" fmla="*/ 1 w 161"/>
                <a:gd name="T15" fmla="*/ 190 h 264"/>
                <a:gd name="T16" fmla="*/ 0 w 161"/>
                <a:gd name="T17" fmla="*/ 97 h 264"/>
                <a:gd name="T18" fmla="*/ 1 w 161"/>
                <a:gd name="T19" fmla="*/ 74 h 264"/>
                <a:gd name="T20" fmla="*/ 5 w 161"/>
                <a:gd name="T21" fmla="*/ 55 h 264"/>
                <a:gd name="T22" fmla="*/ 10 w 161"/>
                <a:gd name="T23" fmla="*/ 38 h 264"/>
                <a:gd name="T24" fmla="*/ 19 w 161"/>
                <a:gd name="T25" fmla="*/ 25 h 264"/>
                <a:gd name="T26" fmla="*/ 31 w 161"/>
                <a:gd name="T27" fmla="*/ 13 h 264"/>
                <a:gd name="T28" fmla="*/ 45 w 161"/>
                <a:gd name="T29" fmla="*/ 7 h 264"/>
                <a:gd name="T30" fmla="*/ 62 w 161"/>
                <a:gd name="T31" fmla="*/ 2 h 264"/>
                <a:gd name="T32" fmla="*/ 81 w 161"/>
                <a:gd name="T33" fmla="*/ 0 h 264"/>
                <a:gd name="T34" fmla="*/ 91 w 161"/>
                <a:gd name="T35" fmla="*/ 1 h 264"/>
                <a:gd name="T36" fmla="*/ 109 w 161"/>
                <a:gd name="T37" fmla="*/ 4 h 264"/>
                <a:gd name="T38" fmla="*/ 124 w 161"/>
                <a:gd name="T39" fmla="*/ 10 h 264"/>
                <a:gd name="T40" fmla="*/ 136 w 161"/>
                <a:gd name="T41" fmla="*/ 19 h 264"/>
                <a:gd name="T42" fmla="*/ 146 w 161"/>
                <a:gd name="T43" fmla="*/ 31 h 264"/>
                <a:gd name="T44" fmla="*/ 154 w 161"/>
                <a:gd name="T45" fmla="*/ 46 h 264"/>
                <a:gd name="T46" fmla="*/ 159 w 161"/>
                <a:gd name="T47" fmla="*/ 64 h 264"/>
                <a:gd name="T48" fmla="*/ 161 w 161"/>
                <a:gd name="T49" fmla="*/ 97 h 264"/>
                <a:gd name="T50" fmla="*/ 161 w 161"/>
                <a:gd name="T51" fmla="*/ 167 h 264"/>
                <a:gd name="T52" fmla="*/ 159 w 161"/>
                <a:gd name="T53" fmla="*/ 200 h 264"/>
                <a:gd name="T54" fmla="*/ 154 w 161"/>
                <a:gd name="T55" fmla="*/ 218 h 264"/>
                <a:gd name="T56" fmla="*/ 146 w 161"/>
                <a:gd name="T57" fmla="*/ 234 h 264"/>
                <a:gd name="T58" fmla="*/ 136 w 161"/>
                <a:gd name="T59" fmla="*/ 245 h 264"/>
                <a:gd name="T60" fmla="*/ 124 w 161"/>
                <a:gd name="T61" fmla="*/ 255 h 264"/>
                <a:gd name="T62" fmla="*/ 109 w 161"/>
                <a:gd name="T63" fmla="*/ 261 h 264"/>
                <a:gd name="T64" fmla="*/ 90 w 161"/>
                <a:gd name="T65" fmla="*/ 264 h 264"/>
                <a:gd name="T66" fmla="*/ 80 w 161"/>
                <a:gd name="T67" fmla="*/ 264 h 264"/>
                <a:gd name="T68" fmla="*/ 124 w 161"/>
                <a:gd name="T69" fmla="*/ 98 h 264"/>
                <a:gd name="T70" fmla="*/ 120 w 161"/>
                <a:gd name="T71" fmla="*/ 66 h 264"/>
                <a:gd name="T72" fmla="*/ 113 w 161"/>
                <a:gd name="T73" fmla="*/ 47 h 264"/>
                <a:gd name="T74" fmla="*/ 99 w 161"/>
                <a:gd name="T75" fmla="*/ 38 h 264"/>
                <a:gd name="T76" fmla="*/ 81 w 161"/>
                <a:gd name="T77" fmla="*/ 36 h 264"/>
                <a:gd name="T78" fmla="*/ 71 w 161"/>
                <a:gd name="T79" fmla="*/ 36 h 264"/>
                <a:gd name="T80" fmla="*/ 55 w 161"/>
                <a:gd name="T81" fmla="*/ 41 h 264"/>
                <a:gd name="T82" fmla="*/ 44 w 161"/>
                <a:gd name="T83" fmla="*/ 55 h 264"/>
                <a:gd name="T84" fmla="*/ 37 w 161"/>
                <a:gd name="T85" fmla="*/ 80 h 264"/>
                <a:gd name="T86" fmla="*/ 37 w 161"/>
                <a:gd name="T87" fmla="*/ 166 h 264"/>
                <a:gd name="T88" fmla="*/ 37 w 161"/>
                <a:gd name="T89" fmla="*/ 184 h 264"/>
                <a:gd name="T90" fmla="*/ 44 w 161"/>
                <a:gd name="T91" fmla="*/ 209 h 264"/>
                <a:gd name="T92" fmla="*/ 55 w 161"/>
                <a:gd name="T93" fmla="*/ 224 h 264"/>
                <a:gd name="T94" fmla="*/ 71 w 161"/>
                <a:gd name="T95" fmla="*/ 229 h 264"/>
                <a:gd name="T96" fmla="*/ 80 w 161"/>
                <a:gd name="T97" fmla="*/ 229 h 264"/>
                <a:gd name="T98" fmla="*/ 98 w 161"/>
                <a:gd name="T99" fmla="*/ 227 h 264"/>
                <a:gd name="T100" fmla="*/ 113 w 161"/>
                <a:gd name="T101" fmla="*/ 217 h 264"/>
                <a:gd name="T102" fmla="*/ 120 w 161"/>
                <a:gd name="T103" fmla="*/ 198 h 264"/>
                <a:gd name="T104" fmla="*/ 124 w 161"/>
                <a:gd name="T105" fmla="*/ 1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64">
                  <a:moveTo>
                    <a:pt x="80" y="264"/>
                  </a:moveTo>
                  <a:lnTo>
                    <a:pt x="80" y="264"/>
                  </a:lnTo>
                  <a:lnTo>
                    <a:pt x="70" y="264"/>
                  </a:lnTo>
                  <a:lnTo>
                    <a:pt x="61" y="263"/>
                  </a:lnTo>
                  <a:lnTo>
                    <a:pt x="52" y="261"/>
                  </a:lnTo>
                  <a:lnTo>
                    <a:pt x="44" y="258"/>
                  </a:lnTo>
                  <a:lnTo>
                    <a:pt x="37" y="255"/>
                  </a:lnTo>
                  <a:lnTo>
                    <a:pt x="31" y="251"/>
                  </a:lnTo>
                  <a:lnTo>
                    <a:pt x="24" y="245"/>
                  </a:lnTo>
                  <a:lnTo>
                    <a:pt x="19" y="239"/>
                  </a:lnTo>
                  <a:lnTo>
                    <a:pt x="15" y="234"/>
                  </a:lnTo>
                  <a:lnTo>
                    <a:pt x="10" y="226"/>
                  </a:lnTo>
                  <a:lnTo>
                    <a:pt x="7" y="218"/>
                  </a:lnTo>
                  <a:lnTo>
                    <a:pt x="5" y="209"/>
                  </a:lnTo>
                  <a:lnTo>
                    <a:pt x="2" y="200"/>
                  </a:lnTo>
                  <a:lnTo>
                    <a:pt x="1" y="190"/>
                  </a:lnTo>
                  <a:lnTo>
                    <a:pt x="0" y="167"/>
                  </a:lnTo>
                  <a:lnTo>
                    <a:pt x="0" y="97"/>
                  </a:lnTo>
                  <a:lnTo>
                    <a:pt x="0" y="97"/>
                  </a:lnTo>
                  <a:lnTo>
                    <a:pt x="1" y="74"/>
                  </a:lnTo>
                  <a:lnTo>
                    <a:pt x="2" y="64"/>
                  </a:lnTo>
                  <a:lnTo>
                    <a:pt x="5" y="55"/>
                  </a:lnTo>
                  <a:lnTo>
                    <a:pt x="7" y="46"/>
                  </a:lnTo>
                  <a:lnTo>
                    <a:pt x="10" y="38"/>
                  </a:lnTo>
                  <a:lnTo>
                    <a:pt x="15" y="30"/>
                  </a:lnTo>
                  <a:lnTo>
                    <a:pt x="19" y="25"/>
                  </a:lnTo>
                  <a:lnTo>
                    <a:pt x="25" y="19"/>
                  </a:lnTo>
                  <a:lnTo>
                    <a:pt x="31" y="13"/>
                  </a:lnTo>
                  <a:lnTo>
                    <a:pt x="37" y="10"/>
                  </a:lnTo>
                  <a:lnTo>
                    <a:pt x="45" y="7"/>
                  </a:lnTo>
                  <a:lnTo>
                    <a:pt x="53" y="3"/>
                  </a:lnTo>
                  <a:lnTo>
                    <a:pt x="62" y="2"/>
                  </a:lnTo>
                  <a:lnTo>
                    <a:pt x="71" y="1"/>
                  </a:lnTo>
                  <a:lnTo>
                    <a:pt x="81" y="0"/>
                  </a:lnTo>
                  <a:lnTo>
                    <a:pt x="81" y="0"/>
                  </a:lnTo>
                  <a:lnTo>
                    <a:pt x="91" y="1"/>
                  </a:lnTo>
                  <a:lnTo>
                    <a:pt x="100" y="2"/>
                  </a:lnTo>
                  <a:lnTo>
                    <a:pt x="109" y="4"/>
                  </a:lnTo>
                  <a:lnTo>
                    <a:pt x="117" y="7"/>
                  </a:lnTo>
                  <a:lnTo>
                    <a:pt x="124" y="10"/>
                  </a:lnTo>
                  <a:lnTo>
                    <a:pt x="131" y="15"/>
                  </a:lnTo>
                  <a:lnTo>
                    <a:pt x="136" y="19"/>
                  </a:lnTo>
                  <a:lnTo>
                    <a:pt x="142" y="25"/>
                  </a:lnTo>
                  <a:lnTo>
                    <a:pt x="146" y="31"/>
                  </a:lnTo>
                  <a:lnTo>
                    <a:pt x="151" y="38"/>
                  </a:lnTo>
                  <a:lnTo>
                    <a:pt x="154" y="46"/>
                  </a:lnTo>
                  <a:lnTo>
                    <a:pt x="156" y="55"/>
                  </a:lnTo>
                  <a:lnTo>
                    <a:pt x="159" y="64"/>
                  </a:lnTo>
                  <a:lnTo>
                    <a:pt x="160" y="74"/>
                  </a:lnTo>
                  <a:lnTo>
                    <a:pt x="161" y="97"/>
                  </a:lnTo>
                  <a:lnTo>
                    <a:pt x="161" y="167"/>
                  </a:lnTo>
                  <a:lnTo>
                    <a:pt x="161" y="167"/>
                  </a:lnTo>
                  <a:lnTo>
                    <a:pt x="160" y="190"/>
                  </a:lnTo>
                  <a:lnTo>
                    <a:pt x="159" y="200"/>
                  </a:lnTo>
                  <a:lnTo>
                    <a:pt x="156" y="209"/>
                  </a:lnTo>
                  <a:lnTo>
                    <a:pt x="154" y="218"/>
                  </a:lnTo>
                  <a:lnTo>
                    <a:pt x="151" y="226"/>
                  </a:lnTo>
                  <a:lnTo>
                    <a:pt x="146" y="234"/>
                  </a:lnTo>
                  <a:lnTo>
                    <a:pt x="142" y="239"/>
                  </a:lnTo>
                  <a:lnTo>
                    <a:pt x="136" y="245"/>
                  </a:lnTo>
                  <a:lnTo>
                    <a:pt x="131" y="251"/>
                  </a:lnTo>
                  <a:lnTo>
                    <a:pt x="124" y="255"/>
                  </a:lnTo>
                  <a:lnTo>
                    <a:pt x="117" y="258"/>
                  </a:lnTo>
                  <a:lnTo>
                    <a:pt x="109" y="261"/>
                  </a:lnTo>
                  <a:lnTo>
                    <a:pt x="100" y="263"/>
                  </a:lnTo>
                  <a:lnTo>
                    <a:pt x="90" y="264"/>
                  </a:lnTo>
                  <a:lnTo>
                    <a:pt x="80" y="264"/>
                  </a:lnTo>
                  <a:lnTo>
                    <a:pt x="80" y="264"/>
                  </a:lnTo>
                  <a:close/>
                  <a:moveTo>
                    <a:pt x="124" y="98"/>
                  </a:moveTo>
                  <a:lnTo>
                    <a:pt x="124" y="98"/>
                  </a:lnTo>
                  <a:lnTo>
                    <a:pt x="123" y="80"/>
                  </a:lnTo>
                  <a:lnTo>
                    <a:pt x="120" y="66"/>
                  </a:lnTo>
                  <a:lnTo>
                    <a:pt x="117" y="55"/>
                  </a:lnTo>
                  <a:lnTo>
                    <a:pt x="113" y="47"/>
                  </a:lnTo>
                  <a:lnTo>
                    <a:pt x="106" y="41"/>
                  </a:lnTo>
                  <a:lnTo>
                    <a:pt x="99" y="38"/>
                  </a:lnTo>
                  <a:lnTo>
                    <a:pt x="90" y="36"/>
                  </a:lnTo>
                  <a:lnTo>
                    <a:pt x="81" y="36"/>
                  </a:lnTo>
                  <a:lnTo>
                    <a:pt x="81" y="36"/>
                  </a:lnTo>
                  <a:lnTo>
                    <a:pt x="71" y="36"/>
                  </a:lnTo>
                  <a:lnTo>
                    <a:pt x="63" y="38"/>
                  </a:lnTo>
                  <a:lnTo>
                    <a:pt x="55" y="41"/>
                  </a:lnTo>
                  <a:lnTo>
                    <a:pt x="49" y="47"/>
                  </a:lnTo>
                  <a:lnTo>
                    <a:pt x="44" y="55"/>
                  </a:lnTo>
                  <a:lnTo>
                    <a:pt x="40" y="66"/>
                  </a:lnTo>
                  <a:lnTo>
                    <a:pt x="37" y="80"/>
                  </a:lnTo>
                  <a:lnTo>
                    <a:pt x="37" y="98"/>
                  </a:lnTo>
                  <a:lnTo>
                    <a:pt x="37" y="166"/>
                  </a:lnTo>
                  <a:lnTo>
                    <a:pt x="37" y="166"/>
                  </a:lnTo>
                  <a:lnTo>
                    <a:pt x="37" y="184"/>
                  </a:lnTo>
                  <a:lnTo>
                    <a:pt x="41" y="198"/>
                  </a:lnTo>
                  <a:lnTo>
                    <a:pt x="44" y="209"/>
                  </a:lnTo>
                  <a:lnTo>
                    <a:pt x="49" y="217"/>
                  </a:lnTo>
                  <a:lnTo>
                    <a:pt x="55" y="224"/>
                  </a:lnTo>
                  <a:lnTo>
                    <a:pt x="62" y="227"/>
                  </a:lnTo>
                  <a:lnTo>
                    <a:pt x="71" y="229"/>
                  </a:lnTo>
                  <a:lnTo>
                    <a:pt x="80" y="229"/>
                  </a:lnTo>
                  <a:lnTo>
                    <a:pt x="80" y="229"/>
                  </a:lnTo>
                  <a:lnTo>
                    <a:pt x="90" y="229"/>
                  </a:lnTo>
                  <a:lnTo>
                    <a:pt x="98" y="227"/>
                  </a:lnTo>
                  <a:lnTo>
                    <a:pt x="106" y="224"/>
                  </a:lnTo>
                  <a:lnTo>
                    <a:pt x="113" y="217"/>
                  </a:lnTo>
                  <a:lnTo>
                    <a:pt x="117" y="209"/>
                  </a:lnTo>
                  <a:lnTo>
                    <a:pt x="120" y="198"/>
                  </a:lnTo>
                  <a:lnTo>
                    <a:pt x="123" y="184"/>
                  </a:lnTo>
                  <a:lnTo>
                    <a:pt x="124" y="166"/>
                  </a:lnTo>
                  <a:lnTo>
                    <a:pt x="12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56">
              <a:extLst>
                <a:ext uri="{FF2B5EF4-FFF2-40B4-BE49-F238E27FC236}">
                  <a16:creationId xmlns:a16="http://schemas.microsoft.com/office/drawing/2014/main" id="{59AC1471-33FE-834A-8A6F-C71CFE529F78}"/>
                </a:ext>
              </a:extLst>
            </p:cNvPr>
            <p:cNvSpPr>
              <a:spLocks noEditPoints="1"/>
            </p:cNvSpPr>
            <p:nvPr userDrawn="1"/>
          </p:nvSpPr>
          <p:spPr bwMode="auto">
            <a:xfrm>
              <a:off x="11252013" y="438150"/>
              <a:ext cx="65088" cy="104775"/>
            </a:xfrm>
            <a:custGeom>
              <a:avLst/>
              <a:gdLst>
                <a:gd name="T0" fmla="*/ 81 w 160"/>
                <a:gd name="T1" fmla="*/ 264 h 264"/>
                <a:gd name="T2" fmla="*/ 60 w 160"/>
                <a:gd name="T3" fmla="*/ 262 h 264"/>
                <a:gd name="T4" fmla="*/ 43 w 160"/>
                <a:gd name="T5" fmla="*/ 257 h 264"/>
                <a:gd name="T6" fmla="*/ 30 w 160"/>
                <a:gd name="T7" fmla="*/ 249 h 264"/>
                <a:gd name="T8" fmla="*/ 19 w 160"/>
                <a:gd name="T9" fmla="*/ 239 h 264"/>
                <a:gd name="T10" fmla="*/ 10 w 160"/>
                <a:gd name="T11" fmla="*/ 226 h 264"/>
                <a:gd name="T12" fmla="*/ 4 w 160"/>
                <a:gd name="T13" fmla="*/ 209 h 264"/>
                <a:gd name="T14" fmla="*/ 1 w 160"/>
                <a:gd name="T15" fmla="*/ 189 h 264"/>
                <a:gd name="T16" fmla="*/ 0 w 160"/>
                <a:gd name="T17" fmla="*/ 96 h 264"/>
                <a:gd name="T18" fmla="*/ 1 w 160"/>
                <a:gd name="T19" fmla="*/ 73 h 264"/>
                <a:gd name="T20" fmla="*/ 4 w 160"/>
                <a:gd name="T21" fmla="*/ 54 h 264"/>
                <a:gd name="T22" fmla="*/ 10 w 160"/>
                <a:gd name="T23" fmla="*/ 37 h 264"/>
                <a:gd name="T24" fmla="*/ 19 w 160"/>
                <a:gd name="T25" fmla="*/ 23 h 264"/>
                <a:gd name="T26" fmla="*/ 30 w 160"/>
                <a:gd name="T27" fmla="*/ 13 h 264"/>
                <a:gd name="T28" fmla="*/ 45 w 160"/>
                <a:gd name="T29" fmla="*/ 5 h 264"/>
                <a:gd name="T30" fmla="*/ 61 w 160"/>
                <a:gd name="T31" fmla="*/ 1 h 264"/>
                <a:gd name="T32" fmla="*/ 81 w 160"/>
                <a:gd name="T33" fmla="*/ 0 h 264"/>
                <a:gd name="T34" fmla="*/ 91 w 160"/>
                <a:gd name="T35" fmla="*/ 0 h 264"/>
                <a:gd name="T36" fmla="*/ 109 w 160"/>
                <a:gd name="T37" fmla="*/ 3 h 264"/>
                <a:gd name="T38" fmla="*/ 123 w 160"/>
                <a:gd name="T39" fmla="*/ 9 h 264"/>
                <a:gd name="T40" fmla="*/ 136 w 160"/>
                <a:gd name="T41" fmla="*/ 18 h 264"/>
                <a:gd name="T42" fmla="*/ 146 w 160"/>
                <a:gd name="T43" fmla="*/ 30 h 264"/>
                <a:gd name="T44" fmla="*/ 154 w 160"/>
                <a:gd name="T45" fmla="*/ 45 h 264"/>
                <a:gd name="T46" fmla="*/ 158 w 160"/>
                <a:gd name="T47" fmla="*/ 63 h 264"/>
                <a:gd name="T48" fmla="*/ 160 w 160"/>
                <a:gd name="T49" fmla="*/ 96 h 264"/>
                <a:gd name="T50" fmla="*/ 160 w 160"/>
                <a:gd name="T51" fmla="*/ 166 h 264"/>
                <a:gd name="T52" fmla="*/ 158 w 160"/>
                <a:gd name="T53" fmla="*/ 199 h 264"/>
                <a:gd name="T54" fmla="*/ 154 w 160"/>
                <a:gd name="T55" fmla="*/ 218 h 264"/>
                <a:gd name="T56" fmla="*/ 146 w 160"/>
                <a:gd name="T57" fmla="*/ 232 h 264"/>
                <a:gd name="T58" fmla="*/ 136 w 160"/>
                <a:gd name="T59" fmla="*/ 245 h 264"/>
                <a:gd name="T60" fmla="*/ 123 w 160"/>
                <a:gd name="T61" fmla="*/ 254 h 264"/>
                <a:gd name="T62" fmla="*/ 109 w 160"/>
                <a:gd name="T63" fmla="*/ 261 h 264"/>
                <a:gd name="T64" fmla="*/ 91 w 160"/>
                <a:gd name="T65" fmla="*/ 263 h 264"/>
                <a:gd name="T66" fmla="*/ 81 w 160"/>
                <a:gd name="T67" fmla="*/ 264 h 264"/>
                <a:gd name="T68" fmla="*/ 123 w 160"/>
                <a:gd name="T69" fmla="*/ 96 h 264"/>
                <a:gd name="T70" fmla="*/ 120 w 160"/>
                <a:gd name="T71" fmla="*/ 65 h 264"/>
                <a:gd name="T72" fmla="*/ 112 w 160"/>
                <a:gd name="T73" fmla="*/ 46 h 264"/>
                <a:gd name="T74" fmla="*/ 99 w 160"/>
                <a:gd name="T75" fmla="*/ 37 h 264"/>
                <a:gd name="T76" fmla="*/ 81 w 160"/>
                <a:gd name="T77" fmla="*/ 35 h 264"/>
                <a:gd name="T78" fmla="*/ 70 w 160"/>
                <a:gd name="T79" fmla="*/ 36 h 264"/>
                <a:gd name="T80" fmla="*/ 55 w 160"/>
                <a:gd name="T81" fmla="*/ 40 h 264"/>
                <a:gd name="T82" fmla="*/ 43 w 160"/>
                <a:gd name="T83" fmla="*/ 55 h 264"/>
                <a:gd name="T84" fmla="*/ 38 w 160"/>
                <a:gd name="T85" fmla="*/ 80 h 264"/>
                <a:gd name="T86" fmla="*/ 37 w 160"/>
                <a:gd name="T87" fmla="*/ 166 h 264"/>
                <a:gd name="T88" fmla="*/ 38 w 160"/>
                <a:gd name="T89" fmla="*/ 183 h 264"/>
                <a:gd name="T90" fmla="*/ 43 w 160"/>
                <a:gd name="T91" fmla="*/ 209 h 264"/>
                <a:gd name="T92" fmla="*/ 55 w 160"/>
                <a:gd name="T93" fmla="*/ 222 h 264"/>
                <a:gd name="T94" fmla="*/ 70 w 160"/>
                <a:gd name="T95" fmla="*/ 228 h 264"/>
                <a:gd name="T96" fmla="*/ 81 w 160"/>
                <a:gd name="T97" fmla="*/ 228 h 264"/>
                <a:gd name="T98" fmla="*/ 99 w 160"/>
                <a:gd name="T99" fmla="*/ 226 h 264"/>
                <a:gd name="T100" fmla="*/ 112 w 160"/>
                <a:gd name="T101" fmla="*/ 217 h 264"/>
                <a:gd name="T102" fmla="*/ 120 w 160"/>
                <a:gd name="T103" fmla="*/ 198 h 264"/>
                <a:gd name="T104" fmla="*/ 123 w 160"/>
                <a:gd name="T105" fmla="*/ 1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264">
                  <a:moveTo>
                    <a:pt x="81" y="264"/>
                  </a:moveTo>
                  <a:lnTo>
                    <a:pt x="81" y="264"/>
                  </a:lnTo>
                  <a:lnTo>
                    <a:pt x="70" y="263"/>
                  </a:lnTo>
                  <a:lnTo>
                    <a:pt x="60" y="262"/>
                  </a:lnTo>
                  <a:lnTo>
                    <a:pt x="51" y="261"/>
                  </a:lnTo>
                  <a:lnTo>
                    <a:pt x="43" y="257"/>
                  </a:lnTo>
                  <a:lnTo>
                    <a:pt x="37" y="254"/>
                  </a:lnTo>
                  <a:lnTo>
                    <a:pt x="30" y="249"/>
                  </a:lnTo>
                  <a:lnTo>
                    <a:pt x="24" y="245"/>
                  </a:lnTo>
                  <a:lnTo>
                    <a:pt x="19" y="239"/>
                  </a:lnTo>
                  <a:lnTo>
                    <a:pt x="14" y="232"/>
                  </a:lnTo>
                  <a:lnTo>
                    <a:pt x="10" y="226"/>
                  </a:lnTo>
                  <a:lnTo>
                    <a:pt x="6" y="218"/>
                  </a:lnTo>
                  <a:lnTo>
                    <a:pt x="4" y="209"/>
                  </a:lnTo>
                  <a:lnTo>
                    <a:pt x="2" y="199"/>
                  </a:lnTo>
                  <a:lnTo>
                    <a:pt x="1" y="189"/>
                  </a:lnTo>
                  <a:lnTo>
                    <a:pt x="0" y="166"/>
                  </a:lnTo>
                  <a:lnTo>
                    <a:pt x="0" y="96"/>
                  </a:lnTo>
                  <a:lnTo>
                    <a:pt x="0" y="96"/>
                  </a:lnTo>
                  <a:lnTo>
                    <a:pt x="1" y="73"/>
                  </a:lnTo>
                  <a:lnTo>
                    <a:pt x="2" y="63"/>
                  </a:lnTo>
                  <a:lnTo>
                    <a:pt x="4" y="54"/>
                  </a:lnTo>
                  <a:lnTo>
                    <a:pt x="6" y="45"/>
                  </a:lnTo>
                  <a:lnTo>
                    <a:pt x="10" y="37"/>
                  </a:lnTo>
                  <a:lnTo>
                    <a:pt x="14" y="30"/>
                  </a:lnTo>
                  <a:lnTo>
                    <a:pt x="19" y="23"/>
                  </a:lnTo>
                  <a:lnTo>
                    <a:pt x="24" y="18"/>
                  </a:lnTo>
                  <a:lnTo>
                    <a:pt x="30" y="13"/>
                  </a:lnTo>
                  <a:lnTo>
                    <a:pt x="37" y="9"/>
                  </a:lnTo>
                  <a:lnTo>
                    <a:pt x="45" y="5"/>
                  </a:lnTo>
                  <a:lnTo>
                    <a:pt x="52" y="3"/>
                  </a:lnTo>
                  <a:lnTo>
                    <a:pt x="61" y="1"/>
                  </a:lnTo>
                  <a:lnTo>
                    <a:pt x="70" y="0"/>
                  </a:lnTo>
                  <a:lnTo>
                    <a:pt x="81" y="0"/>
                  </a:lnTo>
                  <a:lnTo>
                    <a:pt x="81" y="0"/>
                  </a:lnTo>
                  <a:lnTo>
                    <a:pt x="91" y="0"/>
                  </a:lnTo>
                  <a:lnTo>
                    <a:pt x="100" y="1"/>
                  </a:lnTo>
                  <a:lnTo>
                    <a:pt x="109" y="3"/>
                  </a:lnTo>
                  <a:lnTo>
                    <a:pt x="116" y="5"/>
                  </a:lnTo>
                  <a:lnTo>
                    <a:pt x="123" y="9"/>
                  </a:lnTo>
                  <a:lnTo>
                    <a:pt x="130" y="13"/>
                  </a:lnTo>
                  <a:lnTo>
                    <a:pt x="136" y="18"/>
                  </a:lnTo>
                  <a:lnTo>
                    <a:pt x="141" y="23"/>
                  </a:lnTo>
                  <a:lnTo>
                    <a:pt x="146" y="30"/>
                  </a:lnTo>
                  <a:lnTo>
                    <a:pt x="150" y="37"/>
                  </a:lnTo>
                  <a:lnTo>
                    <a:pt x="154" y="45"/>
                  </a:lnTo>
                  <a:lnTo>
                    <a:pt x="156" y="54"/>
                  </a:lnTo>
                  <a:lnTo>
                    <a:pt x="158" y="63"/>
                  </a:lnTo>
                  <a:lnTo>
                    <a:pt x="159" y="74"/>
                  </a:lnTo>
                  <a:lnTo>
                    <a:pt x="160" y="96"/>
                  </a:lnTo>
                  <a:lnTo>
                    <a:pt x="160" y="166"/>
                  </a:lnTo>
                  <a:lnTo>
                    <a:pt x="160" y="166"/>
                  </a:lnTo>
                  <a:lnTo>
                    <a:pt x="159" y="189"/>
                  </a:lnTo>
                  <a:lnTo>
                    <a:pt x="158" y="199"/>
                  </a:lnTo>
                  <a:lnTo>
                    <a:pt x="156" y="209"/>
                  </a:lnTo>
                  <a:lnTo>
                    <a:pt x="154" y="218"/>
                  </a:lnTo>
                  <a:lnTo>
                    <a:pt x="150" y="226"/>
                  </a:lnTo>
                  <a:lnTo>
                    <a:pt x="146" y="232"/>
                  </a:lnTo>
                  <a:lnTo>
                    <a:pt x="141" y="239"/>
                  </a:lnTo>
                  <a:lnTo>
                    <a:pt x="136" y="245"/>
                  </a:lnTo>
                  <a:lnTo>
                    <a:pt x="130" y="249"/>
                  </a:lnTo>
                  <a:lnTo>
                    <a:pt x="123" y="254"/>
                  </a:lnTo>
                  <a:lnTo>
                    <a:pt x="116" y="257"/>
                  </a:lnTo>
                  <a:lnTo>
                    <a:pt x="109" y="261"/>
                  </a:lnTo>
                  <a:lnTo>
                    <a:pt x="100" y="262"/>
                  </a:lnTo>
                  <a:lnTo>
                    <a:pt x="91" y="263"/>
                  </a:lnTo>
                  <a:lnTo>
                    <a:pt x="81" y="264"/>
                  </a:lnTo>
                  <a:lnTo>
                    <a:pt x="81" y="264"/>
                  </a:lnTo>
                  <a:close/>
                  <a:moveTo>
                    <a:pt x="123" y="96"/>
                  </a:moveTo>
                  <a:lnTo>
                    <a:pt x="123" y="96"/>
                  </a:lnTo>
                  <a:lnTo>
                    <a:pt x="122" y="80"/>
                  </a:lnTo>
                  <a:lnTo>
                    <a:pt x="120" y="65"/>
                  </a:lnTo>
                  <a:lnTo>
                    <a:pt x="116" y="55"/>
                  </a:lnTo>
                  <a:lnTo>
                    <a:pt x="112" y="46"/>
                  </a:lnTo>
                  <a:lnTo>
                    <a:pt x="105" y="40"/>
                  </a:lnTo>
                  <a:lnTo>
                    <a:pt x="99" y="37"/>
                  </a:lnTo>
                  <a:lnTo>
                    <a:pt x="90" y="36"/>
                  </a:lnTo>
                  <a:lnTo>
                    <a:pt x="81" y="35"/>
                  </a:lnTo>
                  <a:lnTo>
                    <a:pt x="81" y="35"/>
                  </a:lnTo>
                  <a:lnTo>
                    <a:pt x="70" y="36"/>
                  </a:lnTo>
                  <a:lnTo>
                    <a:pt x="63" y="37"/>
                  </a:lnTo>
                  <a:lnTo>
                    <a:pt x="55" y="40"/>
                  </a:lnTo>
                  <a:lnTo>
                    <a:pt x="48" y="46"/>
                  </a:lnTo>
                  <a:lnTo>
                    <a:pt x="43" y="55"/>
                  </a:lnTo>
                  <a:lnTo>
                    <a:pt x="40" y="65"/>
                  </a:lnTo>
                  <a:lnTo>
                    <a:pt x="38" y="80"/>
                  </a:lnTo>
                  <a:lnTo>
                    <a:pt x="37" y="96"/>
                  </a:lnTo>
                  <a:lnTo>
                    <a:pt x="37" y="166"/>
                  </a:lnTo>
                  <a:lnTo>
                    <a:pt x="37" y="166"/>
                  </a:lnTo>
                  <a:lnTo>
                    <a:pt x="38" y="183"/>
                  </a:lnTo>
                  <a:lnTo>
                    <a:pt x="40" y="198"/>
                  </a:lnTo>
                  <a:lnTo>
                    <a:pt x="43" y="209"/>
                  </a:lnTo>
                  <a:lnTo>
                    <a:pt x="48" y="217"/>
                  </a:lnTo>
                  <a:lnTo>
                    <a:pt x="55" y="222"/>
                  </a:lnTo>
                  <a:lnTo>
                    <a:pt x="63" y="226"/>
                  </a:lnTo>
                  <a:lnTo>
                    <a:pt x="70" y="228"/>
                  </a:lnTo>
                  <a:lnTo>
                    <a:pt x="81" y="228"/>
                  </a:lnTo>
                  <a:lnTo>
                    <a:pt x="81" y="228"/>
                  </a:lnTo>
                  <a:lnTo>
                    <a:pt x="90" y="228"/>
                  </a:lnTo>
                  <a:lnTo>
                    <a:pt x="99" y="226"/>
                  </a:lnTo>
                  <a:lnTo>
                    <a:pt x="105" y="222"/>
                  </a:lnTo>
                  <a:lnTo>
                    <a:pt x="112" y="217"/>
                  </a:lnTo>
                  <a:lnTo>
                    <a:pt x="116" y="209"/>
                  </a:lnTo>
                  <a:lnTo>
                    <a:pt x="120" y="198"/>
                  </a:lnTo>
                  <a:lnTo>
                    <a:pt x="122" y="183"/>
                  </a:lnTo>
                  <a:lnTo>
                    <a:pt x="123" y="166"/>
                  </a:lnTo>
                  <a:lnTo>
                    <a:pt x="12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57">
              <a:extLst>
                <a:ext uri="{FF2B5EF4-FFF2-40B4-BE49-F238E27FC236}">
                  <a16:creationId xmlns:a16="http://schemas.microsoft.com/office/drawing/2014/main" id="{1026A9ED-7635-2040-A626-50FAC18C649E}"/>
                </a:ext>
              </a:extLst>
            </p:cNvPr>
            <p:cNvSpPr>
              <a:spLocks/>
            </p:cNvSpPr>
            <p:nvPr userDrawn="1"/>
          </p:nvSpPr>
          <p:spPr bwMode="auto">
            <a:xfrm>
              <a:off x="11556813" y="301625"/>
              <a:ext cx="71438" cy="100012"/>
            </a:xfrm>
            <a:custGeom>
              <a:avLst/>
              <a:gdLst>
                <a:gd name="T0" fmla="*/ 131 w 183"/>
                <a:gd name="T1" fmla="*/ 252 h 252"/>
                <a:gd name="T2" fmla="*/ 37 w 183"/>
                <a:gd name="T3" fmla="*/ 50 h 252"/>
                <a:gd name="T4" fmla="*/ 37 w 183"/>
                <a:gd name="T5" fmla="*/ 252 h 252"/>
                <a:gd name="T6" fmla="*/ 0 w 183"/>
                <a:gd name="T7" fmla="*/ 252 h 252"/>
                <a:gd name="T8" fmla="*/ 0 w 183"/>
                <a:gd name="T9" fmla="*/ 0 h 252"/>
                <a:gd name="T10" fmla="*/ 54 w 183"/>
                <a:gd name="T11" fmla="*/ 0 h 252"/>
                <a:gd name="T12" fmla="*/ 146 w 183"/>
                <a:gd name="T13" fmla="*/ 200 h 252"/>
                <a:gd name="T14" fmla="*/ 146 w 183"/>
                <a:gd name="T15" fmla="*/ 0 h 252"/>
                <a:gd name="T16" fmla="*/ 183 w 183"/>
                <a:gd name="T17" fmla="*/ 0 h 252"/>
                <a:gd name="T18" fmla="*/ 183 w 183"/>
                <a:gd name="T19" fmla="*/ 252 h 252"/>
                <a:gd name="T20" fmla="*/ 131 w 183"/>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2">
                  <a:moveTo>
                    <a:pt x="131" y="252"/>
                  </a:moveTo>
                  <a:lnTo>
                    <a:pt x="37" y="50"/>
                  </a:lnTo>
                  <a:lnTo>
                    <a:pt x="37" y="252"/>
                  </a:lnTo>
                  <a:lnTo>
                    <a:pt x="0" y="252"/>
                  </a:lnTo>
                  <a:lnTo>
                    <a:pt x="0" y="0"/>
                  </a:lnTo>
                  <a:lnTo>
                    <a:pt x="54" y="0"/>
                  </a:lnTo>
                  <a:lnTo>
                    <a:pt x="146" y="200"/>
                  </a:lnTo>
                  <a:lnTo>
                    <a:pt x="146" y="0"/>
                  </a:lnTo>
                  <a:lnTo>
                    <a:pt x="183" y="0"/>
                  </a:lnTo>
                  <a:lnTo>
                    <a:pt x="183" y="252"/>
                  </a:lnTo>
                  <a:lnTo>
                    <a:pt x="131"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58">
              <a:extLst>
                <a:ext uri="{FF2B5EF4-FFF2-40B4-BE49-F238E27FC236}">
                  <a16:creationId xmlns:a16="http://schemas.microsoft.com/office/drawing/2014/main" id="{20D7A27D-C791-AF43-91AA-387702002EDD}"/>
                </a:ext>
              </a:extLst>
            </p:cNvPr>
            <p:cNvSpPr>
              <a:spLocks/>
            </p:cNvSpPr>
            <p:nvPr userDrawn="1"/>
          </p:nvSpPr>
          <p:spPr bwMode="auto">
            <a:xfrm>
              <a:off x="11656826" y="301625"/>
              <a:ext cx="53975" cy="100012"/>
            </a:xfrm>
            <a:custGeom>
              <a:avLst/>
              <a:gdLst>
                <a:gd name="T0" fmla="*/ 0 w 138"/>
                <a:gd name="T1" fmla="*/ 252 h 252"/>
                <a:gd name="T2" fmla="*/ 0 w 138"/>
                <a:gd name="T3" fmla="*/ 0 h 252"/>
                <a:gd name="T4" fmla="*/ 136 w 138"/>
                <a:gd name="T5" fmla="*/ 0 h 252"/>
                <a:gd name="T6" fmla="*/ 136 w 138"/>
                <a:gd name="T7" fmla="*/ 35 h 252"/>
                <a:gd name="T8" fmla="*/ 38 w 138"/>
                <a:gd name="T9" fmla="*/ 35 h 252"/>
                <a:gd name="T10" fmla="*/ 38 w 138"/>
                <a:gd name="T11" fmla="*/ 103 h 252"/>
                <a:gd name="T12" fmla="*/ 108 w 138"/>
                <a:gd name="T13" fmla="*/ 103 h 252"/>
                <a:gd name="T14" fmla="*/ 108 w 138"/>
                <a:gd name="T15" fmla="*/ 139 h 252"/>
                <a:gd name="T16" fmla="*/ 38 w 138"/>
                <a:gd name="T17" fmla="*/ 139 h 252"/>
                <a:gd name="T18" fmla="*/ 38 w 138"/>
                <a:gd name="T19" fmla="*/ 218 h 252"/>
                <a:gd name="T20" fmla="*/ 138 w 138"/>
                <a:gd name="T21" fmla="*/ 218 h 252"/>
                <a:gd name="T22" fmla="*/ 138 w 138"/>
                <a:gd name="T23" fmla="*/ 252 h 252"/>
                <a:gd name="T24" fmla="*/ 0 w 138"/>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52">
                  <a:moveTo>
                    <a:pt x="0" y="252"/>
                  </a:moveTo>
                  <a:lnTo>
                    <a:pt x="0" y="0"/>
                  </a:lnTo>
                  <a:lnTo>
                    <a:pt x="136" y="0"/>
                  </a:lnTo>
                  <a:lnTo>
                    <a:pt x="136" y="35"/>
                  </a:lnTo>
                  <a:lnTo>
                    <a:pt x="38" y="35"/>
                  </a:lnTo>
                  <a:lnTo>
                    <a:pt x="38" y="103"/>
                  </a:lnTo>
                  <a:lnTo>
                    <a:pt x="108" y="103"/>
                  </a:lnTo>
                  <a:lnTo>
                    <a:pt x="108" y="139"/>
                  </a:lnTo>
                  <a:lnTo>
                    <a:pt x="38" y="139"/>
                  </a:lnTo>
                  <a:lnTo>
                    <a:pt x="38" y="218"/>
                  </a:lnTo>
                  <a:lnTo>
                    <a:pt x="138" y="218"/>
                  </a:lnTo>
                  <a:lnTo>
                    <a:pt x="138" y="252"/>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59">
              <a:extLst>
                <a:ext uri="{FF2B5EF4-FFF2-40B4-BE49-F238E27FC236}">
                  <a16:creationId xmlns:a16="http://schemas.microsoft.com/office/drawing/2014/main" id="{9D6F632D-B820-A64D-912B-EED4213D3E32}"/>
                </a:ext>
              </a:extLst>
            </p:cNvPr>
            <p:cNvSpPr>
              <a:spLocks/>
            </p:cNvSpPr>
            <p:nvPr userDrawn="1"/>
          </p:nvSpPr>
          <p:spPr bwMode="auto">
            <a:xfrm>
              <a:off x="11340913" y="441325"/>
              <a:ext cx="53975" cy="100012"/>
            </a:xfrm>
            <a:custGeom>
              <a:avLst/>
              <a:gdLst>
                <a:gd name="T0" fmla="*/ 0 w 137"/>
                <a:gd name="T1" fmla="*/ 253 h 253"/>
                <a:gd name="T2" fmla="*/ 0 w 137"/>
                <a:gd name="T3" fmla="*/ 0 h 253"/>
                <a:gd name="T4" fmla="*/ 135 w 137"/>
                <a:gd name="T5" fmla="*/ 0 h 253"/>
                <a:gd name="T6" fmla="*/ 135 w 137"/>
                <a:gd name="T7" fmla="*/ 35 h 253"/>
                <a:gd name="T8" fmla="*/ 37 w 137"/>
                <a:gd name="T9" fmla="*/ 35 h 253"/>
                <a:gd name="T10" fmla="*/ 37 w 137"/>
                <a:gd name="T11" fmla="*/ 104 h 253"/>
                <a:gd name="T12" fmla="*/ 108 w 137"/>
                <a:gd name="T13" fmla="*/ 104 h 253"/>
                <a:gd name="T14" fmla="*/ 108 w 137"/>
                <a:gd name="T15" fmla="*/ 139 h 253"/>
                <a:gd name="T16" fmla="*/ 37 w 137"/>
                <a:gd name="T17" fmla="*/ 139 h 253"/>
                <a:gd name="T18" fmla="*/ 37 w 137"/>
                <a:gd name="T19" fmla="*/ 217 h 253"/>
                <a:gd name="T20" fmla="*/ 137 w 137"/>
                <a:gd name="T21" fmla="*/ 217 h 253"/>
                <a:gd name="T22" fmla="*/ 137 w 137"/>
                <a:gd name="T23" fmla="*/ 253 h 253"/>
                <a:gd name="T24" fmla="*/ 0 w 137"/>
                <a:gd name="T2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3">
                  <a:moveTo>
                    <a:pt x="0" y="253"/>
                  </a:moveTo>
                  <a:lnTo>
                    <a:pt x="0" y="0"/>
                  </a:lnTo>
                  <a:lnTo>
                    <a:pt x="135" y="0"/>
                  </a:lnTo>
                  <a:lnTo>
                    <a:pt x="135" y="35"/>
                  </a:lnTo>
                  <a:lnTo>
                    <a:pt x="37" y="35"/>
                  </a:lnTo>
                  <a:lnTo>
                    <a:pt x="37" y="104"/>
                  </a:lnTo>
                  <a:lnTo>
                    <a:pt x="108" y="104"/>
                  </a:lnTo>
                  <a:lnTo>
                    <a:pt x="108" y="139"/>
                  </a:lnTo>
                  <a:lnTo>
                    <a:pt x="37" y="139"/>
                  </a:lnTo>
                  <a:lnTo>
                    <a:pt x="37" y="217"/>
                  </a:lnTo>
                  <a:lnTo>
                    <a:pt x="137" y="217"/>
                  </a:lnTo>
                  <a:lnTo>
                    <a:pt x="137" y="253"/>
                  </a:lnTo>
                  <a:lnTo>
                    <a:pt x="0"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4" name="Date Placeholder 3"/>
          <p:cNvSpPr>
            <a:spLocks noGrp="1"/>
          </p:cNvSpPr>
          <p:nvPr>
            <p:ph type="dt" sz="half" idx="2"/>
          </p:nvPr>
        </p:nvSpPr>
        <p:spPr bwMode="gray">
          <a:xfrm>
            <a:off x="468000" y="262025"/>
            <a:ext cx="2873586" cy="195951"/>
          </a:xfrm>
          <a:prstGeom prst="rect">
            <a:avLst/>
          </a:prstGeom>
        </p:spPr>
        <p:txBody>
          <a:bodyPr vert="horz" wrap="none" lIns="36000" tIns="0" rIns="36000" bIns="0" rtlCol="0" anchor="ctr"/>
          <a:lstStyle>
            <a:lvl1pPr algn="l">
              <a:defRPr sz="1200">
                <a:solidFill>
                  <a:schemeClr val="bg1"/>
                </a:solidFill>
              </a:defRPr>
            </a:lvl1pPr>
          </a:lstStyle>
          <a:p>
            <a:r>
              <a:rPr lang="en-GB" smtClean="0"/>
              <a:t>14 January 2019</a:t>
            </a:r>
            <a:endParaRPr lang="en-GB" dirty="0"/>
          </a:p>
        </p:txBody>
      </p:sp>
      <p:sp>
        <p:nvSpPr>
          <p:cNvPr id="35"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en-GB" smtClean="0"/>
              <a:t>‹#›</a:t>
            </a:fld>
            <a:endParaRPr lang="en-GB" dirty="0"/>
          </a:p>
        </p:txBody>
      </p:sp>
    </p:spTree>
    <p:extLst>
      <p:ext uri="{BB962C8B-B14F-4D97-AF65-F5344CB8AC3E}">
        <p14:creationId xmlns:p14="http://schemas.microsoft.com/office/powerpoint/2010/main" val="26286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7" r:id="rId5"/>
    <p:sldLayoutId id="2147483678" r:id="rId6"/>
    <p:sldLayoutId id="2147483668" r:id="rId7"/>
    <p:sldLayoutId id="2147483675" r:id="rId8"/>
    <p:sldLayoutId id="2147483673" r:id="rId9"/>
    <p:sldLayoutId id="2147483674" r:id="rId10"/>
    <p:sldLayoutId id="2147483676" r:id="rId11"/>
    <p:sldLayoutId id="2147483669" r:id="rId12"/>
    <p:sldLayoutId id="2147483670" r:id="rId13"/>
    <p:sldLayoutId id="2147483679" r:id="rId14"/>
  </p:sldLayoutIdLst>
  <p:timing>
    <p:tnLst>
      <p:par>
        <p:cTn id="1" dur="indefinite" restart="never" nodeType="tmRoot"/>
      </p:par>
    </p:tnLst>
  </p:timing>
  <p:hf hdr="0" ftr="0"/>
  <p:txStyles>
    <p:titleStyle>
      <a:lvl1pPr algn="l" defTabSz="914406" rtl="0" eaLnBrk="1" latinLnBrk="0" hangingPunct="1">
        <a:lnSpc>
          <a:spcPts val="2600"/>
        </a:lnSpc>
        <a:spcBef>
          <a:spcPct val="0"/>
        </a:spcBef>
        <a:buNone/>
        <a:defRPr sz="2400" b="0" kern="1200">
          <a:solidFill>
            <a:schemeClr val="accent1"/>
          </a:solidFill>
          <a:latin typeface="+mj-lt"/>
          <a:ea typeface="+mj-ea"/>
          <a:cs typeface="+mj-cs"/>
        </a:defRPr>
      </a:lvl1pPr>
    </p:titleStyle>
    <p:bodyStyle>
      <a:lvl1pPr marL="0" indent="0" algn="l" defTabSz="914406" rtl="0" eaLnBrk="1" latinLnBrk="0" hangingPunct="1">
        <a:lnSpc>
          <a:spcPts val="2100"/>
        </a:lnSpc>
        <a:spcBef>
          <a:spcPts val="0"/>
        </a:spcBef>
        <a:buFontTx/>
        <a:buNone/>
        <a:defRPr sz="1600" b="1" kern="1200">
          <a:solidFill>
            <a:schemeClr val="tx2"/>
          </a:solidFill>
          <a:latin typeface="+mn-lt"/>
          <a:ea typeface="+mn-ea"/>
          <a:cs typeface="+mn-cs"/>
        </a:defRPr>
      </a:lvl1pPr>
      <a:lvl2pPr marL="0" indent="0" algn="l" defTabSz="914406" rtl="0" eaLnBrk="1" latinLnBrk="0" hangingPunct="1">
        <a:lnSpc>
          <a:spcPts val="2100"/>
        </a:lnSpc>
        <a:spcBef>
          <a:spcPts val="0"/>
        </a:spcBef>
        <a:buFontTx/>
        <a:buNone/>
        <a:defRPr sz="1600" kern="1200">
          <a:solidFill>
            <a:schemeClr val="tx1"/>
          </a:solidFill>
          <a:latin typeface="+mn-lt"/>
          <a:ea typeface="+mn-ea"/>
          <a:cs typeface="+mn-cs"/>
        </a:defRPr>
      </a:lvl2pPr>
      <a:lvl3pPr marL="144000" indent="-144000" algn="l" defTabSz="914406" rtl="0" eaLnBrk="1" latinLnBrk="0" hangingPunct="1">
        <a:lnSpc>
          <a:spcPts val="21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288000" indent="-144000" algn="l" defTabSz="914406" rtl="0" eaLnBrk="1" latinLnBrk="0" hangingPunct="1">
        <a:lnSpc>
          <a:spcPts val="2100"/>
        </a:lnSpc>
        <a:spcBef>
          <a:spcPts val="0"/>
        </a:spcBef>
        <a:buClr>
          <a:schemeClr val="tx2"/>
        </a:buClr>
        <a:buSzPct val="100000"/>
        <a:buFont typeface="Arial" panose="020B0604020202020204" pitchFamily="34" charset="0"/>
        <a:buChar char="-"/>
        <a:defRPr sz="1600" kern="1200">
          <a:solidFill>
            <a:schemeClr val="tx1"/>
          </a:solidFill>
          <a:latin typeface="+mn-lt"/>
          <a:ea typeface="+mn-ea"/>
          <a:cs typeface="+mn-cs"/>
        </a:defRPr>
      </a:lvl4pPr>
      <a:lvl5pPr marL="432000" indent="-144000" algn="l" defTabSz="914406" rtl="0" eaLnBrk="1" latinLnBrk="0" hangingPunct="1">
        <a:lnSpc>
          <a:spcPts val="21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5pPr>
      <a:lvl6pPr marL="576000" indent="-144000" algn="l" defTabSz="914406" rtl="0" eaLnBrk="1" latinLnBrk="0" hangingPunct="1">
        <a:lnSpc>
          <a:spcPts val="22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6pPr>
      <a:lvl7pPr marL="720000" indent="-144000" algn="l" defTabSz="914406" rtl="0" eaLnBrk="1" latinLnBrk="0" hangingPunct="1">
        <a:lnSpc>
          <a:spcPts val="22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7pPr>
      <a:lvl8pPr marL="864000" indent="-144000" algn="l" defTabSz="914406" rtl="0" eaLnBrk="1" latinLnBrk="0" hangingPunct="1">
        <a:lnSpc>
          <a:spcPts val="22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8pPr>
      <a:lvl9pPr marL="1008000" indent="-144000" algn="l" defTabSz="914406" rtl="0" eaLnBrk="1" latinLnBrk="0" hangingPunct="1">
        <a:lnSpc>
          <a:spcPts val="22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9" r="69"/>
          <a:stretch>
            <a:fillRect/>
          </a:stretch>
        </p:blipFill>
        <p:spPr/>
      </p:pic>
      <p:sp>
        <p:nvSpPr>
          <p:cNvPr id="6" name="Content Placeholder 5"/>
          <p:cNvSpPr>
            <a:spLocks noGrp="1"/>
          </p:cNvSpPr>
          <p:nvPr>
            <p:ph sz="quarter" idx="13"/>
          </p:nvPr>
        </p:nvSpPr>
        <p:spPr/>
        <p:txBody>
          <a:bodyPr wrap="square"/>
          <a:lstStyle/>
          <a:p>
            <a:r>
              <a:rPr lang="en-GB" dirty="0" smtClean="0"/>
              <a:t>Enforcement &amp; Territoriality of EU-trademarks</a:t>
            </a:r>
            <a:endParaRPr lang="en-GB" dirty="0"/>
          </a:p>
        </p:txBody>
      </p:sp>
      <p:sp>
        <p:nvSpPr>
          <p:cNvPr id="7" name="Content Placeholder 6"/>
          <p:cNvSpPr>
            <a:spLocks noGrp="1"/>
          </p:cNvSpPr>
          <p:nvPr>
            <p:ph sz="quarter" idx="14"/>
          </p:nvPr>
        </p:nvSpPr>
        <p:spPr/>
        <p:txBody>
          <a:bodyPr wrap="square"/>
          <a:lstStyle/>
          <a:p>
            <a:r>
              <a:rPr lang="en-GB" dirty="0" smtClean="0">
                <a:solidFill>
                  <a:schemeClr val="bg1"/>
                </a:solidFill>
              </a:rPr>
              <a:t>Trademark Law Institute – </a:t>
            </a:r>
            <a:r>
              <a:rPr lang="en-GB" dirty="0" err="1" smtClean="0">
                <a:solidFill>
                  <a:schemeClr val="bg1"/>
                </a:solidFill>
              </a:rPr>
              <a:t>Prof.</a:t>
            </a:r>
            <a:r>
              <a:rPr lang="en-GB" dirty="0" smtClean="0">
                <a:solidFill>
                  <a:schemeClr val="bg1"/>
                </a:solidFill>
              </a:rPr>
              <a:t> Tobias Cohen Jehoram</a:t>
            </a:r>
            <a:endParaRPr lang="en-GB" dirty="0">
              <a:solidFill>
                <a:schemeClr val="bg1"/>
              </a:solidFill>
            </a:endParaRPr>
          </a:p>
        </p:txBody>
      </p:sp>
      <p:sp>
        <p:nvSpPr>
          <p:cNvPr id="8" name="Content Placeholder 7"/>
          <p:cNvSpPr>
            <a:spLocks noGrp="1"/>
          </p:cNvSpPr>
          <p:nvPr>
            <p:ph sz="quarter" idx="15"/>
          </p:nvPr>
        </p:nvSpPr>
        <p:spPr/>
        <p:txBody>
          <a:bodyPr wrap="square"/>
          <a:lstStyle/>
          <a:p>
            <a:r>
              <a:rPr lang="en-US" dirty="0" smtClean="0"/>
              <a:t>23 March 2019</a:t>
            </a:r>
            <a:endParaRPr lang="en-GB" dirty="0"/>
          </a:p>
        </p:txBody>
      </p:sp>
    </p:spTree>
    <p:extLst>
      <p:ext uri="{BB962C8B-B14F-4D97-AF65-F5344CB8AC3E}">
        <p14:creationId xmlns:p14="http://schemas.microsoft.com/office/powerpoint/2010/main" val="256473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Determining the Competent Court: </a:t>
            </a:r>
            <a:r>
              <a:rPr lang="en-US" dirty="0"/>
              <a:t>Multiple Defendants</a:t>
            </a:r>
            <a:endParaRPr lang="en-GB" dirty="0"/>
          </a:p>
        </p:txBody>
      </p:sp>
      <p:sp>
        <p:nvSpPr>
          <p:cNvPr id="3" name="Content Placeholder 2"/>
          <p:cNvSpPr>
            <a:spLocks noGrp="1"/>
          </p:cNvSpPr>
          <p:nvPr>
            <p:ph idx="1"/>
          </p:nvPr>
        </p:nvSpPr>
        <p:spPr>
          <a:xfrm>
            <a:off x="468000" y="2101624"/>
            <a:ext cx="5977042" cy="3946376"/>
          </a:xfrm>
        </p:spPr>
        <p:txBody>
          <a:bodyPr/>
          <a:lstStyle/>
          <a:p>
            <a:pPr marL="285750" indent="-285750">
              <a:buFontTx/>
              <a:buChar char="-"/>
            </a:pPr>
            <a:r>
              <a:rPr lang="en-GB" dirty="0" smtClean="0"/>
              <a:t>Aside from the general rules and the </a:t>
            </a:r>
            <a:r>
              <a:rPr lang="en-GB" i="1" dirty="0" err="1" smtClean="0"/>
              <a:t>lex</a:t>
            </a:r>
            <a:r>
              <a:rPr lang="en-GB" i="1" dirty="0" smtClean="0"/>
              <a:t> </a:t>
            </a:r>
            <a:r>
              <a:rPr lang="en-GB" i="1" dirty="0" err="1" smtClean="0"/>
              <a:t>specialis</a:t>
            </a:r>
            <a:r>
              <a:rPr lang="en-GB" i="1" dirty="0" smtClean="0"/>
              <a:t> </a:t>
            </a:r>
            <a:r>
              <a:rPr lang="en-GB" dirty="0" smtClean="0"/>
              <a:t>relating to tort, Brussels I Recast provides the claimant a choice when he intends to sue multiple defendants possibly located in different member states on the same grounds (art 8).</a:t>
            </a:r>
          </a:p>
          <a:p>
            <a:pPr marL="285750" indent="-285750">
              <a:buFontTx/>
              <a:buChar char="-"/>
            </a:pPr>
            <a:endParaRPr lang="en-GB" dirty="0"/>
          </a:p>
          <a:p>
            <a:pPr marL="285750" indent="-285750">
              <a:buFontTx/>
              <a:buChar char="-"/>
            </a:pPr>
            <a:r>
              <a:rPr lang="en-GB" dirty="0" smtClean="0"/>
              <a:t>This rule is another </a:t>
            </a:r>
            <a:r>
              <a:rPr lang="en-GB" i="1" dirty="0" err="1" smtClean="0"/>
              <a:t>lex</a:t>
            </a:r>
            <a:r>
              <a:rPr lang="en-GB" i="1" dirty="0" smtClean="0"/>
              <a:t> </a:t>
            </a:r>
            <a:r>
              <a:rPr lang="en-GB" i="1" dirty="0" err="1" smtClean="0"/>
              <a:t>specialis</a:t>
            </a:r>
            <a:r>
              <a:rPr lang="en-GB" i="1" dirty="0" smtClean="0"/>
              <a:t> </a:t>
            </a:r>
            <a:r>
              <a:rPr lang="en-GB" dirty="0" smtClean="0"/>
              <a:t>to the general rule, and applies when two claims are so closely connected that there would be a risk of irreconcilable judgments if the cases were judged separately. </a:t>
            </a:r>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10</a:t>
            </a:fld>
            <a:endParaRPr lang="en-GB" dirty="0"/>
          </a:p>
        </p:txBody>
      </p:sp>
      <p:pic>
        <p:nvPicPr>
          <p:cNvPr id="7" name="Picture 6"/>
          <p:cNvPicPr>
            <a:picLocks noChangeAspect="1"/>
          </p:cNvPicPr>
          <p:nvPr/>
        </p:nvPicPr>
        <p:blipFill>
          <a:blip r:embed="rId2"/>
          <a:stretch>
            <a:fillRect/>
          </a:stretch>
        </p:blipFill>
        <p:spPr>
          <a:xfrm>
            <a:off x="6797614" y="1991413"/>
            <a:ext cx="5013491" cy="2857500"/>
          </a:xfrm>
          <a:prstGeom prst="rect">
            <a:avLst/>
          </a:prstGeom>
        </p:spPr>
      </p:pic>
    </p:spTree>
    <p:extLst>
      <p:ext uri="{BB962C8B-B14F-4D97-AF65-F5344CB8AC3E}">
        <p14:creationId xmlns:p14="http://schemas.microsoft.com/office/powerpoint/2010/main" val="394396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Determining the Competent </a:t>
            </a:r>
            <a:r>
              <a:rPr lang="en-GB" dirty="0" smtClean="0"/>
              <a:t>Court: </a:t>
            </a:r>
            <a:r>
              <a:rPr lang="en-US" dirty="0" smtClean="0"/>
              <a:t>Multiple Defendants (cont.)</a:t>
            </a:r>
            <a:endParaRPr lang="en-GB" dirty="0"/>
          </a:p>
        </p:txBody>
      </p:sp>
      <p:sp>
        <p:nvSpPr>
          <p:cNvPr id="4" name="Content Placeholder 3"/>
          <p:cNvSpPr>
            <a:spLocks noGrp="1"/>
          </p:cNvSpPr>
          <p:nvPr>
            <p:ph idx="12"/>
          </p:nvPr>
        </p:nvSpPr>
        <p:spPr>
          <a:xfrm>
            <a:off x="467999" y="2016000"/>
            <a:ext cx="8382704" cy="4032000"/>
          </a:xfrm>
        </p:spPr>
        <p:txBody>
          <a:bodyPr/>
          <a:lstStyle/>
          <a:p>
            <a:pPr algn="just"/>
            <a:r>
              <a:rPr lang="en-US" u="sng" dirty="0" smtClean="0"/>
              <a:t>Brussels I Recast</a:t>
            </a:r>
          </a:p>
          <a:p>
            <a:pPr algn="just"/>
            <a:endParaRPr lang="en-US" dirty="0" smtClean="0"/>
          </a:p>
          <a:p>
            <a:pPr algn="just"/>
            <a:r>
              <a:rPr lang="en-US" dirty="0" smtClean="0"/>
              <a:t>Article 8(1): </a:t>
            </a:r>
            <a:r>
              <a:rPr lang="en-US" i="1" dirty="0" smtClean="0"/>
              <a:t>"A person domiciled in a member state may also be sued where he is one of a number of defendants, in the courts for the place where any one of them is domiciled, </a:t>
            </a:r>
            <a:r>
              <a:rPr lang="en-US" i="1" u="sng" dirty="0" smtClean="0"/>
              <a:t>provided the claims are so closely connected that it is expedient to hear and determine them together to avoid the risk of irreconcilable judgments resulting from separate proceedings</a:t>
            </a:r>
            <a:r>
              <a:rPr lang="en-US" i="1" dirty="0" smtClean="0"/>
              <a:t>"</a:t>
            </a:r>
          </a:p>
          <a:p>
            <a:pPr algn="just"/>
            <a:endParaRPr lang="en-US" i="1" dirty="0"/>
          </a:p>
          <a:p>
            <a:pPr marL="285750" indent="-285750" algn="just">
              <a:buFontTx/>
              <a:buChar char="-"/>
            </a:pPr>
            <a:r>
              <a:rPr lang="en-US" dirty="0" smtClean="0"/>
              <a:t>ECJ Hoffman: irreconcilable </a:t>
            </a:r>
            <a:r>
              <a:rPr lang="en-US" dirty="0"/>
              <a:t>judgments </a:t>
            </a:r>
            <a:r>
              <a:rPr lang="en-US" dirty="0" smtClean="0"/>
              <a:t>interpreted restrictively: </a:t>
            </a:r>
            <a:r>
              <a:rPr lang="en-US" dirty="0"/>
              <a:t>legal consequences that are mutually </a:t>
            </a:r>
            <a:r>
              <a:rPr lang="en-US" dirty="0" smtClean="0"/>
              <a:t>exclusive</a:t>
            </a:r>
          </a:p>
          <a:p>
            <a:pPr marL="285750" indent="-285750" algn="just">
              <a:buFontTx/>
              <a:buChar char="-"/>
            </a:pPr>
            <a:r>
              <a:rPr lang="en-US" dirty="0" smtClean="0"/>
              <a:t>ECJ Roche: patent infringement, only irreconcilable </a:t>
            </a:r>
            <a:r>
              <a:rPr lang="en-US" dirty="0"/>
              <a:t>if </a:t>
            </a:r>
            <a:r>
              <a:rPr lang="en-US" dirty="0" smtClean="0"/>
              <a:t>not </a:t>
            </a:r>
            <a:r>
              <a:rPr lang="en-US" dirty="0"/>
              <a:t>only </a:t>
            </a:r>
            <a:r>
              <a:rPr lang="en-US" dirty="0" smtClean="0"/>
              <a:t>divergence </a:t>
            </a:r>
            <a:r>
              <a:rPr lang="en-US" dirty="0"/>
              <a:t>in </a:t>
            </a:r>
            <a:r>
              <a:rPr lang="en-US" dirty="0" smtClean="0"/>
              <a:t>outcome, but also in the context </a:t>
            </a:r>
            <a:r>
              <a:rPr lang="en-US" dirty="0"/>
              <a:t>of the same situation of law and </a:t>
            </a:r>
            <a:r>
              <a:rPr lang="en-US" dirty="0" smtClean="0"/>
              <a:t>fact</a:t>
            </a:r>
          </a:p>
          <a:p>
            <a:pPr marL="285750" indent="-285750" algn="just">
              <a:buFontTx/>
              <a:buChar char="-"/>
            </a:pPr>
            <a:r>
              <a:rPr lang="en-US" dirty="0" smtClean="0"/>
              <a:t>ECJ </a:t>
            </a:r>
            <a:r>
              <a:rPr lang="en-US" dirty="0"/>
              <a:t>Freeport, </a:t>
            </a:r>
            <a:r>
              <a:rPr lang="en-US" dirty="0" err="1" smtClean="0"/>
              <a:t>Painer</a:t>
            </a:r>
            <a:r>
              <a:rPr lang="en-US" dirty="0" smtClean="0"/>
              <a:t>: also other IP </a:t>
            </a:r>
            <a:endParaRPr lang="en-US" dirty="0"/>
          </a:p>
          <a:p>
            <a:pPr algn="just"/>
            <a:endParaRPr lang="en-US" dirty="0" smtClean="0"/>
          </a:p>
          <a:p>
            <a:pPr algn="just"/>
            <a:r>
              <a:rPr lang="en-US" dirty="0"/>
              <a:t>In case of TM infringement, often identical </a:t>
            </a:r>
            <a:r>
              <a:rPr lang="en-US" dirty="0" smtClean="0"/>
              <a:t>facts (same TM, same product), </a:t>
            </a:r>
            <a:r>
              <a:rPr lang="en-US" dirty="0"/>
              <a:t>and identical (harmonized, scope of </a:t>
            </a:r>
            <a:r>
              <a:rPr lang="en-US" dirty="0" smtClean="0"/>
              <a:t>protection</a:t>
            </a:r>
            <a:r>
              <a:rPr lang="en-US" dirty="0"/>
              <a:t>) law </a:t>
            </a:r>
            <a:endParaRPr lang="en-US" dirty="0" smtClean="0"/>
          </a:p>
          <a:p>
            <a:pPr algn="just"/>
            <a:r>
              <a:rPr lang="en-US" dirty="0" smtClean="0"/>
              <a:t>But basis (a, b, c) must be the same</a:t>
            </a:r>
            <a:endParaRPr lang="en-GB" dirty="0"/>
          </a:p>
          <a:p>
            <a:pPr algn="just"/>
            <a:endParaRPr lang="en-GB" b="0"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11</a:t>
            </a:fld>
            <a:endParaRPr lang="en-GB" dirty="0"/>
          </a:p>
        </p:txBody>
      </p:sp>
      <p:sp>
        <p:nvSpPr>
          <p:cNvPr id="8" name="Content Placeholder 7"/>
          <p:cNvSpPr>
            <a:spLocks noGrp="1"/>
          </p:cNvSpPr>
          <p:nvPr>
            <p:ph idx="12"/>
          </p:nvPr>
        </p:nvSpPr>
        <p:spPr>
          <a:xfrm>
            <a:off x="9167977" y="1481162"/>
            <a:ext cx="2124000" cy="4032000"/>
          </a:xfrm>
        </p:spPr>
        <p:txBody>
          <a:bodyPr/>
          <a:lstStyle/>
          <a:p>
            <a:endParaRPr lang="en-US" dirty="0"/>
          </a:p>
          <a:p>
            <a:endParaRPr lang="en-US" dirty="0" smtClean="0"/>
          </a:p>
          <a:p>
            <a:pPr marL="285750" indent="-285750">
              <a:buFontTx/>
              <a:buChar char="-"/>
            </a:pPr>
            <a:r>
              <a:rPr lang="en-US" dirty="0" smtClean="0"/>
              <a:t>CJEU Solvay v Honeywell</a:t>
            </a:r>
          </a:p>
          <a:p>
            <a:pPr marL="285750" indent="-285750">
              <a:buFontTx/>
              <a:buChar char="-"/>
            </a:pPr>
            <a:r>
              <a:rPr lang="en-US" dirty="0" smtClean="0"/>
              <a:t>CJEU Roche</a:t>
            </a:r>
          </a:p>
          <a:p>
            <a:pPr marL="285750" indent="-285750">
              <a:buFontTx/>
              <a:buChar char="-"/>
            </a:pPr>
            <a:r>
              <a:rPr lang="en-US" dirty="0" smtClean="0"/>
              <a:t>CJEU Freeport</a:t>
            </a:r>
          </a:p>
          <a:p>
            <a:pPr marL="285750" indent="-285750">
              <a:buFontTx/>
              <a:buChar char="-"/>
            </a:pPr>
            <a:r>
              <a:rPr lang="en-US" dirty="0" smtClean="0"/>
              <a:t>CJEU </a:t>
            </a:r>
            <a:r>
              <a:rPr lang="en-US" dirty="0" err="1" smtClean="0"/>
              <a:t>Painer</a:t>
            </a:r>
            <a:endParaRPr lang="en-US" dirty="0" smtClean="0"/>
          </a:p>
          <a:p>
            <a:pPr marL="285750" indent="-285750">
              <a:buFontTx/>
              <a:buChar char="-"/>
            </a:pPr>
            <a:r>
              <a:rPr lang="en-US" dirty="0" smtClean="0"/>
              <a:t>CJEU Profit Investment</a:t>
            </a:r>
          </a:p>
        </p:txBody>
      </p:sp>
      <p:pic>
        <p:nvPicPr>
          <p:cNvPr id="3" name="Picture 2"/>
          <p:cNvPicPr>
            <a:picLocks noChangeAspect="1"/>
          </p:cNvPicPr>
          <p:nvPr/>
        </p:nvPicPr>
        <p:blipFill>
          <a:blip r:embed="rId3"/>
          <a:stretch>
            <a:fillRect/>
          </a:stretch>
        </p:blipFill>
        <p:spPr>
          <a:xfrm>
            <a:off x="8849607" y="4162931"/>
            <a:ext cx="2442370" cy="2442370"/>
          </a:xfrm>
          <a:prstGeom prst="rect">
            <a:avLst/>
          </a:prstGeom>
        </p:spPr>
      </p:pic>
    </p:spTree>
    <p:extLst>
      <p:ext uri="{BB962C8B-B14F-4D97-AF65-F5344CB8AC3E}">
        <p14:creationId xmlns:p14="http://schemas.microsoft.com/office/powerpoint/2010/main" val="196527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Determining the Competent Court: </a:t>
            </a:r>
            <a:r>
              <a:rPr lang="en-US" dirty="0" smtClean="0"/>
              <a:t>Multiple Defendants (cont.)</a:t>
            </a:r>
            <a:endParaRPr lang="en-GB" dirty="0"/>
          </a:p>
        </p:txBody>
      </p:sp>
      <p:sp>
        <p:nvSpPr>
          <p:cNvPr id="3" name="Content Placeholder 2"/>
          <p:cNvSpPr>
            <a:spLocks noGrp="1"/>
          </p:cNvSpPr>
          <p:nvPr>
            <p:ph idx="1"/>
          </p:nvPr>
        </p:nvSpPr>
        <p:spPr>
          <a:xfrm>
            <a:off x="467999" y="2016000"/>
            <a:ext cx="7596000" cy="4032000"/>
          </a:xfrm>
        </p:spPr>
        <p:txBody>
          <a:bodyPr/>
          <a:lstStyle/>
          <a:p>
            <a:pPr algn="just"/>
            <a:r>
              <a:rPr lang="en-US" dirty="0" smtClean="0"/>
              <a:t>Article 8(1): </a:t>
            </a:r>
            <a:r>
              <a:rPr lang="en-US" i="1" dirty="0" smtClean="0"/>
              <a:t>"</a:t>
            </a:r>
            <a:r>
              <a:rPr lang="en-US" i="1" dirty="0"/>
              <a:t>A person domiciled in a member state may also be sued where he is one of a number of defendants, in the courts for the place where any one of them is domiciled, </a:t>
            </a:r>
            <a:r>
              <a:rPr lang="en-US" i="1" u="sng" dirty="0"/>
              <a:t>provided the claims are so closely connected that it is expedient to hear and determine them together to avoid the risk of irreconcilable judgments resulting from separate proceedings</a:t>
            </a:r>
            <a:r>
              <a:rPr lang="en-US" i="1" dirty="0"/>
              <a:t>"</a:t>
            </a:r>
          </a:p>
          <a:p>
            <a:endParaRPr lang="en-GB" dirty="0" smtClean="0"/>
          </a:p>
          <a:p>
            <a:r>
              <a:rPr lang="en-GB" dirty="0" smtClean="0"/>
              <a:t>Possible Abuse? </a:t>
            </a:r>
          </a:p>
          <a:p>
            <a:pPr marL="285750" indent="-285750">
              <a:buFontTx/>
              <a:buChar char="-"/>
            </a:pPr>
            <a:r>
              <a:rPr lang="en-GB" dirty="0" smtClean="0"/>
              <a:t>Only for removing defendant from his court (art 8(2))</a:t>
            </a:r>
          </a:p>
          <a:p>
            <a:pPr marL="285750" indent="-285750">
              <a:buFontTx/>
              <a:buChar char="-"/>
            </a:pPr>
            <a:r>
              <a:rPr lang="en-GB" dirty="0" smtClean="0"/>
              <a:t>The </a:t>
            </a:r>
            <a:r>
              <a:rPr lang="en-GB" dirty="0"/>
              <a:t>court handling the case can find that the rule of jurisdiction laid down in Article 8 has potentially been circumvented only where there is firm evidence that the applicant artificially fulfilled, or prolonged the fulfilment of, that provision's </a:t>
            </a:r>
            <a:r>
              <a:rPr lang="en-GB" dirty="0" smtClean="0"/>
              <a:t>applicability (ECJ CDC/</a:t>
            </a:r>
            <a:r>
              <a:rPr lang="en-GB" dirty="0" err="1" smtClean="0"/>
              <a:t>Akzo</a:t>
            </a:r>
            <a:r>
              <a:rPr lang="en-GB" dirty="0" smtClean="0"/>
              <a:t>)</a:t>
            </a:r>
          </a:p>
          <a:p>
            <a:pPr marL="285750" indent="-285750">
              <a:buFontTx/>
              <a:buChar char="-"/>
            </a:pPr>
            <a:endParaRPr lang="en-GB" dirty="0" smtClean="0"/>
          </a:p>
          <a:p>
            <a:r>
              <a:rPr lang="en-US" dirty="0" smtClean="0"/>
              <a:t>Hardly provides a hurdle to forum shopping</a:t>
            </a:r>
          </a:p>
          <a:p>
            <a:r>
              <a:rPr lang="en-US" dirty="0" smtClean="0"/>
              <a:t>Is that a bad thing?</a:t>
            </a:r>
            <a:endParaRPr lang="en-GB" dirty="0" smtClean="0"/>
          </a:p>
          <a:p>
            <a:endParaRPr lang="en-GB" dirty="0"/>
          </a:p>
          <a:p>
            <a:endParaRPr lang="en-US" dirty="0"/>
          </a:p>
        </p:txBody>
      </p:sp>
      <p:sp>
        <p:nvSpPr>
          <p:cNvPr id="4" name="Content Placeholder 3"/>
          <p:cNvSpPr>
            <a:spLocks noGrp="1"/>
          </p:cNvSpPr>
          <p:nvPr>
            <p:ph idx="12"/>
          </p:nvPr>
        </p:nvSpPr>
        <p:spPr>
          <a:xfrm>
            <a:off x="8337246" y="2016000"/>
            <a:ext cx="2124000" cy="4032000"/>
          </a:xfrm>
        </p:spPr>
        <p:txBody>
          <a:bodyPr/>
          <a:lstStyle/>
          <a:p>
            <a:pPr marL="285750" indent="-285750">
              <a:buFontTx/>
              <a:buChar char="-"/>
            </a:pPr>
            <a:r>
              <a:rPr lang="en-GB" dirty="0" smtClean="0"/>
              <a:t>CJEU Freeport</a:t>
            </a:r>
          </a:p>
          <a:p>
            <a:pPr marL="285750" indent="-285750">
              <a:buFontTx/>
              <a:buChar char="-"/>
            </a:pPr>
            <a:r>
              <a:rPr lang="en-GB" dirty="0" smtClean="0"/>
              <a:t>CJEU CDC/</a:t>
            </a:r>
            <a:r>
              <a:rPr lang="en-GB" dirty="0" err="1" smtClean="0"/>
              <a:t>Akzo</a:t>
            </a:r>
            <a:endParaRPr lang="en-GB" dirty="0" smtClean="0"/>
          </a:p>
          <a:p>
            <a:pPr marL="285750" indent="-285750">
              <a:buFontTx/>
              <a:buChar char="-"/>
            </a:pPr>
            <a:endParaRPr lang="en-GB" dirty="0" smtClean="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12</a:t>
            </a:fld>
            <a:endParaRPr lang="en-GB" dirty="0"/>
          </a:p>
        </p:txBody>
      </p:sp>
    </p:spTree>
    <p:extLst>
      <p:ext uri="{BB962C8B-B14F-4D97-AF65-F5344CB8AC3E}">
        <p14:creationId xmlns:p14="http://schemas.microsoft.com/office/powerpoint/2010/main" val="81101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917302"/>
            <a:ext cx="9900000" cy="759600"/>
          </a:xfrm>
        </p:spPr>
        <p:txBody>
          <a:bodyPr/>
          <a:lstStyle/>
          <a:p>
            <a:r>
              <a:rPr lang="en-GB" dirty="0" smtClean="0"/>
              <a:t>Recent Dutch Development: Supreme Court Spin Master/High5</a:t>
            </a:r>
            <a:endParaRPr lang="en-GB" dirty="0"/>
          </a:p>
        </p:txBody>
      </p:sp>
      <p:sp>
        <p:nvSpPr>
          <p:cNvPr id="3" name="Content Placeholder 2"/>
          <p:cNvSpPr>
            <a:spLocks noGrp="1"/>
          </p:cNvSpPr>
          <p:nvPr>
            <p:ph idx="1"/>
          </p:nvPr>
        </p:nvSpPr>
        <p:spPr/>
        <p:txBody>
          <a:bodyPr/>
          <a:lstStyle/>
          <a:p>
            <a:pPr algn="just"/>
            <a:r>
              <a:rPr lang="en-GB" dirty="0" smtClean="0"/>
              <a:t>"</a:t>
            </a:r>
            <a:r>
              <a:rPr lang="en-GB" i="1" dirty="0" smtClean="0"/>
              <a:t>Must Article 90(1) of Regulation no 6/2002 [</a:t>
            </a:r>
            <a:r>
              <a:rPr lang="en-GB" i="1" dirty="0" err="1" smtClean="0"/>
              <a:t>cf</a:t>
            </a:r>
            <a:r>
              <a:rPr lang="en-GB" i="1" dirty="0" smtClean="0"/>
              <a:t> art 131(1) EU TM </a:t>
            </a:r>
            <a:r>
              <a:rPr lang="en-GB" i="1" dirty="0" err="1" smtClean="0"/>
              <a:t>Reg</a:t>
            </a:r>
            <a:r>
              <a:rPr lang="en-GB" i="1" dirty="0" smtClean="0"/>
              <a:t>] be interpreted as requiring the mandatory granting, to all courts and tribunals of a Member State referred to therein, of jurisdiction to grant provisional and protective measures, or does it leave the Member States – in full or in part – free to delegate jurisdiction to grant such measures exclusively to the courts and tribunals which, in accordance with Article 80(1) of Regulation No 6/2002, have been designated as courts (of first and second instance) for Community design?"</a:t>
            </a:r>
          </a:p>
          <a:p>
            <a:endParaRPr lang="en-GB" i="1" dirty="0"/>
          </a:p>
          <a:p>
            <a:pPr algn="just"/>
            <a:r>
              <a:rPr lang="en-US" u="sng" dirty="0" smtClean="0"/>
              <a:t>Article 90 Community Design Regulation</a:t>
            </a:r>
          </a:p>
          <a:p>
            <a:pPr algn="just"/>
            <a:endParaRPr lang="en-US" dirty="0" smtClean="0"/>
          </a:p>
          <a:p>
            <a:pPr algn="just"/>
            <a:r>
              <a:rPr lang="en-US" dirty="0" smtClean="0"/>
              <a:t>1</a:t>
            </a:r>
            <a:r>
              <a:rPr lang="en-US" dirty="0"/>
              <a:t>. Application may be made to the courts of a Member State, including Community design courts, for such provisional measures, including protective measures, in respect of a Community design as may be available under the law of that State in respect of national design rights even if, under this Regulation, a Community design court of another Member State has jurisdiction as to the substance of the matter.</a:t>
            </a:r>
          </a:p>
          <a:p>
            <a:endParaRPr lang="en-US" dirty="0"/>
          </a:p>
        </p:txBody>
      </p:sp>
      <p:sp>
        <p:nvSpPr>
          <p:cNvPr id="5" name="Date Placeholder 4"/>
          <p:cNvSpPr>
            <a:spLocks noGrp="1"/>
          </p:cNvSpPr>
          <p:nvPr>
            <p:ph type="dt" sz="half" idx="2"/>
          </p:nvPr>
        </p:nvSpPr>
        <p:spPr/>
        <p:txBody>
          <a:bodyPr/>
          <a:lstStyle/>
          <a:p>
            <a:r>
              <a:rPr lang="en-GB" smtClean="0"/>
              <a:t>14 January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13</a:t>
            </a:fld>
            <a:endParaRPr lang="en-GB" dirty="0"/>
          </a:p>
        </p:txBody>
      </p:sp>
      <p:pic>
        <p:nvPicPr>
          <p:cNvPr id="1026" name="Picture 2" descr="https://globebmg-cmsmedia-live.s3.amazonaws.com/241456/Figure4.jpg"/>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468000" y="2016000"/>
            <a:ext cx="2124075" cy="159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42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Territorial scope of injunctions under an EU TM</a:t>
            </a:r>
            <a:endParaRPr lang="en-GB" dirty="0"/>
          </a:p>
        </p:txBody>
      </p:sp>
      <p:sp>
        <p:nvSpPr>
          <p:cNvPr id="3" name="Content Placeholder 2"/>
          <p:cNvSpPr>
            <a:spLocks noGrp="1"/>
          </p:cNvSpPr>
          <p:nvPr>
            <p:ph idx="1"/>
          </p:nvPr>
        </p:nvSpPr>
        <p:spPr>
          <a:xfrm>
            <a:off x="467999" y="2016000"/>
            <a:ext cx="7596000" cy="4032000"/>
          </a:xfrm>
        </p:spPr>
        <p:txBody>
          <a:bodyPr/>
          <a:lstStyle/>
          <a:p>
            <a:endParaRPr lang="en-GB" dirty="0"/>
          </a:p>
          <a:p>
            <a:pPr marL="285750" indent="-285750">
              <a:buFontTx/>
              <a:buChar char="-"/>
            </a:pPr>
            <a:r>
              <a:rPr lang="en-US" dirty="0" smtClean="0"/>
              <a:t>Principle of unitary character; cornerstone of the system</a:t>
            </a:r>
          </a:p>
          <a:p>
            <a:pPr lvl="2" indent="0">
              <a:buNone/>
            </a:pPr>
            <a:endParaRPr lang="en-US" u="sng" dirty="0" smtClean="0"/>
          </a:p>
          <a:p>
            <a:pPr marL="429750" lvl="2" indent="-285750">
              <a:buFontTx/>
              <a:buChar char="-"/>
            </a:pPr>
            <a:r>
              <a:rPr lang="en-US" b="0" dirty="0" smtClean="0"/>
              <a:t>Cons 3 single market … barriers to free movement should be removed … legal conditions should be laid down which enable undertakings to </a:t>
            </a:r>
            <a:r>
              <a:rPr lang="en-US" b="0" u="sng" dirty="0" smtClean="0"/>
              <a:t>adapt their activities to the scale of the Union</a:t>
            </a:r>
          </a:p>
          <a:p>
            <a:pPr marL="429750" lvl="2" indent="-285750">
              <a:buFontTx/>
              <a:buChar char="-"/>
            </a:pPr>
            <a:r>
              <a:rPr lang="en-US" dirty="0" smtClean="0"/>
              <a:t>Cons 5 open up unrestricted economic activity in the whole internal market</a:t>
            </a:r>
          </a:p>
          <a:p>
            <a:pPr marL="429750" lvl="2" indent="-285750">
              <a:buFontTx/>
              <a:buChar char="-"/>
            </a:pPr>
            <a:endParaRPr lang="en-US" dirty="0"/>
          </a:p>
          <a:p>
            <a:pPr marL="429750" lvl="2" indent="-285750">
              <a:buFontTx/>
              <a:buChar char="-"/>
            </a:pPr>
            <a:r>
              <a:rPr lang="en-US" dirty="0" smtClean="0"/>
              <a:t>Cons </a:t>
            </a:r>
            <a:r>
              <a:rPr lang="en-US" dirty="0"/>
              <a:t>4 uniform protection is given … produce their effect throughout the entire area of the Union </a:t>
            </a:r>
          </a:p>
          <a:p>
            <a:pPr marL="429750" lvl="2" indent="-285750">
              <a:buFontTx/>
              <a:buChar char="-"/>
            </a:pPr>
            <a:r>
              <a:rPr lang="en-US" dirty="0"/>
              <a:t>Art 1(2) An EU trade mark shall have a unitary character. It shall have equal effect throughout the Union … nor shall its use be prohibited, </a:t>
            </a:r>
            <a:r>
              <a:rPr lang="en-US" u="sng" dirty="0"/>
              <a:t>save in respect of the whole Union.</a:t>
            </a:r>
            <a:r>
              <a:rPr lang="en-US" dirty="0"/>
              <a:t> This principle shall apply unless otherwise provided for in this Regulation.</a:t>
            </a:r>
          </a:p>
          <a:p>
            <a:pPr marL="429750" lvl="2" indent="-285750">
              <a:buFontTx/>
              <a:buChar char="-"/>
            </a:pPr>
            <a:endParaRPr lang="en-US" b="0" dirty="0"/>
          </a:p>
        </p:txBody>
      </p:sp>
      <p:sp>
        <p:nvSpPr>
          <p:cNvPr id="4" name="Content Placeholder 3"/>
          <p:cNvSpPr>
            <a:spLocks noGrp="1"/>
          </p:cNvSpPr>
          <p:nvPr>
            <p:ph idx="12"/>
          </p:nvPr>
        </p:nvSpPr>
        <p:spPr>
          <a:xfrm>
            <a:off x="8337246" y="2016000"/>
            <a:ext cx="2124000" cy="4032000"/>
          </a:xfrm>
        </p:spPr>
        <p:txBody>
          <a:bodyPr/>
          <a:lstStyle/>
          <a:p>
            <a:pPr marL="285750" indent="-285750">
              <a:buFontTx/>
              <a:buChar char="-"/>
            </a:pPr>
            <a:endParaRPr lang="en-GB" dirty="0" smtClean="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14</a:t>
            </a:fld>
            <a:endParaRPr lang="en-GB" dirty="0"/>
          </a:p>
        </p:txBody>
      </p:sp>
    </p:spTree>
    <p:extLst>
      <p:ext uri="{BB962C8B-B14F-4D97-AF65-F5344CB8AC3E}">
        <p14:creationId xmlns:p14="http://schemas.microsoft.com/office/powerpoint/2010/main" val="387105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Territorial scope of injunctions under an EU TM</a:t>
            </a:r>
            <a:endParaRPr lang="en-GB" dirty="0"/>
          </a:p>
        </p:txBody>
      </p:sp>
      <p:sp>
        <p:nvSpPr>
          <p:cNvPr id="3" name="Content Placeholder 2"/>
          <p:cNvSpPr>
            <a:spLocks noGrp="1"/>
          </p:cNvSpPr>
          <p:nvPr>
            <p:ph idx="1"/>
          </p:nvPr>
        </p:nvSpPr>
        <p:spPr>
          <a:xfrm>
            <a:off x="1527365" y="1837580"/>
            <a:ext cx="7596000" cy="4032000"/>
          </a:xfrm>
        </p:spPr>
        <p:txBody>
          <a:bodyPr/>
          <a:lstStyle/>
          <a:p>
            <a:r>
              <a:rPr lang="en-GB" i="1" dirty="0"/>
              <a:t>ECJ 12 April 2011, C-235/09, DHL v </a:t>
            </a:r>
            <a:r>
              <a:rPr lang="en-GB" i="1" dirty="0" err="1" smtClean="0"/>
              <a:t>Chronopost</a:t>
            </a:r>
            <a:r>
              <a:rPr lang="en-GB" i="1" dirty="0" smtClean="0"/>
              <a:t> (</a:t>
            </a:r>
            <a:r>
              <a:rPr lang="en-GB" i="1" dirty="0" err="1" smtClean="0"/>
              <a:t>webshipping</a:t>
            </a:r>
            <a:r>
              <a:rPr lang="en-GB" i="1" dirty="0" smtClean="0"/>
              <a:t>) </a:t>
            </a:r>
            <a:endParaRPr lang="en-GB" i="1" dirty="0"/>
          </a:p>
          <a:p>
            <a:endParaRPr lang="en-GB" u="sng" dirty="0"/>
          </a:p>
          <a:p>
            <a:r>
              <a:rPr lang="en-GB" u="sng" dirty="0"/>
              <a:t>Territorial scope of injunction</a:t>
            </a:r>
          </a:p>
          <a:p>
            <a:r>
              <a:rPr lang="en-US" dirty="0"/>
              <a:t>Scope of the prohibition against further infringement or threatened infringement of a CTM extends to the entire area of the European Union. </a:t>
            </a:r>
          </a:p>
          <a:p>
            <a:endParaRPr lang="en-US" dirty="0"/>
          </a:p>
          <a:p>
            <a:r>
              <a:rPr lang="en-US" dirty="0"/>
              <a:t>Territorial scope of the prohibition may in certain circumstances be restricted.</a:t>
            </a:r>
          </a:p>
          <a:p>
            <a:pPr lvl="1"/>
            <a:r>
              <a:rPr lang="en-US" dirty="0"/>
              <a:t>E.g. when </a:t>
            </a:r>
            <a:r>
              <a:rPr lang="en-US" u="sng" dirty="0"/>
              <a:t>the defendant </a:t>
            </a:r>
            <a:r>
              <a:rPr lang="en-US" u="sng" dirty="0" smtClean="0"/>
              <a:t>proves</a:t>
            </a:r>
            <a:r>
              <a:rPr lang="en-US" dirty="0" smtClean="0"/>
              <a:t> that </a:t>
            </a:r>
            <a:r>
              <a:rPr lang="en-US" dirty="0"/>
              <a:t>the use of the sign at issue does not affect or is not liable to affect the functions of the trade mark, for example on linguistic grounds</a:t>
            </a:r>
          </a:p>
          <a:p>
            <a:endParaRPr lang="en-US" dirty="0" smtClean="0"/>
          </a:p>
          <a:p>
            <a:r>
              <a:rPr lang="en-US" dirty="0" smtClean="0"/>
              <a:t>Same principle in Commit/</a:t>
            </a:r>
            <a:r>
              <a:rPr lang="en-US" dirty="0" err="1" smtClean="0"/>
              <a:t>Combit</a:t>
            </a:r>
            <a:endParaRPr lang="en-US" dirty="0" smtClean="0"/>
          </a:p>
          <a:p>
            <a:endParaRPr lang="en-US" dirty="0"/>
          </a:p>
          <a:p>
            <a:r>
              <a:rPr lang="en-US" dirty="0" smtClean="0"/>
              <a:t>Clear violation or principle of unitary character</a:t>
            </a:r>
          </a:p>
          <a:p>
            <a:r>
              <a:rPr lang="en-US" dirty="0" smtClean="0"/>
              <a:t>No such limitation foreseen in regulation</a:t>
            </a:r>
          </a:p>
          <a:p>
            <a:endParaRPr lang="en-US" dirty="0"/>
          </a:p>
          <a:p>
            <a:endParaRPr lang="en-GB" dirty="0"/>
          </a:p>
          <a:p>
            <a:endParaRPr lang="en-GB" i="1" dirty="0"/>
          </a:p>
          <a:p>
            <a:endParaRPr lang="en-GB" dirty="0"/>
          </a:p>
        </p:txBody>
      </p:sp>
      <p:sp>
        <p:nvSpPr>
          <p:cNvPr id="4" name="Content Placeholder 3"/>
          <p:cNvSpPr>
            <a:spLocks noGrp="1"/>
          </p:cNvSpPr>
          <p:nvPr>
            <p:ph idx="12"/>
          </p:nvPr>
        </p:nvSpPr>
        <p:spPr>
          <a:xfrm>
            <a:off x="8337246" y="2016000"/>
            <a:ext cx="2124000" cy="4032000"/>
          </a:xfrm>
        </p:spPr>
        <p:txBody>
          <a:bodyPr/>
          <a:lstStyle/>
          <a:p>
            <a:pPr marL="285750" indent="-285750">
              <a:buFontTx/>
              <a:buChar char="-"/>
            </a:pPr>
            <a:endParaRPr lang="en-GB" dirty="0" smtClean="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15</a:t>
            </a:fld>
            <a:endParaRPr lang="en-GB" dirty="0"/>
          </a:p>
        </p:txBody>
      </p:sp>
      <p:pic>
        <p:nvPicPr>
          <p:cNvPr id="7" name="Picture 6"/>
          <p:cNvPicPr>
            <a:picLocks noChangeAspect="1"/>
          </p:cNvPicPr>
          <p:nvPr/>
        </p:nvPicPr>
        <p:blipFill>
          <a:blip r:embed="rId3"/>
          <a:stretch>
            <a:fillRect/>
          </a:stretch>
        </p:blipFill>
        <p:spPr>
          <a:xfrm>
            <a:off x="7270020" y="1235644"/>
            <a:ext cx="1853345" cy="1012024"/>
          </a:xfrm>
          <a:prstGeom prst="rect">
            <a:avLst/>
          </a:prstGeom>
        </p:spPr>
      </p:pic>
      <p:pic>
        <p:nvPicPr>
          <p:cNvPr id="8" name="Picture 7"/>
          <p:cNvPicPr>
            <a:picLocks noChangeAspect="1"/>
          </p:cNvPicPr>
          <p:nvPr/>
        </p:nvPicPr>
        <p:blipFill>
          <a:blip r:embed="rId4"/>
          <a:stretch>
            <a:fillRect/>
          </a:stretch>
        </p:blipFill>
        <p:spPr>
          <a:xfrm>
            <a:off x="9752084" y="1235644"/>
            <a:ext cx="2017951" cy="780356"/>
          </a:xfrm>
          <a:prstGeom prst="rect">
            <a:avLst/>
          </a:prstGeom>
        </p:spPr>
      </p:pic>
    </p:spTree>
    <p:extLst>
      <p:ext uri="{BB962C8B-B14F-4D97-AF65-F5344CB8AC3E}">
        <p14:creationId xmlns:p14="http://schemas.microsoft.com/office/powerpoint/2010/main" val="99692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Territorial scope of injunctions under an EU TM</a:t>
            </a:r>
            <a:endParaRPr lang="en-GB" dirty="0"/>
          </a:p>
        </p:txBody>
      </p:sp>
      <p:sp>
        <p:nvSpPr>
          <p:cNvPr id="3" name="Content Placeholder 2"/>
          <p:cNvSpPr>
            <a:spLocks noGrp="1"/>
          </p:cNvSpPr>
          <p:nvPr>
            <p:ph idx="1"/>
          </p:nvPr>
        </p:nvSpPr>
        <p:spPr>
          <a:xfrm>
            <a:off x="1620000" y="1837580"/>
            <a:ext cx="7596000" cy="4032000"/>
          </a:xfrm>
        </p:spPr>
        <p:txBody>
          <a:bodyPr/>
          <a:lstStyle/>
          <a:p>
            <a:pPr>
              <a:lnSpc>
                <a:spcPct val="90000"/>
              </a:lnSpc>
            </a:pPr>
            <a:r>
              <a:rPr lang="en-US" i="1" dirty="0"/>
              <a:t>ECJ 6 October 2009, C-301/07, Pago International v. </a:t>
            </a:r>
            <a:r>
              <a:rPr lang="en-US" i="1" dirty="0" err="1"/>
              <a:t>Tirolmilch</a:t>
            </a:r>
            <a:endParaRPr lang="en-US" i="1" dirty="0"/>
          </a:p>
          <a:p>
            <a:pPr>
              <a:lnSpc>
                <a:spcPct val="90000"/>
              </a:lnSpc>
            </a:pPr>
            <a:endParaRPr lang="en-US" i="1" dirty="0"/>
          </a:p>
          <a:p>
            <a:pPr>
              <a:lnSpc>
                <a:spcPct val="90000"/>
              </a:lnSpc>
            </a:pPr>
            <a:r>
              <a:rPr lang="en-US" u="sng" dirty="0"/>
              <a:t>Reputation – geographical scope</a:t>
            </a:r>
          </a:p>
          <a:p>
            <a:pPr>
              <a:lnSpc>
                <a:spcPct val="90000"/>
              </a:lnSpc>
            </a:pPr>
            <a:endParaRPr lang="en-US" dirty="0"/>
          </a:p>
          <a:p>
            <a:pPr>
              <a:lnSpc>
                <a:spcPct val="90000"/>
              </a:lnSpc>
            </a:pPr>
            <a:r>
              <a:rPr lang="en-US" dirty="0"/>
              <a:t>Territorially, the condition as to reputation must be considered to be fulfilled when the Community trade mark has </a:t>
            </a:r>
            <a:r>
              <a:rPr lang="en-US" u="sng" dirty="0"/>
              <a:t>a reputation</a:t>
            </a:r>
            <a:r>
              <a:rPr lang="en-US" dirty="0"/>
              <a:t> </a:t>
            </a:r>
            <a:r>
              <a:rPr lang="en-US" u="sng" dirty="0">
                <a:solidFill>
                  <a:srgbClr val="29975B"/>
                </a:solidFill>
              </a:rPr>
              <a:t>in a substantial part of the territory of the Community</a:t>
            </a:r>
            <a:r>
              <a:rPr lang="en-US" dirty="0"/>
              <a:t>. </a:t>
            </a:r>
          </a:p>
          <a:p>
            <a:endParaRPr lang="en-US" dirty="0"/>
          </a:p>
          <a:p>
            <a:r>
              <a:rPr lang="en-US" dirty="0"/>
              <a:t>As the present case concerns a Community trade mark </a:t>
            </a:r>
            <a:r>
              <a:rPr lang="en-US" u="sng" dirty="0">
                <a:solidFill>
                  <a:srgbClr val="0202BE"/>
                </a:solidFill>
              </a:rPr>
              <a:t>with a reputation throughout the territory of a Member State, namely Austria</a:t>
            </a:r>
            <a:r>
              <a:rPr lang="en-US" dirty="0"/>
              <a:t>, the view may be taken, </a:t>
            </a:r>
            <a:r>
              <a:rPr lang="en-US" u="sng" dirty="0">
                <a:solidFill>
                  <a:srgbClr val="00B050"/>
                </a:solidFill>
              </a:rPr>
              <a:t>regard being had to the circumstances of the main proceedings</a:t>
            </a:r>
            <a:r>
              <a:rPr lang="en-US" dirty="0"/>
              <a:t>, that the territorial requirement imposed by Article 9(1)(c) of the regulation is satisfied. </a:t>
            </a:r>
          </a:p>
          <a:p>
            <a:endParaRPr lang="en-US" dirty="0"/>
          </a:p>
          <a:p>
            <a:r>
              <a:rPr lang="en-US" dirty="0"/>
              <a:t>There is a “territorial requirement</a:t>
            </a:r>
            <a:r>
              <a:rPr lang="en-US" dirty="0" smtClean="0"/>
              <a:t>”.</a:t>
            </a:r>
            <a:endParaRPr lang="en-US" dirty="0"/>
          </a:p>
          <a:p>
            <a:r>
              <a:rPr lang="en-US" u="sng" dirty="0">
                <a:solidFill>
                  <a:srgbClr val="FF0000"/>
                </a:solidFill>
              </a:rPr>
              <a:t>A</a:t>
            </a:r>
            <a:r>
              <a:rPr lang="en-US" dirty="0"/>
              <a:t> Member State (not </a:t>
            </a:r>
            <a:r>
              <a:rPr lang="en-US" u="sng" dirty="0">
                <a:solidFill>
                  <a:srgbClr val="FF0000"/>
                </a:solidFill>
              </a:rPr>
              <a:t>one</a:t>
            </a:r>
            <a:r>
              <a:rPr lang="en-US" dirty="0">
                <a:solidFill>
                  <a:srgbClr val="FF0000"/>
                </a:solidFill>
              </a:rPr>
              <a:t> </a:t>
            </a:r>
            <a:r>
              <a:rPr lang="en-US" dirty="0"/>
              <a:t>Member State</a:t>
            </a:r>
            <a:r>
              <a:rPr lang="en-US" dirty="0" smtClean="0"/>
              <a:t>).</a:t>
            </a:r>
          </a:p>
          <a:p>
            <a:endParaRPr lang="en-US" dirty="0"/>
          </a:p>
          <a:p>
            <a:r>
              <a:rPr lang="en-US" dirty="0" smtClean="0"/>
              <a:t>But Austria was less than 1,5% of the EU consumers…</a:t>
            </a:r>
            <a:endParaRPr lang="en-US" dirty="0"/>
          </a:p>
          <a:p>
            <a:endParaRPr lang="en-GB" dirty="0"/>
          </a:p>
          <a:p>
            <a:endParaRPr lang="en-GB" i="1" dirty="0"/>
          </a:p>
          <a:p>
            <a:endParaRPr lang="en-GB" dirty="0"/>
          </a:p>
        </p:txBody>
      </p:sp>
      <p:sp>
        <p:nvSpPr>
          <p:cNvPr id="4" name="Content Placeholder 3"/>
          <p:cNvSpPr>
            <a:spLocks noGrp="1"/>
          </p:cNvSpPr>
          <p:nvPr>
            <p:ph idx="12"/>
          </p:nvPr>
        </p:nvSpPr>
        <p:spPr>
          <a:xfrm>
            <a:off x="8337246" y="2016000"/>
            <a:ext cx="2124000" cy="4032000"/>
          </a:xfrm>
        </p:spPr>
        <p:txBody>
          <a:bodyPr/>
          <a:lstStyle/>
          <a:p>
            <a:pPr marL="285750" indent="-285750">
              <a:buFontTx/>
              <a:buChar char="-"/>
            </a:pPr>
            <a:endParaRPr lang="en-GB" dirty="0" smtClean="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16</a:t>
            </a:fld>
            <a:endParaRPr lang="en-GB" dirty="0"/>
          </a:p>
        </p:txBody>
      </p:sp>
      <p:pic>
        <p:nvPicPr>
          <p:cNvPr id="7" name="Picture 6"/>
          <p:cNvPicPr>
            <a:picLocks noChangeAspect="1"/>
          </p:cNvPicPr>
          <p:nvPr/>
        </p:nvPicPr>
        <p:blipFill>
          <a:blip r:embed="rId3"/>
          <a:stretch>
            <a:fillRect/>
          </a:stretch>
        </p:blipFill>
        <p:spPr>
          <a:xfrm>
            <a:off x="8959702" y="1089945"/>
            <a:ext cx="2816596" cy="1316850"/>
          </a:xfrm>
          <a:prstGeom prst="rect">
            <a:avLst/>
          </a:prstGeom>
        </p:spPr>
      </p:pic>
      <p:pic>
        <p:nvPicPr>
          <p:cNvPr id="8" name="Picture 7"/>
          <p:cNvPicPr>
            <a:picLocks noChangeAspect="1"/>
          </p:cNvPicPr>
          <p:nvPr/>
        </p:nvPicPr>
        <p:blipFill>
          <a:blip r:embed="rId4"/>
          <a:stretch>
            <a:fillRect/>
          </a:stretch>
        </p:blipFill>
        <p:spPr>
          <a:xfrm>
            <a:off x="9845296" y="5631366"/>
            <a:ext cx="1208200" cy="771660"/>
          </a:xfrm>
          <a:prstGeom prst="rect">
            <a:avLst/>
          </a:prstGeom>
        </p:spPr>
      </p:pic>
      <p:pic>
        <p:nvPicPr>
          <p:cNvPr id="9" name="Picture 8"/>
          <p:cNvPicPr>
            <a:picLocks noChangeAspect="1"/>
          </p:cNvPicPr>
          <p:nvPr/>
        </p:nvPicPr>
        <p:blipFill>
          <a:blip r:embed="rId5"/>
          <a:stretch>
            <a:fillRect/>
          </a:stretch>
        </p:blipFill>
        <p:spPr>
          <a:xfrm>
            <a:off x="9130925" y="2693713"/>
            <a:ext cx="3099188" cy="2235587"/>
          </a:xfrm>
          <a:prstGeom prst="rect">
            <a:avLst/>
          </a:prstGeom>
        </p:spPr>
      </p:pic>
    </p:spTree>
    <p:extLst>
      <p:ext uri="{BB962C8B-B14F-4D97-AF65-F5344CB8AC3E}">
        <p14:creationId xmlns:p14="http://schemas.microsoft.com/office/powerpoint/2010/main" val="3809542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Territorial scope of injunctions under an EU TM</a:t>
            </a:r>
            <a:endParaRPr lang="en-GB" dirty="0"/>
          </a:p>
        </p:txBody>
      </p:sp>
      <p:sp>
        <p:nvSpPr>
          <p:cNvPr id="3" name="Content Placeholder 2"/>
          <p:cNvSpPr>
            <a:spLocks noGrp="1"/>
          </p:cNvSpPr>
          <p:nvPr>
            <p:ph idx="1"/>
          </p:nvPr>
        </p:nvSpPr>
        <p:spPr>
          <a:xfrm>
            <a:off x="467999" y="2016000"/>
            <a:ext cx="7596000" cy="4032000"/>
          </a:xfrm>
        </p:spPr>
        <p:txBody>
          <a:bodyPr/>
          <a:lstStyle/>
          <a:p>
            <a:r>
              <a:rPr lang="en-US" dirty="0" smtClean="0"/>
              <a:t>ECJ 3 September 2015, </a:t>
            </a:r>
            <a:r>
              <a:rPr lang="en-US" dirty="0" err="1" smtClean="0"/>
              <a:t>Iron&amp;Smith</a:t>
            </a:r>
            <a:r>
              <a:rPr lang="en-US" dirty="0" smtClean="0"/>
              <a:t>/Unilever (Impulse), C-125/14</a:t>
            </a:r>
          </a:p>
          <a:p>
            <a:pPr marL="285750" indent="-285750">
              <a:buFontTx/>
              <a:buChar char="-"/>
            </a:pPr>
            <a:r>
              <a:rPr lang="en-US" b="0" dirty="0" smtClean="0"/>
              <a:t>'Be impulsive' national Hungarian application, opposed by Unilever on the basis of its EU TM Impulse on the basis of "c" (EU trademark with a reputation)</a:t>
            </a:r>
          </a:p>
          <a:p>
            <a:pPr marL="285750" indent="-285750">
              <a:buFontTx/>
              <a:buChar char="-"/>
            </a:pPr>
            <a:r>
              <a:rPr lang="en-US" b="0" dirty="0" smtClean="0"/>
              <a:t>Trademark used (and reputation) in UK and IT: sufficient after Pago</a:t>
            </a:r>
          </a:p>
          <a:p>
            <a:pPr marL="285750" indent="-285750">
              <a:buFontTx/>
              <a:buChar char="-"/>
            </a:pPr>
            <a:endParaRPr lang="en-US" b="0" dirty="0" smtClean="0"/>
          </a:p>
          <a:p>
            <a:r>
              <a:rPr lang="en-US" dirty="0" smtClean="0"/>
              <a:t>"Article</a:t>
            </a:r>
            <a:r>
              <a:rPr lang="en-US" dirty="0"/>
              <a:t> 4(3) of Directive 2008/95/EC of the European Parliament and of the Council of 22 October 2008 to approximate the laws of the Member States relating to trade marks must be interpreted as meaning that, if the reputation of an earlier Community mark is established in a substantial part of the territory of the European Union, which may, in some circumstances, coincide with the territory of a single Member State, which does not have to be the State in which the application for the later national mark was filed, it must be held that that mark has a reputation in the European Union. </a:t>
            </a:r>
            <a:r>
              <a:rPr lang="en-US" dirty="0" smtClean="0"/>
              <a:t>"   </a:t>
            </a:r>
          </a:p>
          <a:p>
            <a:endParaRPr lang="en-US" dirty="0"/>
          </a:p>
          <a:p>
            <a:r>
              <a:rPr lang="en-US" dirty="0" smtClean="0"/>
              <a:t>BUT…</a:t>
            </a:r>
          </a:p>
        </p:txBody>
      </p:sp>
      <p:sp>
        <p:nvSpPr>
          <p:cNvPr id="4" name="Content Placeholder 3"/>
          <p:cNvSpPr>
            <a:spLocks noGrp="1"/>
          </p:cNvSpPr>
          <p:nvPr>
            <p:ph idx="12"/>
          </p:nvPr>
        </p:nvSpPr>
        <p:spPr>
          <a:xfrm>
            <a:off x="8337246" y="2016000"/>
            <a:ext cx="2124000" cy="4032000"/>
          </a:xfrm>
        </p:spPr>
        <p:txBody>
          <a:bodyPr/>
          <a:lstStyle/>
          <a:p>
            <a:pPr marL="285750" indent="-285750">
              <a:buFontTx/>
              <a:buChar char="-"/>
            </a:pPr>
            <a:endParaRPr lang="en-GB" dirty="0" smtClean="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17</a:t>
            </a:fld>
            <a:endParaRPr lang="en-GB" dirty="0"/>
          </a:p>
        </p:txBody>
      </p:sp>
      <p:pic>
        <p:nvPicPr>
          <p:cNvPr id="7" name="Picture 6"/>
          <p:cNvPicPr>
            <a:picLocks noChangeAspect="1"/>
          </p:cNvPicPr>
          <p:nvPr/>
        </p:nvPicPr>
        <p:blipFill>
          <a:blip r:embed="rId3"/>
          <a:stretch>
            <a:fillRect/>
          </a:stretch>
        </p:blipFill>
        <p:spPr>
          <a:xfrm>
            <a:off x="8217520" y="900000"/>
            <a:ext cx="3429000" cy="3429000"/>
          </a:xfrm>
          <a:prstGeom prst="rect">
            <a:avLst/>
          </a:prstGeom>
        </p:spPr>
      </p:pic>
    </p:spTree>
    <p:extLst>
      <p:ext uri="{BB962C8B-B14F-4D97-AF65-F5344CB8AC3E}">
        <p14:creationId xmlns:p14="http://schemas.microsoft.com/office/powerpoint/2010/main" val="476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Territorial scope of injunctions under an EU TM</a:t>
            </a:r>
            <a:endParaRPr lang="en-GB" dirty="0"/>
          </a:p>
        </p:txBody>
      </p:sp>
      <p:sp>
        <p:nvSpPr>
          <p:cNvPr id="3" name="Content Placeholder 2"/>
          <p:cNvSpPr>
            <a:spLocks noGrp="1"/>
          </p:cNvSpPr>
          <p:nvPr>
            <p:ph idx="1"/>
          </p:nvPr>
        </p:nvSpPr>
        <p:spPr>
          <a:xfrm>
            <a:off x="468000" y="1701834"/>
            <a:ext cx="7596000" cy="4032000"/>
          </a:xfrm>
        </p:spPr>
        <p:txBody>
          <a:bodyPr/>
          <a:lstStyle/>
          <a:p>
            <a:r>
              <a:rPr lang="en-US" dirty="0" smtClean="0"/>
              <a:t>"If </a:t>
            </a:r>
            <a:r>
              <a:rPr lang="en-US" dirty="0"/>
              <a:t>the earlier Community trade mark has already acquired a reputation in a substantial part of the territory of the European Union, but not with the relevant public in the Member State in which registration of the later national mark concerned by the opposition has been applied for, the proprietor of the Community trade mark may benefit from the protection introduced by Article 4(3) of Directive 2008/95 where it is </a:t>
            </a:r>
            <a:r>
              <a:rPr lang="en-US" u="sng" dirty="0"/>
              <a:t>shown that a commercially significant part of that public is familiar with that mark, makes a connection between it and the later national mark</a:t>
            </a:r>
            <a:r>
              <a:rPr lang="en-US" dirty="0"/>
              <a:t>, and that there is, taking account of all the relevant factors in the case, either actual and present injury to its mark, for the purposes of that provision or, failing that, a serious risk that such injury may occur in the future</a:t>
            </a:r>
            <a:r>
              <a:rPr lang="en-US" dirty="0" smtClean="0"/>
              <a:t>."</a:t>
            </a:r>
            <a:endParaRPr lang="en-US" b="0" dirty="0"/>
          </a:p>
          <a:p>
            <a:endParaRPr lang="en-US" dirty="0" smtClean="0"/>
          </a:p>
          <a:p>
            <a:r>
              <a:rPr lang="en-US" b="0" dirty="0" smtClean="0"/>
              <a:t>NO reference to functions, mere factual assessment</a:t>
            </a:r>
          </a:p>
          <a:p>
            <a:endParaRPr lang="en-US" dirty="0" smtClean="0"/>
          </a:p>
          <a:p>
            <a:r>
              <a:rPr lang="en-US" dirty="0" smtClean="0"/>
              <a:t>For discussion: already too much of an excess and legal construct, in violation of unitary character, that there is no reason to extend to a and b grounds</a:t>
            </a:r>
          </a:p>
          <a:p>
            <a:endParaRPr lang="en-US" dirty="0" smtClean="0"/>
          </a:p>
          <a:p>
            <a:r>
              <a:rPr lang="en-US" dirty="0" smtClean="0"/>
              <a:t>Especially where EU TM is intended to allow companies to grow freely within the internal market</a:t>
            </a:r>
            <a:endParaRPr lang="en-US" dirty="0"/>
          </a:p>
          <a:p>
            <a:endParaRPr lang="en-GB" dirty="0"/>
          </a:p>
          <a:p>
            <a:pPr marL="429750" lvl="2" indent="-285750">
              <a:buFontTx/>
              <a:buChar char="-"/>
            </a:pPr>
            <a:endParaRPr lang="en-US" b="0" dirty="0"/>
          </a:p>
        </p:txBody>
      </p:sp>
      <p:sp>
        <p:nvSpPr>
          <p:cNvPr id="4" name="Content Placeholder 3"/>
          <p:cNvSpPr>
            <a:spLocks noGrp="1"/>
          </p:cNvSpPr>
          <p:nvPr>
            <p:ph idx="12"/>
          </p:nvPr>
        </p:nvSpPr>
        <p:spPr>
          <a:xfrm>
            <a:off x="8337246" y="2016000"/>
            <a:ext cx="2124000" cy="4032000"/>
          </a:xfrm>
        </p:spPr>
        <p:txBody>
          <a:bodyPr/>
          <a:lstStyle/>
          <a:p>
            <a:pPr marL="285750" indent="-285750">
              <a:buFontTx/>
              <a:buChar char="-"/>
            </a:pPr>
            <a:endParaRPr lang="en-GB" dirty="0" smtClean="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18</a:t>
            </a:fld>
            <a:endParaRPr lang="en-GB" dirty="0"/>
          </a:p>
        </p:txBody>
      </p:sp>
    </p:spTree>
    <p:extLst>
      <p:ext uri="{BB962C8B-B14F-4D97-AF65-F5344CB8AC3E}">
        <p14:creationId xmlns:p14="http://schemas.microsoft.com/office/powerpoint/2010/main" val="142284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000" y="960440"/>
            <a:ext cx="9900000" cy="759600"/>
          </a:xfrm>
        </p:spPr>
        <p:txBody>
          <a:bodyPr wrap="none"/>
          <a:lstStyle/>
          <a:p>
            <a:r>
              <a:rPr lang="nl-NL" dirty="0" err="1" smtClean="0"/>
              <a:t>Questions</a:t>
            </a:r>
            <a:r>
              <a:rPr lang="nl-NL" dirty="0" smtClean="0"/>
              <a:t>?</a:t>
            </a:r>
            <a:endParaRPr lang="nl-NL" dirty="0"/>
          </a:p>
        </p:txBody>
      </p:sp>
      <p:sp>
        <p:nvSpPr>
          <p:cNvPr id="4" name="Date Placeholder 3"/>
          <p:cNvSpPr>
            <a:spLocks noGrp="1"/>
          </p:cNvSpPr>
          <p:nvPr>
            <p:ph type="dt" sz="half" idx="10"/>
          </p:nvPr>
        </p:nvSpPr>
        <p:spPr/>
        <p:txBody>
          <a:bodyPr wrap="none"/>
          <a:lstStyle/>
          <a:p>
            <a:r>
              <a:rPr lang="nl-NL" dirty="0" err="1" smtClean="0"/>
              <a:t>March</a:t>
            </a:r>
            <a:r>
              <a:rPr lang="nl-NL" dirty="0" smtClean="0"/>
              <a:t> 2019</a:t>
            </a:r>
            <a:endParaRPr lang="nl-NL" dirty="0"/>
          </a:p>
        </p:txBody>
      </p:sp>
      <p:sp>
        <p:nvSpPr>
          <p:cNvPr id="2" name="Tijdelijke aanduiding voor dianummer 1"/>
          <p:cNvSpPr>
            <a:spLocks noGrp="1"/>
          </p:cNvSpPr>
          <p:nvPr>
            <p:ph type="sldNum" sz="quarter" idx="11"/>
          </p:nvPr>
        </p:nvSpPr>
        <p:spPr/>
        <p:txBody>
          <a:bodyPr wrap="square"/>
          <a:lstStyle/>
          <a:p>
            <a:fld id="{35776BF8-EDBB-404C-821D-54B8C1A14D73}" type="slidenum">
              <a:rPr lang="nl-NL" smtClean="0"/>
              <a:pPr/>
              <a:t>19</a:t>
            </a:fld>
            <a:endParaRPr lang="nl-NL" dirty="0"/>
          </a:p>
        </p:txBody>
      </p:sp>
      <p:sp>
        <p:nvSpPr>
          <p:cNvPr id="8" name="Content Placeholder 7"/>
          <p:cNvSpPr>
            <a:spLocks noGrp="1"/>
          </p:cNvSpPr>
          <p:nvPr>
            <p:ph idx="12"/>
          </p:nvPr>
        </p:nvSpPr>
        <p:spPr>
          <a:xfrm>
            <a:off x="2240386" y="3855307"/>
            <a:ext cx="4679839" cy="2294099"/>
          </a:xfrm>
        </p:spPr>
        <p:txBody>
          <a:bodyPr wrap="square"/>
          <a:lstStyle/>
          <a:p>
            <a:pPr lvl="0">
              <a:lnSpc>
                <a:spcPct val="150000"/>
              </a:lnSpc>
            </a:pPr>
            <a:r>
              <a:rPr lang="en-GB" dirty="0" err="1" smtClean="0">
                <a:solidFill>
                  <a:srgbClr val="993333"/>
                </a:solidFill>
              </a:rPr>
              <a:t>Prof.</a:t>
            </a:r>
            <a:r>
              <a:rPr lang="en-GB" dirty="0" smtClean="0">
                <a:solidFill>
                  <a:srgbClr val="993333"/>
                </a:solidFill>
              </a:rPr>
              <a:t> Tobias </a:t>
            </a:r>
            <a:r>
              <a:rPr lang="en-GB" dirty="0">
                <a:solidFill>
                  <a:srgbClr val="993333"/>
                </a:solidFill>
              </a:rPr>
              <a:t>Cohen </a:t>
            </a:r>
            <a:r>
              <a:rPr lang="en-GB" dirty="0" smtClean="0">
                <a:solidFill>
                  <a:srgbClr val="993333"/>
                </a:solidFill>
              </a:rPr>
              <a:t>Jehoram</a:t>
            </a:r>
          </a:p>
          <a:p>
            <a:pPr lvl="0">
              <a:lnSpc>
                <a:spcPct val="150000"/>
              </a:lnSpc>
            </a:pPr>
            <a:r>
              <a:rPr lang="en-GB" dirty="0" smtClean="0">
                <a:solidFill>
                  <a:schemeClr val="accent6">
                    <a:lumMod val="25000"/>
                  </a:schemeClr>
                </a:solidFill>
              </a:rPr>
              <a:t>Erasmus University Rotterdam / Partner De Brauw</a:t>
            </a:r>
            <a:endParaRPr lang="en-GB" dirty="0">
              <a:solidFill>
                <a:schemeClr val="accent6">
                  <a:lumMod val="25000"/>
                </a:schemeClr>
              </a:solidFill>
            </a:endParaRPr>
          </a:p>
          <a:p>
            <a:pPr lvl="1">
              <a:lnSpc>
                <a:spcPct val="150000"/>
              </a:lnSpc>
            </a:pPr>
            <a:r>
              <a:rPr lang="en-GB" dirty="0">
                <a:solidFill>
                  <a:prstClr val="black"/>
                </a:solidFill>
              </a:rPr>
              <a:t>T +31 20 577 1301</a:t>
            </a:r>
          </a:p>
          <a:p>
            <a:pPr lvl="1">
              <a:lnSpc>
                <a:spcPct val="150000"/>
              </a:lnSpc>
            </a:pPr>
            <a:r>
              <a:rPr lang="en-GB" dirty="0">
                <a:solidFill>
                  <a:prstClr val="black"/>
                </a:solidFill>
              </a:rPr>
              <a:t>M +31 6 2329 8641</a:t>
            </a:r>
          </a:p>
          <a:p>
            <a:pPr lvl="1">
              <a:lnSpc>
                <a:spcPct val="150000"/>
              </a:lnSpc>
            </a:pPr>
            <a:r>
              <a:rPr lang="en-GB" dirty="0">
                <a:solidFill>
                  <a:prstClr val="black"/>
                </a:solidFill>
              </a:rPr>
              <a:t>E tobias.cohenjehoram@debrauw.com</a:t>
            </a:r>
          </a:p>
          <a:p>
            <a:endParaRPr lang="nl-NL"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 b="46"/>
          <a:stretch>
            <a:fillRect/>
          </a:stretch>
        </p:blipFill>
        <p:spPr/>
      </p:pic>
    </p:spTree>
    <p:extLst>
      <p:ext uri="{BB962C8B-B14F-4D97-AF65-F5344CB8AC3E}">
        <p14:creationId xmlns:p14="http://schemas.microsoft.com/office/powerpoint/2010/main" val="318532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900000"/>
            <a:ext cx="9900000" cy="759600"/>
          </a:xfrm>
        </p:spPr>
        <p:txBody>
          <a:bodyPr wrap="none"/>
          <a:lstStyle/>
          <a:p>
            <a:r>
              <a:rPr lang="en-GB" dirty="0" smtClean="0"/>
              <a:t>Table of Contents</a:t>
            </a:r>
            <a:endParaRPr lang="en-GB" dirty="0"/>
          </a:p>
        </p:txBody>
      </p:sp>
      <p:sp>
        <p:nvSpPr>
          <p:cNvPr id="3" name="Text Placeholder 2"/>
          <p:cNvSpPr>
            <a:spLocks noGrp="1"/>
          </p:cNvSpPr>
          <p:nvPr>
            <p:ph type="body" sz="quarter" idx="16"/>
          </p:nvPr>
        </p:nvSpPr>
        <p:spPr>
          <a:xfrm>
            <a:off x="468000" y="2016000"/>
            <a:ext cx="9324000" cy="4032000"/>
          </a:xfrm>
        </p:spPr>
        <p:txBody>
          <a:bodyPr wrap="square"/>
          <a:lstStyle/>
          <a:p>
            <a:r>
              <a:rPr lang="en-GB" dirty="0" smtClean="0"/>
              <a:t>Introduction</a:t>
            </a:r>
          </a:p>
          <a:p>
            <a:r>
              <a:rPr lang="en-GB" dirty="0" smtClean="0"/>
              <a:t>Determining the Competent Court</a:t>
            </a:r>
          </a:p>
          <a:p>
            <a:r>
              <a:rPr lang="en-GB" dirty="0"/>
              <a:t>Determining the Competent </a:t>
            </a:r>
            <a:r>
              <a:rPr lang="en-GB" dirty="0" smtClean="0"/>
              <a:t>Court: </a:t>
            </a:r>
            <a:r>
              <a:rPr lang="en-GB" i="1" dirty="0" smtClean="0"/>
              <a:t>Locus </a:t>
            </a:r>
            <a:r>
              <a:rPr lang="en-GB" i="1" dirty="0" err="1" smtClean="0"/>
              <a:t>Delicti</a:t>
            </a:r>
            <a:endParaRPr lang="en-GB" i="1" dirty="0" smtClean="0"/>
          </a:p>
          <a:p>
            <a:r>
              <a:rPr lang="en-GB" dirty="0"/>
              <a:t>Determining the Competent </a:t>
            </a:r>
            <a:r>
              <a:rPr lang="en-GB" dirty="0" smtClean="0"/>
              <a:t>Court: Multiple Defendants</a:t>
            </a:r>
          </a:p>
          <a:p>
            <a:r>
              <a:rPr lang="en-GB" dirty="0" smtClean="0"/>
              <a:t>Recent Development in the Netherlands</a:t>
            </a:r>
          </a:p>
          <a:p>
            <a:r>
              <a:rPr lang="en-US" dirty="0" smtClean="0"/>
              <a:t>Scope of injunctions under the EU TM </a:t>
            </a:r>
            <a:r>
              <a:rPr lang="en-US" dirty="0" err="1" smtClean="0"/>
              <a:t>Reg</a:t>
            </a:r>
            <a:endParaRPr lang="en-GB" dirty="0" smtClean="0"/>
          </a:p>
          <a:p>
            <a:pPr marL="0" indent="0">
              <a:buNone/>
            </a:pPr>
            <a:endParaRPr lang="en-GB" dirty="0"/>
          </a:p>
        </p:txBody>
      </p:sp>
      <p:sp>
        <p:nvSpPr>
          <p:cNvPr id="4" name="Slide Number Placeholder 3"/>
          <p:cNvSpPr>
            <a:spLocks noGrp="1"/>
          </p:cNvSpPr>
          <p:nvPr>
            <p:ph type="sldNum" sz="quarter" idx="4"/>
          </p:nvPr>
        </p:nvSpPr>
        <p:spPr>
          <a:xfrm>
            <a:off x="5747171" y="6507326"/>
            <a:ext cx="697871" cy="195951"/>
          </a:xfrm>
          <a:prstGeom prst="rect">
            <a:avLst/>
          </a:prstGeom>
        </p:spPr>
        <p:txBody>
          <a:bodyPr wrap="square"/>
          <a:lstStyle/>
          <a:p>
            <a:fld id="{35776BF8-EDBB-404C-821D-54B8C1A14D73}" type="slidenum">
              <a:rPr lang="en-GB" smtClean="0"/>
              <a:t>2</a:t>
            </a:fld>
            <a:endParaRPr lang="en-GB" dirty="0"/>
          </a:p>
        </p:txBody>
      </p:sp>
      <p:sp>
        <p:nvSpPr>
          <p:cNvPr id="5" name="Date Placeholder 4"/>
          <p:cNvSpPr>
            <a:spLocks noGrp="1"/>
          </p:cNvSpPr>
          <p:nvPr>
            <p:ph type="dt" sz="half" idx="2"/>
          </p:nvPr>
        </p:nvSpPr>
        <p:spPr/>
        <p:txBody>
          <a:bodyPr wrap="none"/>
          <a:lstStyle/>
          <a:p>
            <a:r>
              <a:rPr lang="en-GB" dirty="0" smtClean="0"/>
              <a:t>March 2019</a:t>
            </a:r>
            <a:endParaRPr lang="en-GB" dirty="0"/>
          </a:p>
        </p:txBody>
      </p:sp>
    </p:spTree>
    <p:extLst>
      <p:ext uri="{BB962C8B-B14F-4D97-AF65-F5344CB8AC3E}">
        <p14:creationId xmlns:p14="http://schemas.microsoft.com/office/powerpoint/2010/main" val="102527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wrap="none"/>
          <a:lstStyle/>
          <a:p>
            <a:r>
              <a:rPr lang="en-GB" dirty="0" smtClean="0"/>
              <a:t>Relevant Legislation in the EU</a:t>
            </a:r>
            <a:endParaRPr lang="en-GB" dirty="0"/>
          </a:p>
        </p:txBody>
      </p:sp>
      <p:sp>
        <p:nvSpPr>
          <p:cNvPr id="7" name="Content Placeholder 6"/>
          <p:cNvSpPr>
            <a:spLocks noGrp="1"/>
          </p:cNvSpPr>
          <p:nvPr>
            <p:ph idx="1"/>
          </p:nvPr>
        </p:nvSpPr>
        <p:spPr>
          <a:xfrm>
            <a:off x="468000" y="1843472"/>
            <a:ext cx="9324000" cy="4032000"/>
          </a:xfrm>
        </p:spPr>
        <p:txBody>
          <a:bodyPr wrap="square"/>
          <a:lstStyle/>
          <a:p>
            <a:pPr marL="285750" indent="-285750" algn="just">
              <a:buFontTx/>
              <a:buChar char="-"/>
            </a:pPr>
            <a:r>
              <a:rPr lang="en-GB" dirty="0" smtClean="0"/>
              <a:t>EU Regulation 1215/2012 on jurisdiction and the recognition and  enforcement of judgments in civil and commercial matters ("Brussels I Recast")</a:t>
            </a:r>
          </a:p>
          <a:p>
            <a:pPr marL="285750" lvl="1" indent="-285750" algn="just">
              <a:buFontTx/>
              <a:buChar char="-"/>
            </a:pPr>
            <a:endParaRPr lang="en-GB" b="1" dirty="0" smtClean="0">
              <a:solidFill>
                <a:srgbClr val="993333"/>
              </a:solidFill>
            </a:endParaRPr>
          </a:p>
          <a:p>
            <a:pPr marL="285750" lvl="1" indent="-285750" algn="just">
              <a:buFontTx/>
              <a:buChar char="-"/>
            </a:pPr>
            <a:r>
              <a:rPr lang="en-GB" b="1" dirty="0" smtClean="0">
                <a:solidFill>
                  <a:srgbClr val="993333"/>
                </a:solidFill>
              </a:rPr>
              <a:t>EU Regulation 2017/1001 on the European Union Trademark</a:t>
            </a:r>
          </a:p>
          <a:p>
            <a:pPr marL="285750" lvl="1" indent="-285750" algn="just">
              <a:buFontTx/>
              <a:buChar char="-"/>
            </a:pPr>
            <a:endParaRPr lang="en-GB" b="1" dirty="0">
              <a:solidFill>
                <a:srgbClr val="993333"/>
              </a:solidFill>
            </a:endParaRPr>
          </a:p>
          <a:p>
            <a:pPr marL="285750" lvl="1" indent="-285750" algn="just">
              <a:buFontTx/>
              <a:buChar char="-"/>
            </a:pPr>
            <a:r>
              <a:rPr lang="en-GB" b="1" dirty="0" smtClean="0">
                <a:solidFill>
                  <a:srgbClr val="993333"/>
                </a:solidFill>
              </a:rPr>
              <a:t>Benelux Convention on Intellectual Property (trademarks and designs) ("BCIP")</a:t>
            </a:r>
          </a:p>
          <a:p>
            <a:pPr marL="429750" lvl="2" indent="-285750" algn="just">
              <a:buFontTx/>
              <a:buChar char="-"/>
            </a:pPr>
            <a:r>
              <a:rPr lang="en-GB" dirty="0" smtClean="0"/>
              <a:t>Regional document as opposed to the Regulations above</a:t>
            </a:r>
          </a:p>
          <a:p>
            <a:pPr marL="429750" lvl="2" indent="-285750" algn="just">
              <a:buFontTx/>
              <a:buChar char="-"/>
            </a:pPr>
            <a:r>
              <a:rPr lang="en-GB" dirty="0" smtClean="0"/>
              <a:t>Often leads to same conclusions about enforcement and territoriality as Brussels I Recast.</a:t>
            </a:r>
          </a:p>
          <a:p>
            <a:pPr lvl="2" indent="0" algn="just">
              <a:buNone/>
            </a:pPr>
            <a:endParaRPr lang="en-GB" dirty="0"/>
          </a:p>
          <a:p>
            <a:pPr lvl="2" indent="0" algn="just">
              <a:buNone/>
            </a:pPr>
            <a:r>
              <a:rPr lang="en-GB" dirty="0" smtClean="0"/>
              <a:t>When both BCIP and Brussels I Recast apply, BCIP prevails: "</a:t>
            </a:r>
            <a:r>
              <a:rPr lang="en-GB" i="1" dirty="0" smtClean="0"/>
              <a:t>This Regulation shall not affect any conventions to which the Member States are parties and which, in relation to particular matters, govern jurisdiction or the recognition or enforcement of judgements." (Brite Strike, ECJ 14 July 2016, C-230/15)</a:t>
            </a:r>
            <a:endParaRPr lang="en-GB" dirty="0" smtClean="0"/>
          </a:p>
          <a:p>
            <a:pPr marL="429750" lvl="2" indent="-285750" algn="just">
              <a:buFontTx/>
              <a:buChar char="-"/>
            </a:pPr>
            <a:endParaRPr lang="en-GB" b="1" dirty="0">
              <a:solidFill>
                <a:srgbClr val="993333"/>
              </a:solidFill>
            </a:endParaRPr>
          </a:p>
          <a:p>
            <a:pPr marL="429750" lvl="2" indent="-285750" algn="just">
              <a:buFontTx/>
              <a:buChar char="-"/>
            </a:pPr>
            <a:endParaRPr lang="en-GB" b="1" dirty="0" smtClean="0">
              <a:solidFill>
                <a:srgbClr val="993333"/>
              </a:solidFill>
            </a:endParaRPr>
          </a:p>
          <a:p>
            <a:pPr marL="429750" lvl="2" indent="-285750" algn="just">
              <a:buFontTx/>
              <a:buChar char="-"/>
            </a:pPr>
            <a:endParaRPr lang="en-GB" b="1" dirty="0">
              <a:solidFill>
                <a:srgbClr val="993333"/>
              </a:solidFill>
            </a:endParaRPr>
          </a:p>
          <a:p>
            <a:pPr marL="429750" lvl="2" indent="-285750" algn="just">
              <a:buFontTx/>
              <a:buChar char="-"/>
            </a:pPr>
            <a:endParaRPr lang="en-GB" b="1" dirty="0" smtClean="0">
              <a:solidFill>
                <a:srgbClr val="993333"/>
              </a:solidFill>
            </a:endParaRPr>
          </a:p>
          <a:p>
            <a:pPr marL="429750" lvl="2" indent="-285750" algn="just">
              <a:buFontTx/>
              <a:buChar char="-"/>
            </a:pPr>
            <a:endParaRPr lang="en-GB" b="1" dirty="0">
              <a:solidFill>
                <a:srgbClr val="993333"/>
              </a:solidFill>
            </a:endParaRPr>
          </a:p>
          <a:p>
            <a:pPr marL="429750" lvl="2" indent="-285750" algn="just">
              <a:buFontTx/>
              <a:buChar char="-"/>
            </a:pPr>
            <a:endParaRPr lang="en-GB" b="1" dirty="0" smtClean="0">
              <a:solidFill>
                <a:srgbClr val="993333"/>
              </a:solidFill>
            </a:endParaRPr>
          </a:p>
          <a:p>
            <a:pPr marL="429750" lvl="2" indent="-285750" algn="just">
              <a:buFontTx/>
              <a:buChar char="-"/>
            </a:pPr>
            <a:endParaRPr lang="en-GB" b="1" dirty="0" smtClean="0">
              <a:solidFill>
                <a:srgbClr val="993333"/>
              </a:solidFill>
            </a:endParaRPr>
          </a:p>
          <a:p>
            <a:pPr marL="429750" lvl="2" indent="-285750" algn="just">
              <a:buFontTx/>
              <a:buChar char="-"/>
            </a:pPr>
            <a:endParaRPr lang="en-GB" i="1" dirty="0" smtClean="0"/>
          </a:p>
        </p:txBody>
      </p:sp>
      <p:sp>
        <p:nvSpPr>
          <p:cNvPr id="4" name="Date Placeholder 3"/>
          <p:cNvSpPr>
            <a:spLocks noGrp="1"/>
          </p:cNvSpPr>
          <p:nvPr>
            <p:ph type="dt" sz="half" idx="2"/>
          </p:nvPr>
        </p:nvSpPr>
        <p:spPr/>
        <p:txBody>
          <a:bodyPr wrap="none"/>
          <a:lstStyle/>
          <a:p>
            <a:r>
              <a:rPr lang="en-GB" dirty="0" smtClean="0"/>
              <a:t>March 2019</a:t>
            </a:r>
            <a:endParaRPr lang="en-GB" dirty="0"/>
          </a:p>
        </p:txBody>
      </p:sp>
      <p:sp>
        <p:nvSpPr>
          <p:cNvPr id="5" name="Slide Number Placeholder 4"/>
          <p:cNvSpPr>
            <a:spLocks noGrp="1"/>
          </p:cNvSpPr>
          <p:nvPr>
            <p:ph type="sldNum" sz="quarter" idx="4"/>
          </p:nvPr>
        </p:nvSpPr>
        <p:spPr/>
        <p:txBody>
          <a:bodyPr wrap="square"/>
          <a:lstStyle/>
          <a:p>
            <a:fld id="{35776BF8-EDBB-404C-821D-54B8C1A14D73}" type="slidenum">
              <a:rPr lang="en-GB" smtClean="0"/>
              <a:t>3</a:t>
            </a:fld>
            <a:endParaRPr lang="en-GB" dirty="0"/>
          </a:p>
        </p:txBody>
      </p:sp>
      <p:sp>
        <p:nvSpPr>
          <p:cNvPr id="2" name="Action Button: Information 1">
            <a:hlinkClick r:id="" action="ppaction://noaction" highlightClick="1"/>
          </p:cNvPr>
          <p:cNvSpPr/>
          <p:nvPr/>
        </p:nvSpPr>
        <p:spPr>
          <a:xfrm>
            <a:off x="138023" y="4278702"/>
            <a:ext cx="329977" cy="672860"/>
          </a:xfrm>
          <a:prstGeom prst="actionButtonInform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824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000" y="795390"/>
            <a:ext cx="9900000" cy="759600"/>
          </a:xfrm>
        </p:spPr>
        <p:txBody>
          <a:bodyPr wrap="none"/>
          <a:lstStyle/>
          <a:p>
            <a:r>
              <a:rPr lang="en-GB" dirty="0" smtClean="0"/>
              <a:t>Determining the Competent Court</a:t>
            </a:r>
            <a:endParaRPr lang="en-GB" dirty="0"/>
          </a:p>
        </p:txBody>
      </p:sp>
      <p:sp>
        <p:nvSpPr>
          <p:cNvPr id="7" name="Content Placeholder 6"/>
          <p:cNvSpPr>
            <a:spLocks noGrp="1"/>
          </p:cNvSpPr>
          <p:nvPr>
            <p:ph idx="1"/>
          </p:nvPr>
        </p:nvSpPr>
        <p:spPr>
          <a:xfrm>
            <a:off x="468000" y="1530756"/>
            <a:ext cx="7576752" cy="4032000"/>
          </a:xfrm>
        </p:spPr>
        <p:txBody>
          <a:bodyPr wrap="square"/>
          <a:lstStyle/>
          <a:p>
            <a:r>
              <a:rPr lang="en-GB" u="sng" dirty="0" smtClean="0"/>
              <a:t>Brussels I Recast ("I </a:t>
            </a:r>
            <a:r>
              <a:rPr lang="en-GB" u="sng" dirty="0" err="1" smtClean="0"/>
              <a:t>bis</a:t>
            </a:r>
            <a:r>
              <a:rPr lang="en-GB" u="sng" dirty="0" smtClean="0"/>
              <a:t>")</a:t>
            </a:r>
          </a:p>
          <a:p>
            <a:r>
              <a:rPr lang="en-GB" dirty="0" smtClean="0"/>
              <a:t>General Rule</a:t>
            </a:r>
            <a:endParaRPr lang="en-GB" dirty="0"/>
          </a:p>
          <a:p>
            <a:pPr marL="285750" indent="-285750">
              <a:buFontTx/>
              <a:buChar char="-"/>
            </a:pPr>
            <a:r>
              <a:rPr lang="en-GB" b="0" dirty="0" smtClean="0"/>
              <a:t>Article 4: "</a:t>
            </a:r>
            <a:r>
              <a:rPr lang="en-GB" b="0" i="1" dirty="0" smtClean="0"/>
              <a:t>persons domiciled in a Member State shall […] be sued in the courts of that Member State"</a:t>
            </a:r>
          </a:p>
          <a:p>
            <a:endParaRPr lang="en-GB" b="0" i="1" dirty="0" smtClean="0"/>
          </a:p>
          <a:p>
            <a:pPr marL="285750" indent="-285750">
              <a:buFontTx/>
              <a:buChar char="-"/>
            </a:pPr>
            <a:r>
              <a:rPr lang="en-GB" b="0" dirty="0" smtClean="0"/>
              <a:t>Article 6: "</a:t>
            </a:r>
            <a:r>
              <a:rPr lang="en-GB" b="0" i="1" dirty="0" smtClean="0"/>
              <a:t>If the defendant is </a:t>
            </a:r>
            <a:r>
              <a:rPr lang="en-GB" b="0" i="1" u="sng" dirty="0" smtClean="0"/>
              <a:t>not</a:t>
            </a:r>
            <a:r>
              <a:rPr lang="en-GB" b="0" i="1" dirty="0" smtClean="0"/>
              <a:t> domiciled in a Member State, the jurisdiction of the courts of each Member State shall, subject to Article 18(1), Article 21(2) and Articles 24 and 25 be determined by the law of that Member State"</a:t>
            </a:r>
          </a:p>
          <a:p>
            <a:endParaRPr lang="en-GB" b="0" i="1" dirty="0" smtClean="0"/>
          </a:p>
          <a:p>
            <a:r>
              <a:rPr lang="en-GB" dirty="0" smtClean="0"/>
              <a:t>Option with limited territorial application</a:t>
            </a:r>
          </a:p>
          <a:p>
            <a:pPr marL="285750" indent="-285750">
              <a:buFontTx/>
              <a:buChar char="-"/>
            </a:pPr>
            <a:r>
              <a:rPr lang="en-GB" b="0" dirty="0" smtClean="0"/>
              <a:t>Article 7(2): </a:t>
            </a:r>
            <a:r>
              <a:rPr lang="en-GB" b="0" i="1" dirty="0" smtClean="0"/>
              <a:t>"A person domiciled in a Member State may be sued in another Member State […] in matters relating to tort, delict or quasi-delict, in the courts for the place where the harmful event occurred or may occur"</a:t>
            </a:r>
          </a:p>
          <a:p>
            <a:endParaRPr lang="en-GB" b="0" i="1" dirty="0" smtClean="0"/>
          </a:p>
          <a:p>
            <a:r>
              <a:rPr lang="en-GB" dirty="0"/>
              <a:t>Article 125 European Union Trademark Regulation </a:t>
            </a:r>
          </a:p>
          <a:p>
            <a:r>
              <a:rPr lang="en-GB" b="0" dirty="0" smtClean="0"/>
              <a:t>differs </a:t>
            </a:r>
            <a:r>
              <a:rPr lang="en-GB" b="0" dirty="0"/>
              <a:t>from the rules originally laid down in Brussels I Recast. A uniform regulation as opposed to the </a:t>
            </a:r>
            <a:r>
              <a:rPr lang="en-GB" b="0" dirty="0" smtClean="0"/>
              <a:t>determination </a:t>
            </a:r>
            <a:r>
              <a:rPr lang="en-GB" b="0" dirty="0"/>
              <a:t>by the law of the member states was required to maintain the unitary character of the trademark. Thus the Trademark Regulation clarifies the several options for forum, and extends </a:t>
            </a:r>
            <a:r>
              <a:rPr lang="en-GB" b="0" dirty="0" smtClean="0"/>
              <a:t>those </a:t>
            </a:r>
            <a:endParaRPr lang="en-GB" b="0" dirty="0"/>
          </a:p>
          <a:p>
            <a:pPr marL="285750" indent="-285750">
              <a:buFontTx/>
              <a:buChar char="-"/>
            </a:pPr>
            <a:endParaRPr lang="en-GB" b="0" i="1" dirty="0"/>
          </a:p>
        </p:txBody>
      </p:sp>
      <p:sp>
        <p:nvSpPr>
          <p:cNvPr id="4" name="Date Placeholder 3"/>
          <p:cNvSpPr>
            <a:spLocks noGrp="1"/>
          </p:cNvSpPr>
          <p:nvPr>
            <p:ph type="dt" sz="half" idx="2"/>
          </p:nvPr>
        </p:nvSpPr>
        <p:spPr/>
        <p:txBody>
          <a:bodyPr wrap="none"/>
          <a:lstStyle/>
          <a:p>
            <a:r>
              <a:rPr lang="en-GB" dirty="0" smtClean="0"/>
              <a:t>March 2019</a:t>
            </a:r>
            <a:endParaRPr lang="en-GB" dirty="0"/>
          </a:p>
        </p:txBody>
      </p:sp>
      <p:sp>
        <p:nvSpPr>
          <p:cNvPr id="5" name="Slide Number Placeholder 4"/>
          <p:cNvSpPr>
            <a:spLocks noGrp="1"/>
          </p:cNvSpPr>
          <p:nvPr>
            <p:ph type="sldNum" sz="quarter" idx="4"/>
          </p:nvPr>
        </p:nvSpPr>
        <p:spPr/>
        <p:txBody>
          <a:bodyPr wrap="square"/>
          <a:lstStyle/>
          <a:p>
            <a:fld id="{35776BF8-EDBB-404C-821D-54B8C1A14D73}" type="slidenum">
              <a:rPr lang="en-GB" smtClean="0"/>
              <a:t>4</a:t>
            </a:fld>
            <a:endParaRPr lang="en-GB" dirty="0"/>
          </a:p>
        </p:txBody>
      </p:sp>
      <p:pic>
        <p:nvPicPr>
          <p:cNvPr id="1026" name="Picture 2" descr="Image result for Roadsign stock image"/>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8044752" y="900000"/>
            <a:ext cx="3927390" cy="392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7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Determining the Competent Court (cont.)</a:t>
            </a:r>
            <a:endParaRPr lang="en-GB" dirty="0"/>
          </a:p>
        </p:txBody>
      </p:sp>
      <p:sp>
        <p:nvSpPr>
          <p:cNvPr id="3" name="Content Placeholder 2"/>
          <p:cNvSpPr>
            <a:spLocks noGrp="1"/>
          </p:cNvSpPr>
          <p:nvPr>
            <p:ph idx="1"/>
          </p:nvPr>
        </p:nvSpPr>
        <p:spPr>
          <a:xfrm>
            <a:off x="468000" y="1691525"/>
            <a:ext cx="5400000" cy="4032000"/>
          </a:xfrm>
        </p:spPr>
        <p:txBody>
          <a:bodyPr/>
          <a:lstStyle/>
          <a:p>
            <a:r>
              <a:rPr lang="en-GB" u="sng" dirty="0" smtClean="0"/>
              <a:t>EU Regulation </a:t>
            </a:r>
            <a:r>
              <a:rPr lang="en-GB" u="sng" dirty="0"/>
              <a:t>on the European Union </a:t>
            </a:r>
            <a:r>
              <a:rPr lang="en-GB" u="sng" dirty="0" smtClean="0"/>
              <a:t>Trademark</a:t>
            </a:r>
          </a:p>
          <a:p>
            <a:endParaRPr lang="en-GB" dirty="0"/>
          </a:p>
          <a:p>
            <a:pPr marL="285750" indent="-285750">
              <a:buFontTx/>
              <a:buChar char="-"/>
            </a:pPr>
            <a:r>
              <a:rPr lang="en-GB" b="0" dirty="0"/>
              <a:t>Article 122: </a:t>
            </a:r>
            <a:r>
              <a:rPr lang="en-GB" b="0" dirty="0" smtClean="0"/>
              <a:t>Unless specified otherwise, Brussels I Recast applies. In cases of validity or infringement, the rules below apply. </a:t>
            </a:r>
          </a:p>
          <a:p>
            <a:pPr marL="285750" indent="-285750">
              <a:buFontTx/>
              <a:buChar char="-"/>
            </a:pPr>
            <a:endParaRPr lang="en-GB" b="0" dirty="0"/>
          </a:p>
          <a:p>
            <a:pPr marL="285750" indent="-285750">
              <a:buFontTx/>
              <a:buChar char="-"/>
            </a:pPr>
            <a:r>
              <a:rPr lang="en-GB" b="0" dirty="0"/>
              <a:t>Article 124:</a:t>
            </a:r>
            <a:r>
              <a:rPr lang="en-GB" b="0" i="1" dirty="0"/>
              <a:t> </a:t>
            </a:r>
            <a:r>
              <a:rPr lang="en-GB" b="0" dirty="0" smtClean="0"/>
              <a:t>EU Trademark courts have jurisdiction</a:t>
            </a:r>
            <a:r>
              <a:rPr lang="en-GB" b="0" i="1" dirty="0" smtClean="0"/>
              <a:t>:</a:t>
            </a:r>
            <a:endParaRPr lang="en-GB" b="0" i="1" dirty="0"/>
          </a:p>
          <a:p>
            <a:pPr marL="630900" lvl="3" indent="-342900">
              <a:buAutoNum type="arabicParenBoth"/>
            </a:pPr>
            <a:r>
              <a:rPr lang="en-GB" dirty="0" smtClean="0">
                <a:solidFill>
                  <a:schemeClr val="accent1"/>
                </a:solidFill>
              </a:rPr>
              <a:t>For </a:t>
            </a:r>
            <a:r>
              <a:rPr lang="en-GB" dirty="0">
                <a:solidFill>
                  <a:schemeClr val="accent1"/>
                </a:solidFill>
              </a:rPr>
              <a:t>all infringement actions </a:t>
            </a:r>
          </a:p>
          <a:p>
            <a:pPr marL="630900" lvl="3" indent="-342900">
              <a:buAutoNum type="arabicParenBoth"/>
            </a:pPr>
            <a:r>
              <a:rPr lang="en-GB" dirty="0" smtClean="0">
                <a:solidFill>
                  <a:schemeClr val="accent1"/>
                </a:solidFill>
              </a:rPr>
              <a:t>For </a:t>
            </a:r>
            <a:r>
              <a:rPr lang="en-GB" dirty="0">
                <a:solidFill>
                  <a:schemeClr val="accent1"/>
                </a:solidFill>
              </a:rPr>
              <a:t>actions for declaration of </a:t>
            </a:r>
            <a:r>
              <a:rPr lang="en-GB" dirty="0" smtClean="0">
                <a:solidFill>
                  <a:schemeClr val="accent1"/>
                </a:solidFill>
              </a:rPr>
              <a:t>non-infringement</a:t>
            </a:r>
          </a:p>
          <a:p>
            <a:pPr marL="630900" lvl="3" indent="-342900">
              <a:buAutoNum type="arabicParenBoth"/>
            </a:pPr>
            <a:r>
              <a:rPr lang="en-GB" dirty="0" smtClean="0">
                <a:solidFill>
                  <a:schemeClr val="accent1"/>
                </a:solidFill>
              </a:rPr>
              <a:t>For </a:t>
            </a:r>
            <a:r>
              <a:rPr lang="en-GB" dirty="0">
                <a:solidFill>
                  <a:schemeClr val="accent1"/>
                </a:solidFill>
              </a:rPr>
              <a:t>all actions brought as a result of acts referred to in Article </a:t>
            </a:r>
            <a:r>
              <a:rPr lang="en-GB" dirty="0" smtClean="0">
                <a:solidFill>
                  <a:schemeClr val="accent1"/>
                </a:solidFill>
              </a:rPr>
              <a:t>11(2)</a:t>
            </a:r>
          </a:p>
          <a:p>
            <a:pPr marL="630900" lvl="3" indent="-342900">
              <a:buAutoNum type="arabicParenBoth"/>
            </a:pPr>
            <a:r>
              <a:rPr lang="en-GB" dirty="0" smtClean="0">
                <a:solidFill>
                  <a:schemeClr val="accent1"/>
                </a:solidFill>
              </a:rPr>
              <a:t>For </a:t>
            </a:r>
            <a:r>
              <a:rPr lang="en-GB" dirty="0">
                <a:solidFill>
                  <a:schemeClr val="accent1"/>
                </a:solidFill>
              </a:rPr>
              <a:t>counterclaims for revocation or for a declaration of invalidity of the EU trade mark pursuant to Article 128</a:t>
            </a:r>
            <a:r>
              <a:rPr lang="en-GB" dirty="0" smtClean="0">
                <a:solidFill>
                  <a:schemeClr val="accent1"/>
                </a:solidFill>
              </a:rPr>
              <a:t>.</a:t>
            </a:r>
            <a:endParaRPr lang="en-GB" dirty="0">
              <a:solidFill>
                <a:schemeClr val="accent1"/>
              </a:solidFill>
            </a:endParaRPr>
          </a:p>
          <a:p>
            <a:endParaRPr lang="en-GB" dirty="0"/>
          </a:p>
        </p:txBody>
      </p:sp>
      <p:sp>
        <p:nvSpPr>
          <p:cNvPr id="4" name="Content Placeholder 3"/>
          <p:cNvSpPr>
            <a:spLocks noGrp="1"/>
          </p:cNvSpPr>
          <p:nvPr>
            <p:ph idx="12"/>
          </p:nvPr>
        </p:nvSpPr>
        <p:spPr>
          <a:xfrm>
            <a:off x="6096106" y="1287491"/>
            <a:ext cx="5400000" cy="4032000"/>
          </a:xfrm>
        </p:spPr>
        <p:txBody>
          <a:bodyPr/>
          <a:lstStyle/>
          <a:p>
            <a:pPr lvl="1"/>
            <a:endParaRPr lang="en-GB" b="1" dirty="0" smtClean="0">
              <a:solidFill>
                <a:schemeClr val="accent1"/>
              </a:solidFill>
            </a:endParaRPr>
          </a:p>
          <a:p>
            <a:pPr lvl="1"/>
            <a:endParaRPr lang="en-GB" b="1" dirty="0">
              <a:solidFill>
                <a:schemeClr val="accent1"/>
              </a:solidFill>
            </a:endParaRPr>
          </a:p>
          <a:p>
            <a:pPr marL="285750" lvl="1" indent="-285750">
              <a:buFontTx/>
              <a:buChar char="-"/>
            </a:pPr>
            <a:r>
              <a:rPr lang="en-GB" dirty="0" smtClean="0">
                <a:solidFill>
                  <a:schemeClr val="accent1"/>
                </a:solidFill>
              </a:rPr>
              <a:t>Article </a:t>
            </a:r>
            <a:r>
              <a:rPr lang="en-GB" dirty="0">
                <a:solidFill>
                  <a:schemeClr val="accent1"/>
                </a:solidFill>
              </a:rPr>
              <a:t>125: Proceedings in respect of the actions and claims referred to in article 124 shall be brought in</a:t>
            </a:r>
          </a:p>
          <a:p>
            <a:pPr marL="573750" lvl="3" indent="-285750">
              <a:buFontTx/>
              <a:buChar char="-"/>
            </a:pPr>
            <a:r>
              <a:rPr lang="en-GB" b="1" dirty="0">
                <a:solidFill>
                  <a:schemeClr val="accent1"/>
                </a:solidFill>
              </a:rPr>
              <a:t>Courts of the Member State where defendant is domiciled or has an establishment</a:t>
            </a:r>
            <a:r>
              <a:rPr lang="en-GB" dirty="0">
                <a:solidFill>
                  <a:schemeClr val="accent1"/>
                </a:solidFill>
              </a:rPr>
              <a:t>;</a:t>
            </a:r>
          </a:p>
          <a:p>
            <a:pPr marL="573750" lvl="3" indent="-285750">
              <a:buFontTx/>
              <a:buChar char="-"/>
            </a:pPr>
            <a:r>
              <a:rPr lang="en-GB" dirty="0">
                <a:solidFill>
                  <a:schemeClr val="accent1"/>
                </a:solidFill>
              </a:rPr>
              <a:t>Courts of the Member State where plaintiff is domiciled or has an </a:t>
            </a:r>
            <a:r>
              <a:rPr lang="en-GB" dirty="0" smtClean="0">
                <a:solidFill>
                  <a:schemeClr val="accent1"/>
                </a:solidFill>
              </a:rPr>
              <a:t>establishment (when defendant has no domicile or establishment in EU)</a:t>
            </a:r>
          </a:p>
          <a:p>
            <a:pPr marL="573750" lvl="3" indent="-285750">
              <a:buFontTx/>
              <a:buChar char="-"/>
            </a:pPr>
            <a:r>
              <a:rPr lang="en-US" dirty="0" smtClean="0">
                <a:solidFill>
                  <a:schemeClr val="accent1"/>
                </a:solidFill>
              </a:rPr>
              <a:t>Courts of the Member State where plaintiff has </a:t>
            </a:r>
            <a:r>
              <a:rPr lang="en-US" dirty="0">
                <a:solidFill>
                  <a:schemeClr val="accent1"/>
                </a:solidFill>
              </a:rPr>
              <a:t>an </a:t>
            </a:r>
            <a:r>
              <a:rPr lang="en-US" dirty="0" smtClean="0">
                <a:solidFill>
                  <a:schemeClr val="accent1"/>
                </a:solidFill>
              </a:rPr>
              <a:t>establishment (</a:t>
            </a:r>
            <a:r>
              <a:rPr lang="en-US" dirty="0">
                <a:solidFill>
                  <a:schemeClr val="accent1"/>
                </a:solidFill>
              </a:rPr>
              <a:t>also plaintiff has no domicile </a:t>
            </a:r>
            <a:r>
              <a:rPr lang="en-US" dirty="0" smtClean="0">
                <a:solidFill>
                  <a:schemeClr val="accent1"/>
                </a:solidFill>
              </a:rPr>
              <a:t>in </a:t>
            </a:r>
            <a:r>
              <a:rPr lang="en-US" dirty="0">
                <a:solidFill>
                  <a:schemeClr val="accent1"/>
                </a:solidFill>
              </a:rPr>
              <a:t>EU) </a:t>
            </a:r>
            <a:endParaRPr lang="en-US" dirty="0" smtClean="0">
              <a:solidFill>
                <a:schemeClr val="accent1"/>
              </a:solidFill>
            </a:endParaRPr>
          </a:p>
          <a:p>
            <a:pPr marL="573750" lvl="3" indent="-285750">
              <a:buFontTx/>
              <a:buChar char="-"/>
            </a:pPr>
            <a:r>
              <a:rPr lang="en-US" dirty="0" smtClean="0">
                <a:solidFill>
                  <a:schemeClr val="accent1"/>
                </a:solidFill>
              </a:rPr>
              <a:t>Courts where the EUIPO is located (plaintiff and defendant have no </a:t>
            </a:r>
            <a:r>
              <a:rPr lang="en-US" dirty="0">
                <a:solidFill>
                  <a:schemeClr val="accent1"/>
                </a:solidFill>
              </a:rPr>
              <a:t>domicile </a:t>
            </a:r>
            <a:r>
              <a:rPr lang="en-US" dirty="0" smtClean="0">
                <a:solidFill>
                  <a:schemeClr val="accent1"/>
                </a:solidFill>
              </a:rPr>
              <a:t>or establishment in </a:t>
            </a:r>
            <a:r>
              <a:rPr lang="en-US" dirty="0">
                <a:solidFill>
                  <a:schemeClr val="accent1"/>
                </a:solidFill>
              </a:rPr>
              <a:t>EU) </a:t>
            </a:r>
            <a:endParaRPr lang="en-GB" dirty="0">
              <a:solidFill>
                <a:schemeClr val="accent1"/>
              </a:solidFill>
            </a:endParaRPr>
          </a:p>
          <a:p>
            <a:pPr marL="573750" lvl="3" indent="-285750">
              <a:buFontTx/>
              <a:buChar char="-"/>
            </a:pPr>
            <a:r>
              <a:rPr lang="en-GB" b="1" dirty="0">
                <a:solidFill>
                  <a:schemeClr val="accent1"/>
                </a:solidFill>
              </a:rPr>
              <a:t>Courts of the Member State in which the act of infringement has been </a:t>
            </a:r>
            <a:r>
              <a:rPr lang="en-GB" b="1" dirty="0" smtClean="0">
                <a:solidFill>
                  <a:schemeClr val="accent1"/>
                </a:solidFill>
              </a:rPr>
              <a:t>committed (only for infringement claim); scope of injunction: only that member State</a:t>
            </a:r>
          </a:p>
          <a:p>
            <a:pPr marL="573750" lvl="3" indent="-285750">
              <a:buFontTx/>
              <a:buChar char="-"/>
            </a:pPr>
            <a:r>
              <a:rPr lang="en-US" dirty="0" smtClean="0">
                <a:solidFill>
                  <a:schemeClr val="accent1"/>
                </a:solidFill>
              </a:rPr>
              <a:t>Choice of forum and voluntary acceptance of jurisdiction allowed, provided it is an EU TM court</a:t>
            </a:r>
            <a:endParaRPr lang="en-GB" dirty="0">
              <a:solidFill>
                <a:schemeClr val="accent1"/>
              </a:solidFill>
            </a:endParaRPr>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5</a:t>
            </a:fld>
            <a:endParaRPr lang="en-GB" dirty="0"/>
          </a:p>
        </p:txBody>
      </p:sp>
    </p:spTree>
    <p:extLst>
      <p:ext uri="{BB962C8B-B14F-4D97-AF65-F5344CB8AC3E}">
        <p14:creationId xmlns:p14="http://schemas.microsoft.com/office/powerpoint/2010/main" val="185915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 Shopping: CJEU Nike v Hummel, 18 May 2017, C-617/15</a:t>
            </a:r>
            <a:endParaRPr lang="en-GB" dirty="0"/>
          </a:p>
        </p:txBody>
      </p:sp>
      <p:sp>
        <p:nvSpPr>
          <p:cNvPr id="3" name="Content Placeholder 2"/>
          <p:cNvSpPr>
            <a:spLocks noGrp="1"/>
          </p:cNvSpPr>
          <p:nvPr>
            <p:ph idx="1"/>
          </p:nvPr>
        </p:nvSpPr>
        <p:spPr>
          <a:xfrm>
            <a:off x="468000" y="2016000"/>
            <a:ext cx="7583180" cy="4032000"/>
          </a:xfrm>
        </p:spPr>
        <p:txBody>
          <a:bodyPr/>
          <a:lstStyle/>
          <a:p>
            <a:pPr marL="285750" indent="-285750">
              <a:buFontTx/>
              <a:buChar char="-"/>
            </a:pPr>
            <a:r>
              <a:rPr lang="en-US" dirty="0" smtClean="0"/>
              <a:t>Hummel is a Danish EU trademark holder who sues Nike USA, a US entity with no domicile or establishment in the EU.</a:t>
            </a:r>
          </a:p>
          <a:p>
            <a:pPr marL="285750" indent="-285750">
              <a:buFontTx/>
              <a:buChar char="-"/>
            </a:pPr>
            <a:endParaRPr lang="en-US" dirty="0" smtClean="0"/>
          </a:p>
          <a:p>
            <a:pPr marL="285750" indent="-285750">
              <a:buFontTx/>
              <a:buChar char="-"/>
            </a:pPr>
            <a:r>
              <a:rPr lang="en-US" dirty="0" smtClean="0"/>
              <a:t>Hummel brought its claims before a German court, because Nike Deutschland is considered an 'establishment' of Nike USA. </a:t>
            </a:r>
          </a:p>
          <a:p>
            <a:pPr marL="285750" indent="-285750">
              <a:buFontTx/>
              <a:buChar char="-"/>
            </a:pPr>
            <a:r>
              <a:rPr lang="en-US" b="0" dirty="0" smtClean="0"/>
              <a:t>Sale by subsidiary Nike Retail BV (NL) online, also in DE. DE retailers supplied by NL.</a:t>
            </a:r>
          </a:p>
          <a:p>
            <a:pPr marL="285750" indent="-285750">
              <a:buFontTx/>
              <a:buChar char="-"/>
            </a:pPr>
            <a:r>
              <a:rPr lang="en-US" b="0" dirty="0" smtClean="0"/>
              <a:t>Nike DE GmbH, subsidiary of NL, does not sell, but aids NL in contracting with German intermediaries and does after sales service for consumers.</a:t>
            </a:r>
          </a:p>
          <a:p>
            <a:pPr marL="285750" indent="-285750">
              <a:buFontTx/>
              <a:buChar char="-"/>
            </a:pPr>
            <a:endParaRPr lang="en-US" dirty="0"/>
          </a:p>
          <a:p>
            <a:pPr marL="285750" indent="-285750">
              <a:buFontTx/>
              <a:buChar char="-"/>
            </a:pPr>
            <a:r>
              <a:rPr lang="en-US" dirty="0" smtClean="0"/>
              <a:t>CJEU interprets 'establishment'  in the sense of Art. 125(2): </a:t>
            </a:r>
          </a:p>
          <a:p>
            <a:pPr marL="429750" lvl="2" indent="-285750">
              <a:buFontTx/>
              <a:buChar char="-"/>
            </a:pPr>
            <a:r>
              <a:rPr lang="en-US" dirty="0" smtClean="0"/>
              <a:t>(</a:t>
            </a:r>
            <a:r>
              <a:rPr lang="en-US" dirty="0" err="1" smtClean="0"/>
              <a:t>i</a:t>
            </a:r>
            <a:r>
              <a:rPr lang="en-US" dirty="0" smtClean="0"/>
              <a:t>)</a:t>
            </a:r>
            <a:r>
              <a:rPr lang="en-US" dirty="0"/>
              <a:t> </a:t>
            </a:r>
            <a:r>
              <a:rPr lang="en-US" dirty="0" smtClean="0"/>
              <a:t>a </a:t>
            </a:r>
            <a:r>
              <a:rPr lang="en-US" dirty="0"/>
              <a:t>certain real and stable presence, from which commercial activity is pursued, as manifested by the presence of personnel and material </a:t>
            </a:r>
            <a:r>
              <a:rPr lang="en-US" dirty="0" smtClean="0"/>
              <a:t>equipment</a:t>
            </a:r>
            <a:endParaRPr lang="en-US" dirty="0"/>
          </a:p>
          <a:p>
            <a:pPr marL="429750" lvl="2" indent="-285750">
              <a:buFontTx/>
              <a:buChar char="-"/>
            </a:pPr>
            <a:r>
              <a:rPr lang="en-US" dirty="0" smtClean="0"/>
              <a:t>(ii</a:t>
            </a:r>
            <a:r>
              <a:rPr lang="en-US" dirty="0"/>
              <a:t>) the appearance of permanency to the outside world". </a:t>
            </a:r>
          </a:p>
          <a:p>
            <a:pPr marL="429750" lvl="2" indent="-285750">
              <a:buFontTx/>
              <a:buChar char="-"/>
            </a:pPr>
            <a:endParaRPr lang="en-US" dirty="0" smtClean="0"/>
          </a:p>
          <a:p>
            <a:pPr marL="285750" lvl="1" indent="-285750">
              <a:buFontTx/>
              <a:buChar char="-"/>
            </a:pPr>
            <a:r>
              <a:rPr lang="en-US" b="1" dirty="0" smtClean="0">
                <a:solidFill>
                  <a:schemeClr val="tx2"/>
                </a:solidFill>
              </a:rPr>
              <a:t>The CJEU's broad interpretation enables forum shopping </a:t>
            </a:r>
            <a:endParaRPr lang="en-US" b="1" dirty="0">
              <a:solidFill>
                <a:schemeClr val="tx2"/>
              </a:solidFill>
            </a:endParaRPr>
          </a:p>
          <a:p>
            <a:pPr marL="285750" indent="-285750">
              <a:buFontTx/>
              <a:buChar char="-"/>
            </a:pPr>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6</a:t>
            </a:fld>
            <a:endParaRPr lang="en-GB" dirty="0"/>
          </a:p>
        </p:txBody>
      </p:sp>
      <p:pic>
        <p:nvPicPr>
          <p:cNvPr id="1026" name="Picture 2" descr="Image result for nike"/>
          <p:cNvPicPr>
            <a:picLocks noGrp="1" noChangeAspect="1" noChangeArrowheads="1"/>
          </p:cNvPicPr>
          <p:nvPr>
            <p:ph idx="12"/>
          </p:nvPr>
        </p:nvPicPr>
        <p:blipFill>
          <a:blip r:embed="rId3" cstate="print">
            <a:extLst>
              <a:ext uri="{28A0092B-C50C-407E-A947-70E740481C1C}">
                <a14:useLocalDpi xmlns:a14="http://schemas.microsoft.com/office/drawing/2010/main" val="0"/>
              </a:ext>
            </a:extLst>
          </a:blip>
          <a:srcRect/>
          <a:stretch>
            <a:fillRect/>
          </a:stretch>
        </p:blipFill>
        <p:spPr bwMode="auto">
          <a:xfrm>
            <a:off x="9050874" y="1581384"/>
            <a:ext cx="2634251" cy="1975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mm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5709" y="4136778"/>
            <a:ext cx="2644580" cy="178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1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none"/>
          <a:lstStyle/>
          <a:p>
            <a:r>
              <a:rPr lang="en-GB" dirty="0"/>
              <a:t>Determining the Competent </a:t>
            </a:r>
            <a:r>
              <a:rPr lang="en-GB" dirty="0" smtClean="0"/>
              <a:t>Court: Locus </a:t>
            </a:r>
            <a:r>
              <a:rPr lang="en-GB" dirty="0" err="1" smtClean="0"/>
              <a:t>Delicti</a:t>
            </a:r>
            <a:r>
              <a:rPr lang="en-GB" dirty="0" smtClean="0"/>
              <a:t> (cont.)</a:t>
            </a:r>
            <a:endParaRPr lang="en-GB" dirty="0"/>
          </a:p>
        </p:txBody>
      </p:sp>
      <p:sp>
        <p:nvSpPr>
          <p:cNvPr id="8" name="Content Placeholder 7"/>
          <p:cNvSpPr>
            <a:spLocks noGrp="1"/>
          </p:cNvSpPr>
          <p:nvPr>
            <p:ph idx="1"/>
          </p:nvPr>
        </p:nvSpPr>
        <p:spPr>
          <a:xfrm>
            <a:off x="667155" y="2016000"/>
            <a:ext cx="7596000" cy="4032000"/>
          </a:xfrm>
        </p:spPr>
        <p:txBody>
          <a:bodyPr wrap="square"/>
          <a:lstStyle/>
          <a:p>
            <a:pPr algn="just"/>
            <a:r>
              <a:rPr lang="en-GB" dirty="0" smtClean="0"/>
              <a:t>Brussels I Recast</a:t>
            </a:r>
          </a:p>
          <a:p>
            <a:pPr algn="just"/>
            <a:endParaRPr lang="en-GB" i="1" dirty="0"/>
          </a:p>
          <a:p>
            <a:pPr algn="just"/>
            <a:r>
              <a:rPr lang="en-GB" i="1" dirty="0" smtClean="0"/>
              <a:t>"</a:t>
            </a:r>
            <a:r>
              <a:rPr lang="en-GB" i="1" dirty="0"/>
              <a:t>A person domiciled in a Member State may be sued in another Member State […] in matters relating to tort, delict or quasi-delict, in the courts for the place where the harmful event occurred or may occur;"</a:t>
            </a:r>
          </a:p>
          <a:p>
            <a:pPr algn="just"/>
            <a:endParaRPr lang="en-US" dirty="0" smtClean="0"/>
          </a:p>
          <a:p>
            <a:pPr algn="just"/>
            <a:r>
              <a:rPr lang="en-US" dirty="0" smtClean="0"/>
              <a:t>EU TM </a:t>
            </a:r>
            <a:r>
              <a:rPr lang="en-US" dirty="0" err="1" smtClean="0"/>
              <a:t>reg</a:t>
            </a:r>
            <a:r>
              <a:rPr lang="en-US" dirty="0" smtClean="0"/>
              <a:t> art 125(5): </a:t>
            </a:r>
          </a:p>
          <a:p>
            <a:pPr algn="just"/>
            <a:endParaRPr lang="en-US" dirty="0" smtClean="0"/>
          </a:p>
          <a:p>
            <a:pPr algn="just"/>
            <a:r>
              <a:rPr lang="en-US" i="1" dirty="0" smtClean="0"/>
              <a:t>"Proceedings </a:t>
            </a:r>
            <a:r>
              <a:rPr lang="en-US" i="1" dirty="0"/>
              <a:t>in respect of the actions and claims referred to in Article 124, with the exception of actions for a declaration of non-infringement of an EU trade mark, may also be brought in the courts of the Member State in which the act of infringement </a:t>
            </a:r>
            <a:r>
              <a:rPr lang="en-US" i="1" u="sng" dirty="0"/>
              <a:t>has been committed or threatened</a:t>
            </a:r>
            <a:r>
              <a:rPr lang="en-US" i="1" dirty="0"/>
              <a:t>, or in which an act referred to in Article 11(2</a:t>
            </a:r>
            <a:r>
              <a:rPr lang="en-US" i="1" dirty="0" smtClean="0"/>
              <a:t>) [act that leads to fair compensation]  </a:t>
            </a:r>
            <a:r>
              <a:rPr lang="en-US" i="1" dirty="0"/>
              <a:t>has been committed. </a:t>
            </a:r>
            <a:r>
              <a:rPr lang="en-US" i="1" dirty="0" smtClean="0"/>
              <a:t>"</a:t>
            </a:r>
          </a:p>
          <a:p>
            <a:pPr algn="just"/>
            <a:endParaRPr lang="en-US" i="1" dirty="0"/>
          </a:p>
          <a:p>
            <a:pPr algn="just"/>
            <a:endParaRPr lang="en-US" i="1" dirty="0" smtClean="0"/>
          </a:p>
          <a:p>
            <a:pPr algn="just"/>
            <a:endParaRPr lang="en-US" i="1" dirty="0"/>
          </a:p>
          <a:p>
            <a:pPr algn="just"/>
            <a:endParaRPr lang="en-US" i="1" dirty="0" smtClean="0"/>
          </a:p>
          <a:p>
            <a:pPr algn="just"/>
            <a:endParaRPr lang="en-US" i="1" dirty="0"/>
          </a:p>
          <a:p>
            <a:pPr algn="just"/>
            <a:endParaRPr lang="en-GB" i="1" dirty="0"/>
          </a:p>
        </p:txBody>
      </p:sp>
      <p:sp>
        <p:nvSpPr>
          <p:cNvPr id="9" name="Content Placeholder 8"/>
          <p:cNvSpPr>
            <a:spLocks noGrp="1"/>
          </p:cNvSpPr>
          <p:nvPr>
            <p:ph idx="12"/>
          </p:nvPr>
        </p:nvSpPr>
        <p:spPr>
          <a:xfrm>
            <a:off x="9116219" y="2016000"/>
            <a:ext cx="2124000" cy="4032000"/>
          </a:xfrm>
        </p:spPr>
        <p:txBody>
          <a:bodyPr wrap="square"/>
          <a:lstStyle/>
          <a:p>
            <a:pPr marL="285750" indent="-285750">
              <a:buFontTx/>
              <a:buChar char="-"/>
            </a:pPr>
            <a:endParaRPr lang="en-US" dirty="0" smtClean="0"/>
          </a:p>
          <a:p>
            <a:pPr marL="285750" indent="-285750">
              <a:buFontTx/>
              <a:buChar char="-"/>
            </a:pPr>
            <a:endParaRPr lang="en-GB" dirty="0" smtClean="0"/>
          </a:p>
          <a:p>
            <a:pPr marL="285750" indent="-285750">
              <a:buFontTx/>
              <a:buChar char="-"/>
            </a:pPr>
            <a:r>
              <a:rPr lang="en-US" dirty="0" smtClean="0"/>
              <a:t>CJEU Mines de </a:t>
            </a:r>
            <a:r>
              <a:rPr lang="en-US" dirty="0" err="1" smtClean="0"/>
              <a:t>Potasse</a:t>
            </a:r>
            <a:r>
              <a:rPr lang="en-US" dirty="0" smtClean="0"/>
              <a:t> </a:t>
            </a:r>
            <a:r>
              <a:rPr lang="en-US" dirty="0" err="1" smtClean="0"/>
              <a:t>d'Alsace</a:t>
            </a:r>
            <a:endParaRPr lang="en-US" dirty="0" smtClean="0"/>
          </a:p>
          <a:p>
            <a:pPr marL="285750" indent="-285750">
              <a:buFontTx/>
              <a:buChar char="-"/>
            </a:pPr>
            <a:r>
              <a:rPr lang="en-US" dirty="0" smtClean="0"/>
              <a:t>CJEU </a:t>
            </a:r>
            <a:r>
              <a:rPr lang="en-US" dirty="0" err="1" smtClean="0"/>
              <a:t>eDate</a:t>
            </a:r>
            <a:r>
              <a:rPr lang="en-US" dirty="0" smtClean="0"/>
              <a:t> Advertising</a:t>
            </a:r>
          </a:p>
          <a:p>
            <a:pPr marL="285750" indent="-285750">
              <a:buFontTx/>
              <a:buChar char="-"/>
            </a:pPr>
            <a:r>
              <a:rPr lang="en-US" dirty="0" smtClean="0"/>
              <a:t>CJEU </a:t>
            </a:r>
            <a:r>
              <a:rPr lang="en-US" dirty="0" err="1" smtClean="0"/>
              <a:t>Wintersteiger</a:t>
            </a:r>
            <a:endParaRPr lang="en-GB" dirty="0"/>
          </a:p>
          <a:p>
            <a:pPr marL="285750" indent="-285750">
              <a:buFontTx/>
              <a:buChar char="-"/>
            </a:pPr>
            <a:endParaRPr lang="en-GB" dirty="0" smtClean="0"/>
          </a:p>
          <a:p>
            <a:pPr marL="285750" indent="-285750">
              <a:buFontTx/>
              <a:buChar char="-"/>
            </a:pPr>
            <a:endParaRPr lang="en-GB" dirty="0"/>
          </a:p>
          <a:p>
            <a:pPr marL="285750" indent="-285750">
              <a:buFontTx/>
              <a:buChar char="-"/>
            </a:pPr>
            <a:r>
              <a:rPr lang="en-US" dirty="0" smtClean="0"/>
              <a:t>CJEU Nintendo</a:t>
            </a:r>
            <a:endParaRPr lang="en-GB" dirty="0" smtClean="0"/>
          </a:p>
          <a:p>
            <a:pPr marL="285750" indent="-285750">
              <a:buFontTx/>
              <a:buChar char="-"/>
            </a:pPr>
            <a:r>
              <a:rPr lang="en-GB" dirty="0" smtClean="0"/>
              <a:t>CJEU Coty Germany</a:t>
            </a:r>
          </a:p>
          <a:p>
            <a:pPr marL="285750" indent="-285750">
              <a:buFontTx/>
              <a:buChar char="-"/>
            </a:pPr>
            <a:r>
              <a:rPr lang="en-GB" dirty="0" smtClean="0"/>
              <a:t>BGH </a:t>
            </a:r>
            <a:r>
              <a:rPr lang="en-GB" dirty="0" err="1" smtClean="0"/>
              <a:t>Parfummarken</a:t>
            </a:r>
            <a:endParaRPr lang="en-GB" dirty="0" smtClean="0"/>
          </a:p>
          <a:p>
            <a:pPr marL="285750" indent="-285750">
              <a:buFontTx/>
              <a:buChar char="-"/>
            </a:pPr>
            <a:r>
              <a:rPr lang="en-US" dirty="0" smtClean="0"/>
              <a:t>EWCA AMS Neve</a:t>
            </a:r>
            <a:endParaRPr lang="en-GB" dirty="0"/>
          </a:p>
        </p:txBody>
      </p:sp>
      <p:sp>
        <p:nvSpPr>
          <p:cNvPr id="5" name="Date Placeholder 4"/>
          <p:cNvSpPr>
            <a:spLocks noGrp="1"/>
          </p:cNvSpPr>
          <p:nvPr>
            <p:ph type="dt" sz="half" idx="2"/>
          </p:nvPr>
        </p:nvSpPr>
        <p:spPr/>
        <p:txBody>
          <a:bodyPr wrap="none"/>
          <a:lstStyle/>
          <a:p>
            <a:r>
              <a:rPr lang="en-GB" dirty="0" smtClean="0"/>
              <a:t>March 2019</a:t>
            </a:r>
            <a:endParaRPr lang="en-GB" dirty="0"/>
          </a:p>
        </p:txBody>
      </p:sp>
      <p:sp>
        <p:nvSpPr>
          <p:cNvPr id="6" name="Slide Number Placeholder 5"/>
          <p:cNvSpPr>
            <a:spLocks noGrp="1"/>
          </p:cNvSpPr>
          <p:nvPr>
            <p:ph type="sldNum" sz="quarter" idx="4"/>
          </p:nvPr>
        </p:nvSpPr>
        <p:spPr/>
        <p:txBody>
          <a:bodyPr wrap="square"/>
          <a:lstStyle/>
          <a:p>
            <a:fld id="{35776BF8-EDBB-404C-821D-54B8C1A14D73}" type="slidenum">
              <a:rPr lang="en-GB" smtClean="0"/>
              <a:t>7</a:t>
            </a:fld>
            <a:endParaRPr lang="en-GB" dirty="0"/>
          </a:p>
        </p:txBody>
      </p:sp>
    </p:spTree>
    <p:extLst>
      <p:ext uri="{BB962C8B-B14F-4D97-AF65-F5344CB8AC3E}">
        <p14:creationId xmlns:p14="http://schemas.microsoft.com/office/powerpoint/2010/main" val="143117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917302"/>
            <a:ext cx="9900000" cy="759600"/>
          </a:xfrm>
        </p:spPr>
        <p:txBody>
          <a:bodyPr/>
          <a:lstStyle/>
          <a:p>
            <a:r>
              <a:rPr lang="en-US" dirty="0" smtClean="0"/>
              <a:t>Recent developments: BGH </a:t>
            </a:r>
            <a:r>
              <a:rPr lang="en-US" dirty="0" err="1" smtClean="0"/>
              <a:t>Parfummarken</a:t>
            </a:r>
            <a:r>
              <a:rPr lang="en-US" dirty="0" smtClean="0"/>
              <a:t> &amp; EWCA AMS Neve</a:t>
            </a:r>
            <a:endParaRPr lang="en-GB" dirty="0"/>
          </a:p>
        </p:txBody>
      </p:sp>
      <p:sp>
        <p:nvSpPr>
          <p:cNvPr id="3" name="Content Placeholder 2"/>
          <p:cNvSpPr>
            <a:spLocks noGrp="1"/>
          </p:cNvSpPr>
          <p:nvPr>
            <p:ph idx="1"/>
          </p:nvPr>
        </p:nvSpPr>
        <p:spPr>
          <a:xfrm>
            <a:off x="5607169" y="1676902"/>
            <a:ext cx="4760830" cy="3222902"/>
          </a:xfrm>
        </p:spPr>
        <p:txBody>
          <a:bodyPr/>
          <a:lstStyle/>
          <a:p>
            <a:r>
              <a:rPr lang="en-US" b="0" dirty="0" smtClean="0"/>
              <a:t>Problems (</a:t>
            </a:r>
            <a:r>
              <a:rPr lang="en-US" b="0" dirty="0" err="1" smtClean="0"/>
              <a:t>a.o.</a:t>
            </a:r>
            <a:r>
              <a:rPr lang="en-US" b="0" dirty="0" smtClean="0"/>
              <a:t> A. Kur, IRIPCL 2018)</a:t>
            </a:r>
          </a:p>
          <a:p>
            <a:pPr marL="285750" indent="-285750">
              <a:buFontTx/>
              <a:buChar char="-"/>
            </a:pPr>
            <a:r>
              <a:rPr lang="en-US" b="0" dirty="0" smtClean="0"/>
              <a:t>Will always point to location of defendant's business; is jurisdiction under art 125(1) EU TM </a:t>
            </a:r>
            <a:r>
              <a:rPr lang="en-US" b="0" dirty="0" err="1" smtClean="0"/>
              <a:t>Reg</a:t>
            </a:r>
            <a:r>
              <a:rPr lang="en-US" b="0" dirty="0" smtClean="0"/>
              <a:t>; erodes art 125(5) EU TM </a:t>
            </a:r>
            <a:r>
              <a:rPr lang="en-US" b="0" dirty="0" err="1" smtClean="0"/>
              <a:t>reg</a:t>
            </a:r>
            <a:endParaRPr lang="en-US" b="0" dirty="0" smtClean="0"/>
          </a:p>
          <a:p>
            <a:pPr marL="285750" indent="-285750">
              <a:buFontTx/>
              <a:buChar char="-"/>
            </a:pPr>
            <a:r>
              <a:rPr lang="en-US" b="0" dirty="0" smtClean="0"/>
              <a:t>Undercuts Nike/Hummel</a:t>
            </a:r>
          </a:p>
          <a:p>
            <a:pPr marL="285750" indent="-285750">
              <a:buFontTx/>
              <a:buChar char="-"/>
            </a:pPr>
            <a:r>
              <a:rPr lang="en-US" b="0" dirty="0" smtClean="0"/>
              <a:t>No ECJ reference</a:t>
            </a:r>
            <a:endParaRPr lang="en-GB" b="0" dirty="0"/>
          </a:p>
        </p:txBody>
      </p:sp>
      <p:sp>
        <p:nvSpPr>
          <p:cNvPr id="4" name="Content Placeholder 3"/>
          <p:cNvSpPr>
            <a:spLocks noGrp="1"/>
          </p:cNvSpPr>
          <p:nvPr>
            <p:ph idx="12"/>
          </p:nvPr>
        </p:nvSpPr>
        <p:spPr>
          <a:xfrm>
            <a:off x="467999" y="1676902"/>
            <a:ext cx="4414552" cy="3222902"/>
          </a:xfrm>
        </p:spPr>
        <p:txBody>
          <a:bodyPr/>
          <a:lstStyle/>
          <a:p>
            <a:r>
              <a:rPr lang="en-US" dirty="0" err="1" smtClean="0"/>
              <a:t>Bundesgerichtshof</a:t>
            </a:r>
            <a:r>
              <a:rPr lang="en-US" dirty="0"/>
              <a:t> </a:t>
            </a:r>
            <a:r>
              <a:rPr lang="en-US" dirty="0" smtClean="0"/>
              <a:t>9 </a:t>
            </a:r>
            <a:r>
              <a:rPr lang="en-US" dirty="0" err="1" smtClean="0"/>
              <a:t>november</a:t>
            </a:r>
            <a:r>
              <a:rPr lang="en-US" dirty="0" smtClean="0"/>
              <a:t> 2017</a:t>
            </a:r>
          </a:p>
          <a:p>
            <a:endParaRPr lang="en-US" dirty="0" smtClean="0"/>
          </a:p>
          <a:p>
            <a:pPr algn="just"/>
            <a:r>
              <a:rPr lang="en-US" b="0" dirty="0" smtClean="0"/>
              <a:t>"</a:t>
            </a:r>
            <a:r>
              <a:rPr lang="de-DE" b="0" dirty="0" smtClean="0"/>
              <a:t>Bei </a:t>
            </a:r>
            <a:r>
              <a:rPr lang="de-DE" b="0" dirty="0"/>
              <a:t>der Bestimmung des schadensbegründenden Ereignisses in Fällen, in denen demselben Beklagten verschiedene, in mehreren Mitgliedstaaten begangene Verletzungshandlungen </a:t>
            </a:r>
            <a:r>
              <a:rPr lang="de-DE" b="0" dirty="0" smtClean="0"/>
              <a:t>[…] vorgeworfen </a:t>
            </a:r>
            <a:r>
              <a:rPr lang="de-DE" b="0" dirty="0"/>
              <a:t>werden, ist nicht auf jede einzelne Verletzungshandlung abzustellen, </a:t>
            </a:r>
            <a:r>
              <a:rPr lang="de-DE" b="0" dirty="0" err="1"/>
              <a:t>son-dern</a:t>
            </a:r>
            <a:r>
              <a:rPr lang="de-DE" b="0" dirty="0"/>
              <a:t> </a:t>
            </a:r>
            <a:r>
              <a:rPr lang="de-DE" dirty="0"/>
              <a:t>eine Gesamtwürdigung des Verhaltens vorzunehmen</a:t>
            </a:r>
            <a:r>
              <a:rPr lang="de-DE" b="0" dirty="0"/>
              <a:t>, um den Ort zu </a:t>
            </a:r>
            <a:r>
              <a:rPr lang="de-DE" b="0" dirty="0" smtClean="0"/>
              <a:t>bestimmen</a:t>
            </a:r>
            <a:r>
              <a:rPr lang="de-DE" b="0" dirty="0"/>
              <a:t>, an dem die ursprüngliche Verletzungshandlung, auf die das </a:t>
            </a:r>
            <a:r>
              <a:rPr lang="de-DE" b="0" dirty="0" err="1"/>
              <a:t>vorgewor-fene</a:t>
            </a:r>
            <a:r>
              <a:rPr lang="de-DE" b="0" dirty="0"/>
              <a:t> Verhalten zurückgeht, begangen worden ist oder </a:t>
            </a:r>
            <a:r>
              <a:rPr lang="de-DE" b="0" dirty="0" smtClean="0"/>
              <a:t>droht</a:t>
            </a:r>
            <a:r>
              <a:rPr lang="en-US" b="0" i="1" dirty="0" smtClean="0"/>
              <a:t>." </a:t>
            </a:r>
          </a:p>
          <a:p>
            <a:pPr algn="just"/>
            <a:r>
              <a:rPr lang="en-US" b="0" i="1" dirty="0" smtClean="0"/>
              <a:t>Reference to ECJ Nintendo/</a:t>
            </a:r>
            <a:r>
              <a:rPr lang="en-US" b="0" i="1" dirty="0" err="1" smtClean="0"/>
              <a:t>BigBen</a:t>
            </a:r>
            <a:r>
              <a:rPr lang="en-US" b="0" i="1" dirty="0" smtClean="0"/>
              <a:t>, C-24/16)</a:t>
            </a:r>
            <a:endParaRPr lang="en-US" b="0" dirty="0"/>
          </a:p>
          <a:p>
            <a:endParaRPr lang="en-US" dirty="0" smtClean="0"/>
          </a:p>
          <a:p>
            <a:endParaRPr lang="en-US" dirty="0"/>
          </a:p>
          <a:p>
            <a:endParaRPr lang="en-GB" dirty="0"/>
          </a:p>
        </p:txBody>
      </p:sp>
      <p:sp>
        <p:nvSpPr>
          <p:cNvPr id="5" name="Date Placeholder 4"/>
          <p:cNvSpPr>
            <a:spLocks noGrp="1"/>
          </p:cNvSpPr>
          <p:nvPr>
            <p:ph type="dt" sz="half" idx="2"/>
          </p:nvPr>
        </p:nvSpPr>
        <p:spPr/>
        <p:txBody>
          <a:bodyPr/>
          <a:lstStyle/>
          <a:p>
            <a:r>
              <a:rPr lang="en-GB" dirty="0" smtClean="0"/>
              <a:t>March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8</a:t>
            </a:fld>
            <a:endParaRPr lang="en-GB" dirty="0"/>
          </a:p>
        </p:txBody>
      </p:sp>
      <p:pic>
        <p:nvPicPr>
          <p:cNvPr id="7" name="Picture 6"/>
          <p:cNvPicPr>
            <a:picLocks noChangeAspect="1"/>
          </p:cNvPicPr>
          <p:nvPr/>
        </p:nvPicPr>
        <p:blipFill>
          <a:blip r:embed="rId3"/>
          <a:stretch>
            <a:fillRect/>
          </a:stretch>
        </p:blipFill>
        <p:spPr>
          <a:xfrm>
            <a:off x="6445042" y="4372126"/>
            <a:ext cx="4414552" cy="1562263"/>
          </a:xfrm>
          <a:prstGeom prst="rect">
            <a:avLst/>
          </a:prstGeom>
        </p:spPr>
      </p:pic>
    </p:spTree>
    <p:extLst>
      <p:ext uri="{BB962C8B-B14F-4D97-AF65-F5344CB8AC3E}">
        <p14:creationId xmlns:p14="http://schemas.microsoft.com/office/powerpoint/2010/main" val="423141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England and Wales Court of Appeal 1 </a:t>
            </a:r>
            <a:r>
              <a:rPr lang="en-US" dirty="0" err="1"/>
              <a:t>february</a:t>
            </a:r>
            <a:r>
              <a:rPr lang="en-US" dirty="0"/>
              <a:t> 2018</a:t>
            </a:r>
          </a:p>
          <a:p>
            <a:r>
              <a:rPr lang="en-US" dirty="0"/>
              <a:t>Prejudicial Questions </a:t>
            </a:r>
            <a:r>
              <a:rPr lang="en-US" dirty="0" smtClean="0"/>
              <a:t>to </a:t>
            </a:r>
            <a:r>
              <a:rPr lang="en-US" dirty="0"/>
              <a:t>the </a:t>
            </a:r>
            <a:r>
              <a:rPr lang="en-US" dirty="0" smtClean="0"/>
              <a:t>CJEU (C-172/18):</a:t>
            </a:r>
            <a:endParaRPr lang="en-US" dirty="0"/>
          </a:p>
          <a:p>
            <a:endParaRPr lang="en-US" dirty="0"/>
          </a:p>
          <a:p>
            <a:pPr marL="285750" indent="-285750">
              <a:buFontTx/>
              <a:buChar char="-"/>
            </a:pPr>
            <a:r>
              <a:rPr lang="en-US" b="0" dirty="0"/>
              <a:t>Does an EU trade mark court in Member State B have jurisdiction to hear a claim for infringement of the EU trade mark in respect of the advertisement and offer for sale of the goods in that territory?</a:t>
            </a:r>
          </a:p>
          <a:p>
            <a:pPr marL="285750" indent="-285750">
              <a:buFontTx/>
              <a:buChar char="-"/>
            </a:pPr>
            <a:r>
              <a:rPr lang="en-US" b="0" dirty="0"/>
              <a:t>If not, which other criteria are to be taken into account by that EU trade mark court in determining whether it has jurisdiction to hear that claim?</a:t>
            </a:r>
          </a:p>
          <a:p>
            <a:pPr marL="285750" indent="-285750">
              <a:buFontTx/>
              <a:buChar char="-"/>
            </a:pPr>
            <a:r>
              <a:rPr lang="en-US" b="0" dirty="0"/>
              <a:t>In so far as the answer to (2) requires that EU trade mark court to identify whether the undertaking has taken active steps in Member State B, which criteria are to be taken into account in determining whether the undertaking has taken such active steps?</a:t>
            </a:r>
            <a:endParaRPr lang="en-GB" b="0" dirty="0"/>
          </a:p>
          <a:p>
            <a:endParaRPr lang="en-GB" dirty="0"/>
          </a:p>
        </p:txBody>
      </p:sp>
      <p:pic>
        <p:nvPicPr>
          <p:cNvPr id="8" name="Content Placeholder 7"/>
          <p:cNvPicPr>
            <a:picLocks noGrp="1" noChangeAspect="1"/>
          </p:cNvPicPr>
          <p:nvPr>
            <p:ph idx="12"/>
          </p:nvPr>
        </p:nvPicPr>
        <p:blipFill>
          <a:blip r:embed="rId3"/>
          <a:stretch>
            <a:fillRect/>
          </a:stretch>
        </p:blipFill>
        <p:spPr>
          <a:xfrm>
            <a:off x="468313" y="3657137"/>
            <a:ext cx="2124075" cy="750225"/>
          </a:xfrm>
          <a:prstGeom prst="rect">
            <a:avLst/>
          </a:prstGeom>
        </p:spPr>
      </p:pic>
      <p:sp>
        <p:nvSpPr>
          <p:cNvPr id="5" name="Date Placeholder 4"/>
          <p:cNvSpPr>
            <a:spLocks noGrp="1"/>
          </p:cNvSpPr>
          <p:nvPr>
            <p:ph type="dt" sz="half" idx="2"/>
          </p:nvPr>
        </p:nvSpPr>
        <p:spPr/>
        <p:txBody>
          <a:bodyPr/>
          <a:lstStyle/>
          <a:p>
            <a:r>
              <a:rPr lang="en-GB" smtClean="0"/>
              <a:t>14 January 2019</a:t>
            </a:r>
            <a:endParaRPr lang="en-GB" dirty="0"/>
          </a:p>
        </p:txBody>
      </p:sp>
      <p:sp>
        <p:nvSpPr>
          <p:cNvPr id="6" name="Slide Number Placeholder 5"/>
          <p:cNvSpPr>
            <a:spLocks noGrp="1"/>
          </p:cNvSpPr>
          <p:nvPr>
            <p:ph type="sldNum" sz="quarter" idx="4"/>
          </p:nvPr>
        </p:nvSpPr>
        <p:spPr/>
        <p:txBody>
          <a:bodyPr/>
          <a:lstStyle/>
          <a:p>
            <a:fld id="{35776BF8-EDBB-404C-821D-54B8C1A14D73}" type="slidenum">
              <a:rPr lang="en-GB" smtClean="0"/>
              <a:t>9</a:t>
            </a:fld>
            <a:endParaRPr lang="en-GB" dirty="0"/>
          </a:p>
        </p:txBody>
      </p:sp>
      <p:sp>
        <p:nvSpPr>
          <p:cNvPr id="7" name="Title 1"/>
          <p:cNvSpPr>
            <a:spLocks noGrp="1"/>
          </p:cNvSpPr>
          <p:nvPr>
            <p:ph type="title"/>
          </p:nvPr>
        </p:nvSpPr>
        <p:spPr>
          <a:xfrm>
            <a:off x="468000" y="1026737"/>
            <a:ext cx="9900000" cy="759600"/>
          </a:xfrm>
        </p:spPr>
        <p:txBody>
          <a:bodyPr/>
          <a:lstStyle/>
          <a:p>
            <a:r>
              <a:rPr lang="en-US" dirty="0" smtClean="0"/>
              <a:t>Recent developments: BGH </a:t>
            </a:r>
            <a:r>
              <a:rPr lang="en-US" dirty="0" err="1" smtClean="0"/>
              <a:t>Parfummarken</a:t>
            </a:r>
            <a:r>
              <a:rPr lang="en-US" dirty="0" smtClean="0"/>
              <a:t> &amp; EWCA AMS Neve</a:t>
            </a:r>
            <a:endParaRPr lang="en-GB" dirty="0"/>
          </a:p>
        </p:txBody>
      </p:sp>
    </p:spTree>
    <p:extLst>
      <p:ext uri="{BB962C8B-B14F-4D97-AF65-F5344CB8AC3E}">
        <p14:creationId xmlns:p14="http://schemas.microsoft.com/office/powerpoint/2010/main" val="2579754281"/>
      </p:ext>
    </p:extLst>
  </p:cSld>
  <p:clrMapOvr>
    <a:masterClrMapping/>
  </p:clrMapOvr>
</p:sld>
</file>

<file path=ppt/theme/theme1.xml><?xml version="1.0" encoding="utf-8"?>
<a:theme xmlns:a="http://schemas.openxmlformats.org/drawingml/2006/main" name="DBBW_Screen">
  <a:themeElements>
    <a:clrScheme name="DBBW External">
      <a:dk1>
        <a:sysClr val="windowText" lastClr="000000"/>
      </a:dk1>
      <a:lt1>
        <a:sysClr val="window" lastClr="FFFFFF"/>
      </a:lt1>
      <a:dk2>
        <a:srgbClr val="993333"/>
      </a:dk2>
      <a:lt2>
        <a:srgbClr val="FFFFFF"/>
      </a:lt2>
      <a:accent1>
        <a:srgbClr val="993333"/>
      </a:accent1>
      <a:accent2>
        <a:srgbClr val="6E6259"/>
      </a:accent2>
      <a:accent3>
        <a:srgbClr val="999933"/>
      </a:accent3>
      <a:accent4>
        <a:srgbClr val="CC6633"/>
      </a:accent4>
      <a:accent5>
        <a:srgbClr val="CC9933"/>
      </a:accent5>
      <a:accent6>
        <a:srgbClr val="DBD8D5"/>
      </a:accent6>
      <a:hlink>
        <a:srgbClr val="993333"/>
      </a:hlink>
      <a:folHlink>
        <a:srgbClr val="E14C4C"/>
      </a:folHlink>
    </a:clrScheme>
    <a:fontScheme name="New Template De Brauw">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D541C9-2437-4FB9-8CD1-20AEB7080537}" vid="{847A2619-8F88-47A9-9622-42146A664933}"/>
    </a:ext>
  </a:extLst>
</a:theme>
</file>

<file path=ppt/theme/theme2.xml><?xml version="1.0" encoding="utf-8"?>
<a:theme xmlns:a="http://schemas.openxmlformats.org/drawingml/2006/main" name="Office Theme">
  <a:themeElements>
    <a:clrScheme name="De Brauw extern">
      <a:dk1>
        <a:sysClr val="windowText" lastClr="000000"/>
      </a:dk1>
      <a:lt1>
        <a:sysClr val="window" lastClr="FFFFFF"/>
      </a:lt1>
      <a:dk2>
        <a:srgbClr val="993333"/>
      </a:dk2>
      <a:lt2>
        <a:srgbClr val="FFFFFF"/>
      </a:lt2>
      <a:accent1>
        <a:srgbClr val="993333"/>
      </a:accent1>
      <a:accent2>
        <a:srgbClr val="6E6259"/>
      </a:accent2>
      <a:accent3>
        <a:srgbClr val="999933"/>
      </a:accent3>
      <a:accent4>
        <a:srgbClr val="CC6633"/>
      </a:accent4>
      <a:accent5>
        <a:srgbClr val="CC9933"/>
      </a:accent5>
      <a:accent6>
        <a:srgbClr val="994C66"/>
      </a:accent6>
      <a:hlink>
        <a:srgbClr val="993333"/>
      </a:hlink>
      <a:folHlink>
        <a:srgbClr val="E14C4C"/>
      </a:folHlink>
    </a:clrScheme>
    <a:fontScheme name="De Bra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 Brauw extern">
      <a:dk1>
        <a:sysClr val="windowText" lastClr="000000"/>
      </a:dk1>
      <a:lt1>
        <a:sysClr val="window" lastClr="FFFFFF"/>
      </a:lt1>
      <a:dk2>
        <a:srgbClr val="993333"/>
      </a:dk2>
      <a:lt2>
        <a:srgbClr val="FFFFFF"/>
      </a:lt2>
      <a:accent1>
        <a:srgbClr val="993333"/>
      </a:accent1>
      <a:accent2>
        <a:srgbClr val="6E6259"/>
      </a:accent2>
      <a:accent3>
        <a:srgbClr val="999933"/>
      </a:accent3>
      <a:accent4>
        <a:srgbClr val="CC6633"/>
      </a:accent4>
      <a:accent5>
        <a:srgbClr val="CC9933"/>
      </a:accent5>
      <a:accent6>
        <a:srgbClr val="994C66"/>
      </a:accent6>
      <a:hlink>
        <a:srgbClr val="993333"/>
      </a:hlink>
      <a:folHlink>
        <a:srgbClr val="E14C4C"/>
      </a:folHlink>
    </a:clrScheme>
    <a:fontScheme name="De Bra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DBBW_SCREEN</Template>
  <TotalTime>0</TotalTime>
  <Words>7590</Words>
  <Application>Microsoft Office PowerPoint</Application>
  <PresentationFormat>Widescreen</PresentationFormat>
  <Paragraphs>353</Paragraphs>
  <Slides>19</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Arial Narrow</vt:lpstr>
      <vt:lpstr>DBBW_Screen</vt:lpstr>
      <vt:lpstr>PowerPoint Presentation</vt:lpstr>
      <vt:lpstr>Table of Contents</vt:lpstr>
      <vt:lpstr>Relevant Legislation in the EU</vt:lpstr>
      <vt:lpstr>Determining the Competent Court</vt:lpstr>
      <vt:lpstr>Determining the Competent Court (cont.)</vt:lpstr>
      <vt:lpstr>Forum Shopping: CJEU Nike v Hummel, 18 May 2017, C-617/15</vt:lpstr>
      <vt:lpstr>Determining the Competent Court: Locus Delicti (cont.)</vt:lpstr>
      <vt:lpstr>Recent developments: BGH Parfummarken &amp; EWCA AMS Neve</vt:lpstr>
      <vt:lpstr>Recent developments: BGH Parfummarken &amp; EWCA AMS Neve</vt:lpstr>
      <vt:lpstr>Determining the Competent Court: Multiple Defendants</vt:lpstr>
      <vt:lpstr>Determining the Competent Court: Multiple Defendants (cont.)</vt:lpstr>
      <vt:lpstr>Determining the Competent Court: Multiple Defendants (cont.)</vt:lpstr>
      <vt:lpstr>Recent Dutch Development: Supreme Court Spin Master/High5</vt:lpstr>
      <vt:lpstr>Territorial scope of injunctions under an EU TM</vt:lpstr>
      <vt:lpstr>Territorial scope of injunctions under an EU TM</vt:lpstr>
      <vt:lpstr>Territorial scope of injunctions under an EU TM</vt:lpstr>
      <vt:lpstr>Territorial scope of injunctions under an EU TM</vt:lpstr>
      <vt:lpstr>Territorial scope of injunctions under an EU TM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 Kerkhof, Jacob</dc:creator>
  <cp:lastModifiedBy>Vrendenbarg, C.J.S.</cp:lastModifiedBy>
  <cp:revision>294</cp:revision>
  <cp:lastPrinted>2019-02-04T16:03:07Z</cp:lastPrinted>
  <dcterms:created xsi:type="dcterms:W3CDTF">2019-01-14T17:02:16Z</dcterms:created>
  <dcterms:modified xsi:type="dcterms:W3CDTF">2019-09-19T12:18:11Z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tp">
    <vt:lpwstr>14-01-2019</vt:lpwstr>
  </property>
  <property fmtid="{D5CDD505-2E9C-101B-9397-08002B2CF9AE}" pid="3" name="optUK">
    <vt:lpwstr>True</vt:lpwstr>
  </property>
  <property fmtid="{D5CDD505-2E9C-101B-9397-08002B2CF9AE}" pid="4" name="optNL">
    <vt:lpwstr>False</vt:lpwstr>
  </property>
  <property fmtid="{D5CDD505-2E9C-101B-9397-08002B2CF9AE}" pid="5" name="recruitment">
    <vt:lpwstr>False</vt:lpwstr>
  </property>
  <property fmtid="{D5CDD505-2E9C-101B-9397-08002B2CF9AE}" pid="6" name="internal">
    <vt:lpwstr>False</vt:lpwstr>
  </property>
  <property fmtid="{D5CDD505-2E9C-101B-9397-08002B2CF9AE}" pid="7" name="external">
    <vt:lpwstr>True</vt:lpwstr>
  </property>
  <property fmtid="{D5CDD505-2E9C-101B-9397-08002B2CF9AE}" pid="8" name="do_Template">
    <vt:lpwstr>DBBW_SCREEN</vt:lpwstr>
  </property>
  <property fmtid="{D5CDD505-2E9C-101B-9397-08002B2CF9AE}" pid="9" name="do_LanguageID">
    <vt:lpwstr>2057</vt:lpwstr>
  </property>
</Properties>
</file>