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24"/>
  </p:notesMasterIdLst>
  <p:handoutMasterIdLst>
    <p:handoutMasterId r:id="rId25"/>
  </p:handoutMasterIdLst>
  <p:sldIdLst>
    <p:sldId id="261" r:id="rId2"/>
    <p:sldId id="290" r:id="rId3"/>
    <p:sldId id="338" r:id="rId4"/>
    <p:sldId id="339" r:id="rId5"/>
    <p:sldId id="336" r:id="rId6"/>
    <p:sldId id="337" r:id="rId7"/>
    <p:sldId id="340" r:id="rId8"/>
    <p:sldId id="341" r:id="rId9"/>
    <p:sldId id="342" r:id="rId10"/>
    <p:sldId id="343" r:id="rId11"/>
    <p:sldId id="344" r:id="rId12"/>
    <p:sldId id="345" r:id="rId13"/>
    <p:sldId id="346" r:id="rId14"/>
    <p:sldId id="347" r:id="rId15"/>
    <p:sldId id="350" r:id="rId16"/>
    <p:sldId id="351" r:id="rId17"/>
    <p:sldId id="352" r:id="rId18"/>
    <p:sldId id="353" r:id="rId19"/>
    <p:sldId id="354" r:id="rId20"/>
    <p:sldId id="355" r:id="rId21"/>
    <p:sldId id="356" r:id="rId22"/>
    <p:sldId id="281" r:id="rId23"/>
  </p:sldIdLst>
  <p:sldSz cx="9144000" cy="6858000" type="screen4x3"/>
  <p:notesSz cx="6797675" cy="987425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D6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428" autoAdjust="0"/>
  </p:normalViewPr>
  <p:slideViewPr>
    <p:cSldViewPr>
      <p:cViewPr>
        <p:scale>
          <a:sx n="66" d="100"/>
          <a:sy n="66" d="100"/>
        </p:scale>
        <p:origin x="-2298" y="-9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7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3713"/>
          </a:xfrm>
          <a:prstGeom prst="rect">
            <a:avLst/>
          </a:prstGeom>
        </p:spPr>
        <p:txBody>
          <a:bodyPr vert="horz" lIns="91440" tIns="45720" rIns="91440" bIns="45720" rtlCol="0"/>
          <a:lstStyle>
            <a:lvl1pPr algn="r">
              <a:defRPr sz="1200"/>
            </a:lvl1pPr>
          </a:lstStyle>
          <a:p>
            <a:fld id="{E45DAAAC-A930-406B-A508-AE94A7998FEB}" type="datetimeFigureOut">
              <a:rPr lang="en-GB" smtClean="0"/>
              <a:t>04/10/2018</a:t>
            </a:fld>
            <a:endParaRPr lang="en-GB"/>
          </a:p>
        </p:txBody>
      </p:sp>
      <p:sp>
        <p:nvSpPr>
          <p:cNvPr id="4" name="Footer Placeholder 3"/>
          <p:cNvSpPr>
            <a:spLocks noGrp="1"/>
          </p:cNvSpPr>
          <p:nvPr>
            <p:ph type="ftr" sz="quarter" idx="2"/>
          </p:nvPr>
        </p:nvSpPr>
        <p:spPr>
          <a:xfrm>
            <a:off x="0" y="9378824"/>
            <a:ext cx="2945659" cy="49371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378824"/>
            <a:ext cx="2945659" cy="493713"/>
          </a:xfrm>
          <a:prstGeom prst="rect">
            <a:avLst/>
          </a:prstGeom>
        </p:spPr>
        <p:txBody>
          <a:bodyPr vert="horz" lIns="91440" tIns="45720" rIns="91440" bIns="45720" rtlCol="0" anchor="b"/>
          <a:lstStyle>
            <a:lvl1pPr algn="r">
              <a:defRPr sz="1200"/>
            </a:lvl1pPr>
          </a:lstStyle>
          <a:p>
            <a:fld id="{BE28413D-4948-4183-B3F7-828782DD9A91}" type="slidenum">
              <a:rPr lang="en-GB" smtClean="0"/>
              <a:t>‹#›</a:t>
            </a:fld>
            <a:endParaRPr lang="en-GB"/>
          </a:p>
        </p:txBody>
      </p:sp>
    </p:spTree>
    <p:extLst>
      <p:ext uri="{BB962C8B-B14F-4D97-AF65-F5344CB8AC3E}">
        <p14:creationId xmlns:p14="http://schemas.microsoft.com/office/powerpoint/2010/main" val="460167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5659"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3075" name="Rectangle 3"/>
          <p:cNvSpPr>
            <a:spLocks noGrp="1" noChangeArrowheads="1"/>
          </p:cNvSpPr>
          <p:nvPr>
            <p:ph type="dt" idx="1"/>
          </p:nvPr>
        </p:nvSpPr>
        <p:spPr bwMode="auto">
          <a:xfrm>
            <a:off x="3850443" y="0"/>
            <a:ext cx="2945659"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3076" name="Rectangle 4"/>
          <p:cNvSpPr>
            <a:spLocks noGrp="1" noRot="1" noChangeAspect="1" noChangeArrowheads="1" noTextEdit="1"/>
          </p:cNvSpPr>
          <p:nvPr>
            <p:ph type="sldImg" idx="2"/>
          </p:nvPr>
        </p:nvSpPr>
        <p:spPr bwMode="auto">
          <a:xfrm>
            <a:off x="931863" y="741363"/>
            <a:ext cx="4933950" cy="37020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9768" y="4690269"/>
            <a:ext cx="5438140" cy="444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078" name="Rectangle 6"/>
          <p:cNvSpPr>
            <a:spLocks noGrp="1" noChangeArrowheads="1"/>
          </p:cNvSpPr>
          <p:nvPr>
            <p:ph type="ftr" sz="quarter" idx="4"/>
          </p:nvPr>
        </p:nvSpPr>
        <p:spPr bwMode="auto">
          <a:xfrm>
            <a:off x="0" y="9378824"/>
            <a:ext cx="2945659"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3079" name="Rectangle 7"/>
          <p:cNvSpPr>
            <a:spLocks noGrp="1" noChangeArrowheads="1"/>
          </p:cNvSpPr>
          <p:nvPr>
            <p:ph type="sldNum" sz="quarter" idx="5"/>
          </p:nvPr>
        </p:nvSpPr>
        <p:spPr bwMode="auto">
          <a:xfrm>
            <a:off x="3850443" y="9378824"/>
            <a:ext cx="2945659"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4AB1A6E-808D-424B-A081-E8F921080751}" type="slidenum">
              <a:rPr lang="en-GB"/>
              <a:pPr/>
              <a:t>‹#›</a:t>
            </a:fld>
            <a:endParaRPr lang="en-GB"/>
          </a:p>
        </p:txBody>
      </p:sp>
    </p:spTree>
    <p:extLst>
      <p:ext uri="{BB962C8B-B14F-4D97-AF65-F5344CB8AC3E}">
        <p14:creationId xmlns:p14="http://schemas.microsoft.com/office/powerpoint/2010/main" val="35783895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48684E-E38F-4879-96A7-BFA1C587FE1C}" type="slidenum">
              <a:rPr lang="en-GB"/>
              <a:pPr/>
              <a:t>1</a:t>
            </a:fld>
            <a:endParaRPr lang="en-GB"/>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599FC7AB-683B-4AFC-AD5C-4003CF45F916}" type="datetime1">
              <a:rPr lang="en-GB"/>
              <a:pPr/>
              <a:t>04/10/2018</a:t>
            </a:fld>
            <a:endParaRPr lang="en-GB"/>
          </a:p>
        </p:txBody>
      </p:sp>
      <p:sp>
        <p:nvSpPr>
          <p:cNvPr id="7" name="Rectangle 7"/>
          <p:cNvSpPr>
            <a:spLocks noGrp="1" noChangeArrowheads="1"/>
          </p:cNvSpPr>
          <p:nvPr>
            <p:ph type="sldNum" sz="quarter" idx="5"/>
          </p:nvPr>
        </p:nvSpPr>
        <p:spPr>
          <a:ln/>
        </p:spPr>
        <p:txBody>
          <a:bodyPr/>
          <a:lstStyle/>
          <a:p>
            <a:fld id="{632E280D-036B-4B1B-893A-F29FAA317E2E}" type="slidenum">
              <a:rPr lang="en-GB"/>
              <a:pPr/>
              <a:t>22</a:t>
            </a:fld>
            <a:endParaRPr lang="en-GB"/>
          </a:p>
        </p:txBody>
      </p:sp>
      <p:sp>
        <p:nvSpPr>
          <p:cNvPr id="188418" name="Rectangle 2"/>
          <p:cNvSpPr>
            <a:spLocks noGrp="1" noRot="1" noChangeAspect="1" noChangeArrowheads="1" noTextEdit="1"/>
          </p:cNvSpPr>
          <p:nvPr>
            <p:ph type="sldImg"/>
          </p:nvPr>
        </p:nvSpPr>
        <p:spPr>
          <a:xfrm>
            <a:off x="933450" y="742950"/>
            <a:ext cx="4933950" cy="3702050"/>
          </a:xfrm>
          <a:ln/>
        </p:spPr>
      </p:sp>
      <p:sp>
        <p:nvSpPr>
          <p:cNvPr id="188419" name="Rectangle 3"/>
          <p:cNvSpPr>
            <a:spLocks noGrp="1" noChangeArrowheads="1"/>
          </p:cNvSpPr>
          <p:nvPr>
            <p:ph type="body" idx="1"/>
          </p:nvPr>
        </p:nvSpPr>
        <p:spPr/>
        <p:txBody>
          <a:bodyP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747713" y="1173163"/>
            <a:ext cx="7972425" cy="989012"/>
          </a:xfrm>
        </p:spPr>
        <p:txBody>
          <a:bodyPr tIns="0" bIns="0"/>
          <a:lstStyle>
            <a:lvl1pPr algn="l">
              <a:defRPr b="1" baseline="0">
                <a:solidFill>
                  <a:schemeClr val="tx1"/>
                </a:solidFill>
              </a:defRPr>
            </a:lvl1pPr>
          </a:lstStyle>
          <a:p>
            <a:pPr lvl="0"/>
            <a:r>
              <a:rPr lang="en-US" noProof="0" smtClean="0"/>
              <a:t>Click to edit Master title style</a:t>
            </a:r>
            <a:endParaRPr lang="en-GB" noProof="0" dirty="0" smtClean="0"/>
          </a:p>
        </p:txBody>
      </p:sp>
      <p:sp>
        <p:nvSpPr>
          <p:cNvPr id="9219" name="Rectangle 3"/>
          <p:cNvSpPr>
            <a:spLocks noGrp="1" noChangeArrowheads="1"/>
          </p:cNvSpPr>
          <p:nvPr>
            <p:ph type="subTitle" idx="1"/>
          </p:nvPr>
        </p:nvSpPr>
        <p:spPr>
          <a:xfrm>
            <a:off x="747713" y="2205038"/>
            <a:ext cx="7972425" cy="431800"/>
          </a:xfrm>
        </p:spPr>
        <p:txBody>
          <a:bodyPr tIns="0" bIns="0"/>
          <a:lstStyle>
            <a:lvl1pPr marL="0" indent="0" algn="l">
              <a:spcBef>
                <a:spcPct val="0"/>
              </a:spcBef>
              <a:buFontTx/>
              <a:buNone/>
              <a:defRPr sz="2000" baseline="0"/>
            </a:lvl1pPr>
          </a:lstStyle>
          <a:p>
            <a:pPr lvl="0"/>
            <a:r>
              <a:rPr lang="en-US" noProof="0" smtClean="0"/>
              <a:t>Click to edit Master subtitle style</a:t>
            </a:r>
            <a:endParaRPr lang="en-GB" noProof="0" dirty="0" smtClean="0"/>
          </a:p>
        </p:txBody>
      </p:sp>
      <p:pic>
        <p:nvPicPr>
          <p:cNvPr id="9223" name="Picture 8" descr="HoganLovells_382_300dpiRGB.jpg"/>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674" y="0"/>
            <a:ext cx="900000" cy="9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8" name="Text Box 12"/>
          <p:cNvSpPr txBox="1">
            <a:spLocks noChangeArrowheads="1"/>
          </p:cNvSpPr>
          <p:nvPr userDrawn="1"/>
        </p:nvSpPr>
        <p:spPr bwMode="auto">
          <a:xfrm>
            <a:off x="165100" y="3417888"/>
            <a:ext cx="8826500" cy="360362"/>
          </a:xfrm>
          <a:prstGeom prst="rect">
            <a:avLst/>
          </a:prstGeom>
          <a:solidFill>
            <a:schemeClr val="bg2"/>
          </a:solidFill>
          <a:ln>
            <a:noFill/>
          </a:ln>
          <a:effectLst/>
          <a:extLst/>
        </p:spPr>
        <p:txBody>
          <a:bodyPr/>
          <a:lstStyle/>
          <a:p>
            <a:pPr>
              <a:spcBef>
                <a:spcPct val="50000"/>
              </a:spcBef>
            </a:pPr>
            <a:endParaRPr lang="en-US"/>
          </a:p>
        </p:txBody>
      </p:sp>
    </p:spTree>
    <p:extLst>
      <p:ext uri="{BB962C8B-B14F-4D97-AF65-F5344CB8AC3E}">
        <p14:creationId xmlns:p14="http://schemas.microsoft.com/office/powerpoint/2010/main" val="422848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62E0BBFD-3C28-455B-B3E3-FD8D1415BAC5}" type="slidenum">
              <a:rPr lang="en-GB"/>
              <a:pPr/>
              <a:t>‹#›</a:t>
            </a:fld>
            <a:endParaRPr lang="en-GB"/>
          </a:p>
        </p:txBody>
      </p:sp>
      <p:sp>
        <p:nvSpPr>
          <p:cNvPr id="5" name="Line 22"/>
          <p:cNvSpPr>
            <a:spLocks noChangeShapeType="1"/>
          </p:cNvSpPr>
          <p:nvPr userDrawn="1"/>
        </p:nvSpPr>
        <p:spPr bwMode="auto">
          <a:xfrm>
            <a:off x="82550" y="1141413"/>
            <a:ext cx="8969375" cy="0"/>
          </a:xfrm>
          <a:prstGeom prst="line">
            <a:avLst/>
          </a:prstGeom>
          <a:noFill/>
          <a:ln w="12700">
            <a:solidFill>
              <a:schemeClr val="tx1"/>
            </a:solidFill>
            <a:round/>
            <a:headEnd/>
            <a:tailEnd/>
          </a:ln>
        </p:spPr>
        <p:txBody>
          <a:bodyPr/>
          <a:lstStyle/>
          <a:p>
            <a:pPr>
              <a:defRPr/>
            </a:pPr>
            <a:endParaRPr lang="de-DE" sz="1000" b="1">
              <a:ea typeface="Arial Unicode MS" pitchFamily="34" charset="-128"/>
              <a:cs typeface="Arial Unicode MS" pitchFamily="34" charset="-128"/>
            </a:endParaRPr>
          </a:p>
        </p:txBody>
      </p:sp>
    </p:spTree>
    <p:extLst>
      <p:ext uri="{BB962C8B-B14F-4D97-AF65-F5344CB8AC3E}">
        <p14:creationId xmlns:p14="http://schemas.microsoft.com/office/powerpoint/2010/main" val="3123438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AA4F091D-DC9C-4789-9E10-5978E56A7AB8}" type="slidenum">
              <a:rPr lang="en-GB"/>
              <a:pPr/>
              <a:t>‹#›</a:t>
            </a:fld>
            <a:endParaRPr lang="en-GB"/>
          </a:p>
        </p:txBody>
      </p:sp>
      <p:sp>
        <p:nvSpPr>
          <p:cNvPr id="4" name="Line 22"/>
          <p:cNvSpPr>
            <a:spLocks noChangeShapeType="1"/>
          </p:cNvSpPr>
          <p:nvPr userDrawn="1"/>
        </p:nvSpPr>
        <p:spPr bwMode="auto">
          <a:xfrm>
            <a:off x="82550" y="1141413"/>
            <a:ext cx="8969375" cy="0"/>
          </a:xfrm>
          <a:prstGeom prst="line">
            <a:avLst/>
          </a:prstGeom>
          <a:noFill/>
          <a:ln w="12700">
            <a:solidFill>
              <a:schemeClr val="tx1"/>
            </a:solidFill>
            <a:round/>
            <a:headEnd/>
            <a:tailEnd/>
          </a:ln>
        </p:spPr>
        <p:txBody>
          <a:bodyPr/>
          <a:lstStyle/>
          <a:p>
            <a:pPr>
              <a:defRPr/>
            </a:pPr>
            <a:endParaRPr lang="de-DE" sz="1000" b="1">
              <a:ea typeface="Arial Unicode MS" pitchFamily="34" charset="-128"/>
              <a:cs typeface="Arial Unicode MS" pitchFamily="34" charset="-128"/>
            </a:endParaRPr>
          </a:p>
        </p:txBody>
      </p:sp>
    </p:spTree>
    <p:extLst>
      <p:ext uri="{BB962C8B-B14F-4D97-AF65-F5344CB8AC3E}">
        <p14:creationId xmlns:p14="http://schemas.microsoft.com/office/powerpoint/2010/main" val="1083237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EB2F8A79-76FC-4A74-8EA6-43961E5D5C9F}" type="slidenum">
              <a:rPr lang="en-GB"/>
              <a:pPr/>
              <a:t>‹#›</a:t>
            </a:fld>
            <a:endParaRPr lang="en-GB"/>
          </a:p>
        </p:txBody>
      </p:sp>
    </p:spTree>
    <p:extLst>
      <p:ext uri="{BB962C8B-B14F-4D97-AF65-F5344CB8AC3E}">
        <p14:creationId xmlns:p14="http://schemas.microsoft.com/office/powerpoint/2010/main" val="4132759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65100" y="1449388"/>
            <a:ext cx="4321175" cy="500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38675" y="1449388"/>
            <a:ext cx="4321175" cy="500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4"/>
          <p:cNvSpPr>
            <a:spLocks noGrp="1"/>
          </p:cNvSpPr>
          <p:nvPr>
            <p:ph type="sldNum" sz="quarter" idx="10"/>
          </p:nvPr>
        </p:nvSpPr>
        <p:spPr/>
        <p:txBody>
          <a:bodyPr/>
          <a:lstStyle>
            <a:lvl1pPr>
              <a:defRPr/>
            </a:lvl1pPr>
          </a:lstStyle>
          <a:p>
            <a:fld id="{7260EBA6-5923-4CE3-A27D-90B0E87F0265}" type="slidenum">
              <a:rPr lang="en-GB"/>
              <a:pPr/>
              <a:t>‹#›</a:t>
            </a:fld>
            <a:endParaRPr lang="en-GB"/>
          </a:p>
        </p:txBody>
      </p:sp>
      <p:sp>
        <p:nvSpPr>
          <p:cNvPr id="6" name="Line 22"/>
          <p:cNvSpPr>
            <a:spLocks noChangeShapeType="1"/>
          </p:cNvSpPr>
          <p:nvPr userDrawn="1"/>
        </p:nvSpPr>
        <p:spPr bwMode="auto">
          <a:xfrm>
            <a:off x="82550" y="1141413"/>
            <a:ext cx="8969375" cy="0"/>
          </a:xfrm>
          <a:prstGeom prst="line">
            <a:avLst/>
          </a:prstGeom>
          <a:noFill/>
          <a:ln w="12700">
            <a:solidFill>
              <a:schemeClr val="tx1"/>
            </a:solidFill>
            <a:round/>
            <a:headEnd/>
            <a:tailEnd/>
          </a:ln>
        </p:spPr>
        <p:txBody>
          <a:bodyPr/>
          <a:lstStyle/>
          <a:p>
            <a:pPr>
              <a:defRPr/>
            </a:pPr>
            <a:endParaRPr lang="de-DE" sz="1000" b="1">
              <a:ea typeface="Arial Unicode MS" pitchFamily="34" charset="-128"/>
              <a:cs typeface="Arial Unicode MS" pitchFamily="34" charset="-128"/>
            </a:endParaRPr>
          </a:p>
        </p:txBody>
      </p:sp>
    </p:spTree>
    <p:extLst>
      <p:ext uri="{BB962C8B-B14F-4D97-AF65-F5344CB8AC3E}">
        <p14:creationId xmlns:p14="http://schemas.microsoft.com/office/powerpoint/2010/main" val="163907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lvl1pPr>
              <a:defRPr/>
            </a:lvl1pPr>
          </a:lstStyle>
          <a:p>
            <a:fld id="{6900F539-779A-4056-A6CE-C2D4C907B6BB}" type="slidenum">
              <a:rPr lang="en-GB"/>
              <a:pPr/>
              <a:t>‹#›</a:t>
            </a:fld>
            <a:endParaRPr lang="en-GB"/>
          </a:p>
        </p:txBody>
      </p:sp>
      <p:sp>
        <p:nvSpPr>
          <p:cNvPr id="5" name="Line 2"/>
          <p:cNvSpPr>
            <a:spLocks noChangeShapeType="1"/>
          </p:cNvSpPr>
          <p:nvPr userDrawn="1"/>
        </p:nvSpPr>
        <p:spPr bwMode="auto">
          <a:xfrm>
            <a:off x="165100" y="3417888"/>
            <a:ext cx="8804275" cy="0"/>
          </a:xfrm>
          <a:prstGeom prst="line">
            <a:avLst/>
          </a:prstGeom>
          <a:noFill/>
          <a:ln w="73025">
            <a:solidFill>
              <a:srgbClr val="BDD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8" name="Text Placeholder 7"/>
          <p:cNvSpPr>
            <a:spLocks noGrp="1"/>
          </p:cNvSpPr>
          <p:nvPr>
            <p:ph type="body" sz="quarter" idx="11" hasCustomPrompt="1"/>
          </p:nvPr>
        </p:nvSpPr>
        <p:spPr>
          <a:xfrm>
            <a:off x="93600" y="3416400"/>
            <a:ext cx="8892000" cy="1047600"/>
          </a:xfrm>
        </p:spPr>
        <p:txBody>
          <a:bodyPr/>
          <a:lstStyle>
            <a:lvl1pPr marL="0" indent="0">
              <a:buNone/>
              <a:defRPr b="1"/>
            </a:lvl1pPr>
            <a:lvl5pPr marL="1435100" indent="0">
              <a:buNone/>
              <a:defRPr/>
            </a:lvl5pPr>
          </a:lstStyle>
          <a:p>
            <a:pPr lvl="0"/>
            <a:r>
              <a:rPr lang="en-GB" dirty="0" smtClean="0"/>
              <a:t>New chapter</a:t>
            </a:r>
            <a:endParaRPr lang="en-GB" dirty="0"/>
          </a:p>
        </p:txBody>
      </p:sp>
    </p:spTree>
    <p:extLst>
      <p:ext uri="{BB962C8B-B14F-4D97-AF65-F5344CB8AC3E}">
        <p14:creationId xmlns:p14="http://schemas.microsoft.com/office/powerpoint/2010/main" val="41199269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5100" y="0"/>
            <a:ext cx="896937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GB" dirty="0" smtClean="0"/>
          </a:p>
        </p:txBody>
      </p:sp>
      <p:sp>
        <p:nvSpPr>
          <p:cNvPr id="1027" name="Rectangle 3"/>
          <p:cNvSpPr>
            <a:spLocks noGrp="1" noChangeArrowheads="1"/>
          </p:cNvSpPr>
          <p:nvPr>
            <p:ph type="body" idx="1"/>
          </p:nvPr>
        </p:nvSpPr>
        <p:spPr bwMode="auto">
          <a:xfrm>
            <a:off x="165100" y="1449388"/>
            <a:ext cx="8794750" cy="500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1035" name="Text Box 11"/>
          <p:cNvSpPr txBox="1">
            <a:spLocks noChangeArrowheads="1"/>
          </p:cNvSpPr>
          <p:nvPr/>
        </p:nvSpPr>
        <p:spPr bwMode="auto">
          <a:xfrm>
            <a:off x="0" y="6477000"/>
            <a:ext cx="9145588" cy="381000"/>
          </a:xfrm>
          <a:prstGeom prst="rect">
            <a:avLst/>
          </a:prstGeom>
          <a:solidFill>
            <a:schemeClr val="bg2"/>
          </a:solidFill>
          <a:ln>
            <a:noFill/>
          </a:ln>
          <a:effectLst/>
          <a:extLst/>
        </p:spPr>
        <p:txBody>
          <a:bodyPr wrap="none"/>
          <a:lstStyle/>
          <a:p>
            <a:endParaRPr lang="en-US"/>
          </a:p>
        </p:txBody>
      </p:sp>
      <p:sp>
        <p:nvSpPr>
          <p:cNvPr id="1034" name="Text Box 10"/>
          <p:cNvSpPr txBox="1">
            <a:spLocks noChangeArrowheads="1"/>
          </p:cNvSpPr>
          <p:nvPr/>
        </p:nvSpPr>
        <p:spPr bwMode="auto">
          <a:xfrm>
            <a:off x="165100" y="6477000"/>
            <a:ext cx="1495425"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spcBef>
                <a:spcPct val="50000"/>
              </a:spcBef>
            </a:pPr>
            <a:r>
              <a:rPr lang="en-GB" sz="800" baseline="0" noProof="1">
                <a:solidFill>
                  <a:schemeClr val="tx1"/>
                </a:solidFill>
                <a:latin typeface="+mn-lt"/>
              </a:rPr>
              <a:t>www.hoganlovells.com</a:t>
            </a:r>
          </a:p>
        </p:txBody>
      </p:sp>
      <p:sp>
        <p:nvSpPr>
          <p:cNvPr id="1030" name="Rectangle 6"/>
          <p:cNvSpPr>
            <a:spLocks noGrp="1" noChangeArrowheads="1"/>
          </p:cNvSpPr>
          <p:nvPr>
            <p:ph type="sldNum" sz="quarter" idx="4"/>
          </p:nvPr>
        </p:nvSpPr>
        <p:spPr bwMode="auto">
          <a:xfrm>
            <a:off x="8428038" y="6494463"/>
            <a:ext cx="496887"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800" baseline="0">
                <a:solidFill>
                  <a:schemeClr val="tx1"/>
                </a:solidFill>
                <a:latin typeface="+mn-lt"/>
              </a:defRPr>
            </a:lvl1pPr>
          </a:lstStyle>
          <a:p>
            <a:fld id="{8CC62162-A410-474D-A552-FAE86DCA70DB}" type="slidenum">
              <a:rPr lang="en-GB" smtClean="0"/>
              <a:pPr/>
              <a:t>‹#›</a:t>
            </a:fld>
            <a:endParaRPr lang="en-GB" dirty="0"/>
          </a:p>
        </p:txBody>
      </p:sp>
    </p:spTree>
    <p:extLst>
      <p:ext uri="{BB962C8B-B14F-4D97-AF65-F5344CB8AC3E}">
        <p14:creationId xmlns:p14="http://schemas.microsoft.com/office/powerpoint/2010/main" val="1676418883"/>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60" r:id="rId3"/>
    <p:sldLayoutId id="2147483661" r:id="rId4"/>
    <p:sldLayoutId id="2147483662" r:id="rId5"/>
    <p:sldLayoutId id="2147483659" r:id="rId6"/>
  </p:sldLayoutIdLst>
  <p:hf hdr="0" ftr="0" dt="0"/>
  <p:txStyles>
    <p:titleStyle>
      <a:lvl1pPr algn="l" rtl="0" eaLnBrk="1" fontAlgn="base" hangingPunct="1">
        <a:spcBef>
          <a:spcPct val="0"/>
        </a:spcBef>
        <a:spcAft>
          <a:spcPct val="0"/>
        </a:spcAft>
        <a:defRPr sz="3200" baseline="0">
          <a:solidFill>
            <a:schemeClr val="tx1"/>
          </a:solidFill>
          <a:latin typeface="+mj-lt"/>
          <a:ea typeface="+mj-ea"/>
          <a:cs typeface="+mj-cs"/>
        </a:defRPr>
      </a:lvl1pPr>
      <a:lvl2pPr algn="l" rtl="0" eaLnBrk="1" fontAlgn="base" hangingPunct="1">
        <a:spcBef>
          <a:spcPct val="0"/>
        </a:spcBef>
        <a:spcAft>
          <a:spcPct val="0"/>
        </a:spcAft>
        <a:defRPr sz="3200">
          <a:solidFill>
            <a:schemeClr val="tx2"/>
          </a:solidFill>
          <a:latin typeface="Arial" charset="0"/>
        </a:defRPr>
      </a:lvl2pPr>
      <a:lvl3pPr algn="l" rtl="0" eaLnBrk="1" fontAlgn="base" hangingPunct="1">
        <a:spcBef>
          <a:spcPct val="0"/>
        </a:spcBef>
        <a:spcAft>
          <a:spcPct val="0"/>
        </a:spcAft>
        <a:defRPr sz="3200">
          <a:solidFill>
            <a:schemeClr val="tx2"/>
          </a:solidFill>
          <a:latin typeface="Arial" charset="0"/>
        </a:defRPr>
      </a:lvl3pPr>
      <a:lvl4pPr algn="l" rtl="0" eaLnBrk="1" fontAlgn="base" hangingPunct="1">
        <a:spcBef>
          <a:spcPct val="0"/>
        </a:spcBef>
        <a:spcAft>
          <a:spcPct val="0"/>
        </a:spcAft>
        <a:defRPr sz="3200">
          <a:solidFill>
            <a:schemeClr val="tx2"/>
          </a:solidFill>
          <a:latin typeface="Arial" charset="0"/>
        </a:defRPr>
      </a:lvl4pPr>
      <a:lvl5pPr algn="l" rtl="0" eaLnBrk="1" fontAlgn="base" hangingPunct="1">
        <a:spcBef>
          <a:spcPct val="0"/>
        </a:spcBef>
        <a:spcAft>
          <a:spcPct val="0"/>
        </a:spcAft>
        <a:defRPr sz="3200">
          <a:solidFill>
            <a:schemeClr val="tx2"/>
          </a:solidFill>
          <a:latin typeface="Arial" charset="0"/>
        </a:defRPr>
      </a:lvl5pPr>
      <a:lvl6pPr marL="457200" algn="l" rtl="0" eaLnBrk="1" fontAlgn="base" hangingPunct="1">
        <a:spcBef>
          <a:spcPct val="0"/>
        </a:spcBef>
        <a:spcAft>
          <a:spcPct val="0"/>
        </a:spcAft>
        <a:defRPr sz="3200">
          <a:solidFill>
            <a:schemeClr val="tx2"/>
          </a:solidFill>
          <a:latin typeface="Arial" charset="0"/>
        </a:defRPr>
      </a:lvl6pPr>
      <a:lvl7pPr marL="914400" algn="l" rtl="0" eaLnBrk="1" fontAlgn="base" hangingPunct="1">
        <a:spcBef>
          <a:spcPct val="0"/>
        </a:spcBef>
        <a:spcAft>
          <a:spcPct val="0"/>
        </a:spcAft>
        <a:defRPr sz="3200">
          <a:solidFill>
            <a:schemeClr val="tx2"/>
          </a:solidFill>
          <a:latin typeface="Arial" charset="0"/>
        </a:defRPr>
      </a:lvl7pPr>
      <a:lvl8pPr marL="1371600" algn="l" rtl="0" eaLnBrk="1" fontAlgn="base" hangingPunct="1">
        <a:spcBef>
          <a:spcPct val="0"/>
        </a:spcBef>
        <a:spcAft>
          <a:spcPct val="0"/>
        </a:spcAft>
        <a:defRPr sz="3200">
          <a:solidFill>
            <a:schemeClr val="tx2"/>
          </a:solidFill>
          <a:latin typeface="Arial" charset="0"/>
        </a:defRPr>
      </a:lvl8pPr>
      <a:lvl9pPr marL="1828800" algn="l" rtl="0" eaLnBrk="1" fontAlgn="base" hangingPunct="1">
        <a:spcBef>
          <a:spcPct val="0"/>
        </a:spcBef>
        <a:spcAft>
          <a:spcPct val="0"/>
        </a:spcAft>
        <a:defRPr sz="3200">
          <a:solidFill>
            <a:schemeClr val="tx2"/>
          </a:solidFill>
          <a:latin typeface="Arial" charset="0"/>
        </a:defRPr>
      </a:lvl9pPr>
    </p:titleStyle>
    <p:bodyStyle>
      <a:lvl1pPr marL="358775" indent="-358775" algn="l" rtl="0" eaLnBrk="1" fontAlgn="base" hangingPunct="1">
        <a:spcBef>
          <a:spcPct val="20000"/>
        </a:spcBef>
        <a:spcAft>
          <a:spcPct val="0"/>
        </a:spcAft>
        <a:buChar char="•"/>
        <a:defRPr sz="2800" baseline="0">
          <a:solidFill>
            <a:schemeClr val="tx1"/>
          </a:solidFill>
          <a:latin typeface="+mn-lt"/>
          <a:ea typeface="+mn-ea"/>
          <a:cs typeface="+mn-cs"/>
        </a:defRPr>
      </a:lvl1pPr>
      <a:lvl2pPr marL="717550" indent="-357188" algn="l" rtl="0" eaLnBrk="1" fontAlgn="base" hangingPunct="1">
        <a:spcBef>
          <a:spcPct val="20000"/>
        </a:spcBef>
        <a:spcAft>
          <a:spcPct val="0"/>
        </a:spcAft>
        <a:buChar char="–"/>
        <a:defRPr sz="2400" baseline="0">
          <a:solidFill>
            <a:schemeClr val="tx1"/>
          </a:solidFill>
          <a:latin typeface="+mn-lt"/>
        </a:defRPr>
      </a:lvl2pPr>
      <a:lvl3pPr marL="1076325" indent="-357188" algn="l" rtl="0" eaLnBrk="1" fontAlgn="base" hangingPunct="1">
        <a:spcBef>
          <a:spcPct val="20000"/>
        </a:spcBef>
        <a:spcAft>
          <a:spcPct val="0"/>
        </a:spcAft>
        <a:buChar char="•"/>
        <a:defRPr sz="2000" baseline="0">
          <a:solidFill>
            <a:schemeClr val="tx1"/>
          </a:solidFill>
          <a:latin typeface="+mn-lt"/>
        </a:defRPr>
      </a:lvl3pPr>
      <a:lvl4pPr marL="1433513" indent="-355600" algn="l" rtl="0" eaLnBrk="1" fontAlgn="base" hangingPunct="1">
        <a:spcBef>
          <a:spcPct val="20000"/>
        </a:spcBef>
        <a:spcAft>
          <a:spcPct val="0"/>
        </a:spcAft>
        <a:buChar char="–"/>
        <a:defRPr baseline="0">
          <a:solidFill>
            <a:schemeClr val="tx1"/>
          </a:solidFill>
          <a:latin typeface="+mn-lt"/>
        </a:defRPr>
      </a:lvl4pPr>
      <a:lvl5pPr marL="1792288" indent="-357188" algn="l" rtl="0" eaLnBrk="1" fontAlgn="base" hangingPunct="1">
        <a:spcBef>
          <a:spcPct val="20000"/>
        </a:spcBef>
        <a:spcAft>
          <a:spcPct val="0"/>
        </a:spcAft>
        <a:buChar char="•"/>
        <a:defRPr sz="1600" baseline="0">
          <a:solidFill>
            <a:schemeClr val="tx1"/>
          </a:solidFill>
          <a:latin typeface="+mn-lt"/>
        </a:defRPr>
      </a:lvl5pPr>
      <a:lvl6pPr marL="2249488" indent="-357188" algn="l" rtl="0" eaLnBrk="1" fontAlgn="base" hangingPunct="1">
        <a:spcBef>
          <a:spcPct val="20000"/>
        </a:spcBef>
        <a:spcAft>
          <a:spcPct val="0"/>
        </a:spcAft>
        <a:buChar char="•"/>
        <a:defRPr sz="1600">
          <a:solidFill>
            <a:schemeClr val="tx1"/>
          </a:solidFill>
          <a:latin typeface="+mn-lt"/>
        </a:defRPr>
      </a:lvl6pPr>
      <a:lvl7pPr marL="2706688" indent="-357188" algn="l" rtl="0" eaLnBrk="1" fontAlgn="base" hangingPunct="1">
        <a:spcBef>
          <a:spcPct val="20000"/>
        </a:spcBef>
        <a:spcAft>
          <a:spcPct val="0"/>
        </a:spcAft>
        <a:buChar char="•"/>
        <a:defRPr sz="1600">
          <a:solidFill>
            <a:schemeClr val="tx1"/>
          </a:solidFill>
          <a:latin typeface="+mn-lt"/>
        </a:defRPr>
      </a:lvl7pPr>
      <a:lvl8pPr marL="3163888" indent="-357188" algn="l" rtl="0" eaLnBrk="1" fontAlgn="base" hangingPunct="1">
        <a:spcBef>
          <a:spcPct val="20000"/>
        </a:spcBef>
        <a:spcAft>
          <a:spcPct val="0"/>
        </a:spcAft>
        <a:buChar char="•"/>
        <a:defRPr sz="1600">
          <a:solidFill>
            <a:schemeClr val="tx1"/>
          </a:solidFill>
          <a:latin typeface="+mn-lt"/>
        </a:defRPr>
      </a:lvl8pPr>
      <a:lvl9pPr marL="3621088" indent="-357188"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747713" y="3157538"/>
            <a:ext cx="2193925"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lstStyle/>
          <a:p>
            <a:pPr>
              <a:spcBef>
                <a:spcPct val="50000"/>
              </a:spcBef>
            </a:pPr>
            <a:r>
              <a:rPr lang="it-IT" sz="1200" dirty="0" smtClean="0">
                <a:latin typeface="+mn-lt"/>
              </a:rPr>
              <a:t>Nijmegen, 13-14 April 2018</a:t>
            </a:r>
            <a:endParaRPr lang="en-GB" sz="1200" dirty="0">
              <a:latin typeface="+mn-lt"/>
            </a:endParaRPr>
          </a:p>
        </p:txBody>
      </p:sp>
      <p:sp>
        <p:nvSpPr>
          <p:cNvPr id="24581" name="Rectangle 5"/>
          <p:cNvSpPr>
            <a:spLocks noGrp="1" noChangeArrowheads="1"/>
          </p:cNvSpPr>
          <p:nvPr>
            <p:ph type="ctrTitle"/>
          </p:nvPr>
        </p:nvSpPr>
        <p:spPr>
          <a:xfrm>
            <a:off x="747713" y="980729"/>
            <a:ext cx="7972425" cy="1008111"/>
          </a:xfrm>
          <a:noFill/>
          <a:ln/>
        </p:spPr>
        <p:txBody>
          <a:bodyPr/>
          <a:lstStyle/>
          <a:p>
            <a:pPr>
              <a:lnSpc>
                <a:spcPct val="90000"/>
              </a:lnSpc>
            </a:pPr>
            <a:r>
              <a:rPr lang="en-GB" dirty="0" smtClean="0"/>
              <a:t>Honest trade practices and the essential function of the trade mark</a:t>
            </a:r>
            <a:endParaRPr lang="en-GB" dirty="0"/>
          </a:p>
        </p:txBody>
      </p:sp>
      <p:sp>
        <p:nvSpPr>
          <p:cNvPr id="24582" name="Rectangle 6"/>
          <p:cNvSpPr>
            <a:spLocks noGrp="1" noChangeArrowheads="1"/>
          </p:cNvSpPr>
          <p:nvPr>
            <p:ph type="subTitle" idx="1"/>
          </p:nvPr>
        </p:nvSpPr>
        <p:spPr>
          <a:xfrm>
            <a:off x="747713" y="2852936"/>
            <a:ext cx="7972425" cy="304602"/>
          </a:xfrm>
          <a:noFill/>
          <a:ln/>
        </p:spPr>
        <p:txBody>
          <a:bodyPr>
            <a:normAutofit/>
          </a:bodyPr>
          <a:lstStyle/>
          <a:p>
            <a:pPr>
              <a:lnSpc>
                <a:spcPct val="90000"/>
              </a:lnSpc>
            </a:pPr>
            <a:r>
              <a:rPr lang="en-GB" dirty="0" smtClean="0"/>
              <a:t>Trade marks, honest trade, dilution</a:t>
            </a:r>
            <a:endParaRPr lang="en-GB" dirty="0"/>
          </a:p>
        </p:txBody>
      </p:sp>
      <p:sp>
        <p:nvSpPr>
          <p:cNvPr id="24583" name="Rectangle 7"/>
          <p:cNvSpPr>
            <a:spLocks noChangeArrowheads="1"/>
          </p:cNvSpPr>
          <p:nvPr/>
        </p:nvSpPr>
        <p:spPr bwMode="auto">
          <a:xfrm>
            <a:off x="747713" y="2204864"/>
            <a:ext cx="7972425"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lstStyle/>
          <a:p>
            <a:pPr>
              <a:lnSpc>
                <a:spcPct val="90000"/>
              </a:lnSpc>
            </a:pPr>
            <a:r>
              <a:rPr lang="it-IT" sz="1600" b="1" dirty="0" smtClean="0">
                <a:latin typeface="+mn-lt"/>
              </a:rPr>
              <a:t>Luigi Mansani</a:t>
            </a:r>
          </a:p>
          <a:p>
            <a:pPr>
              <a:lnSpc>
                <a:spcPct val="90000"/>
              </a:lnSpc>
            </a:pPr>
            <a:r>
              <a:rPr lang="it-IT" sz="1600" b="1" dirty="0" err="1" smtClean="0">
                <a:latin typeface="+mn-lt"/>
              </a:rPr>
              <a:t>University</a:t>
            </a:r>
            <a:r>
              <a:rPr lang="it-IT" sz="1600" b="1" dirty="0" smtClean="0">
                <a:latin typeface="+mn-lt"/>
              </a:rPr>
              <a:t> of Parma</a:t>
            </a:r>
            <a:endParaRPr lang="it-IT" sz="1600" b="1" dirty="0">
              <a:latin typeface="+mn-lt"/>
            </a:endParaRPr>
          </a:p>
          <a:p>
            <a:pPr>
              <a:lnSpc>
                <a:spcPct val="90000"/>
              </a:lnSpc>
            </a:pPr>
            <a:endParaRPr lang="en-GB" sz="1500"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59432"/>
            <a:ext cx="8954963" cy="1584176"/>
          </a:xfrm>
        </p:spPr>
        <p:txBody>
          <a:bodyPr/>
          <a:lstStyle/>
          <a:p>
            <a:r>
              <a:rPr lang="it-IT" b="1" dirty="0" err="1" smtClean="0">
                <a:solidFill>
                  <a:prstClr val="black"/>
                </a:solidFill>
              </a:rPr>
              <a:t>Why</a:t>
            </a:r>
            <a:r>
              <a:rPr lang="it-IT" b="1" dirty="0" smtClean="0">
                <a:solidFill>
                  <a:prstClr val="black"/>
                </a:solidFill>
              </a:rPr>
              <a:t> </a:t>
            </a:r>
            <a:r>
              <a:rPr lang="it-IT" b="1" dirty="0" err="1" smtClean="0">
                <a:solidFill>
                  <a:prstClr val="black"/>
                </a:solidFill>
              </a:rPr>
              <a:t>not</a:t>
            </a:r>
            <a:r>
              <a:rPr lang="it-IT" b="1" dirty="0" smtClean="0">
                <a:solidFill>
                  <a:prstClr val="black"/>
                </a:solidFill>
              </a:rPr>
              <a:t> </a:t>
            </a:r>
            <a:r>
              <a:rPr lang="it-IT" b="1" dirty="0" err="1" smtClean="0">
                <a:solidFill>
                  <a:prstClr val="black"/>
                </a:solidFill>
              </a:rPr>
              <a:t>essential</a:t>
            </a:r>
            <a:r>
              <a:rPr lang="it-IT" b="1" dirty="0" smtClean="0">
                <a:solidFill>
                  <a:prstClr val="black"/>
                </a:solidFill>
              </a:rPr>
              <a:t>?</a:t>
            </a:r>
            <a:endParaRPr lang="en-GB" sz="2800" b="1" dirty="0"/>
          </a:p>
        </p:txBody>
      </p:sp>
      <p:sp>
        <p:nvSpPr>
          <p:cNvPr id="4" name="Slide Number Placeholder 3"/>
          <p:cNvSpPr>
            <a:spLocks noGrp="1"/>
          </p:cNvSpPr>
          <p:nvPr>
            <p:ph type="sldNum" sz="quarter" idx="10"/>
          </p:nvPr>
        </p:nvSpPr>
        <p:spPr/>
        <p:txBody>
          <a:bodyPr/>
          <a:lstStyle/>
          <a:p>
            <a:fld id="{62E0BBFD-3C28-455B-B3E3-FD8D1415BAC5}" type="slidenum">
              <a:rPr lang="en-GB" smtClean="0">
                <a:solidFill>
                  <a:prstClr val="black"/>
                </a:solidFill>
              </a:rPr>
              <a:pPr/>
              <a:t>10</a:t>
            </a:fld>
            <a:endParaRPr lang="en-GB">
              <a:solidFill>
                <a:prstClr val="black"/>
              </a:solidFill>
            </a:endParaRPr>
          </a:p>
        </p:txBody>
      </p:sp>
      <p:sp>
        <p:nvSpPr>
          <p:cNvPr id="5" name="Content Placeholder 4"/>
          <p:cNvSpPr>
            <a:spLocks noGrp="1"/>
          </p:cNvSpPr>
          <p:nvPr>
            <p:ph idx="1"/>
          </p:nvPr>
        </p:nvSpPr>
        <p:spPr>
          <a:xfrm>
            <a:off x="165100" y="1412776"/>
            <a:ext cx="8799388" cy="5256584"/>
          </a:xfrm>
        </p:spPr>
        <p:txBody>
          <a:bodyPr>
            <a:normAutofit lnSpcReduction="10000"/>
          </a:bodyPr>
          <a:lstStyle/>
          <a:p>
            <a:pPr marL="0" lvl="0" indent="0">
              <a:buNone/>
            </a:pPr>
            <a:r>
              <a:rPr lang="it-IT" sz="2300" b="1" dirty="0" err="1" smtClean="0">
                <a:solidFill>
                  <a:prstClr val="black"/>
                </a:solidFill>
              </a:rPr>
              <a:t>They</a:t>
            </a:r>
            <a:r>
              <a:rPr lang="it-IT" sz="2300" b="1" dirty="0" smtClean="0">
                <a:solidFill>
                  <a:prstClr val="black"/>
                </a:solidFill>
              </a:rPr>
              <a:t> are </a:t>
            </a:r>
            <a:r>
              <a:rPr lang="it-IT" sz="2300" b="1" dirty="0" err="1" smtClean="0">
                <a:solidFill>
                  <a:prstClr val="black"/>
                </a:solidFill>
              </a:rPr>
              <a:t>not</a:t>
            </a:r>
            <a:r>
              <a:rPr lang="it-IT" sz="2300" b="1" dirty="0" smtClean="0">
                <a:solidFill>
                  <a:prstClr val="black"/>
                </a:solidFill>
              </a:rPr>
              <a:t> </a:t>
            </a:r>
            <a:r>
              <a:rPr lang="it-IT" sz="2300" b="1" dirty="0" err="1" smtClean="0">
                <a:solidFill>
                  <a:prstClr val="black"/>
                </a:solidFill>
              </a:rPr>
              <a:t>essential</a:t>
            </a:r>
            <a:r>
              <a:rPr lang="it-IT" sz="2300" b="1" dirty="0" smtClean="0">
                <a:solidFill>
                  <a:prstClr val="black"/>
                </a:solidFill>
              </a:rPr>
              <a:t> to </a:t>
            </a:r>
            <a:r>
              <a:rPr lang="it-IT" sz="2300" b="1" dirty="0" err="1" smtClean="0">
                <a:solidFill>
                  <a:srgbClr val="FF0000"/>
                </a:solidFill>
              </a:rPr>
              <a:t>acquire</a:t>
            </a:r>
            <a:r>
              <a:rPr lang="it-IT" sz="2300" b="1" dirty="0" smtClean="0">
                <a:solidFill>
                  <a:srgbClr val="FF0000"/>
                </a:solidFill>
              </a:rPr>
              <a:t> </a:t>
            </a:r>
            <a:r>
              <a:rPr lang="it-IT" sz="2300" b="1" dirty="0" smtClean="0">
                <a:solidFill>
                  <a:prstClr val="black"/>
                </a:solidFill>
              </a:rPr>
              <a:t>and </a:t>
            </a:r>
            <a:r>
              <a:rPr lang="it-IT" sz="2300" b="1" dirty="0" err="1" smtClean="0">
                <a:solidFill>
                  <a:srgbClr val="FF0000"/>
                </a:solidFill>
              </a:rPr>
              <a:t>maintain</a:t>
            </a:r>
            <a:r>
              <a:rPr lang="it-IT" sz="2300" b="1" dirty="0" smtClean="0">
                <a:solidFill>
                  <a:srgbClr val="FF0000"/>
                </a:solidFill>
              </a:rPr>
              <a:t> </a:t>
            </a:r>
            <a:r>
              <a:rPr lang="it-IT" sz="2300" b="1" dirty="0" smtClean="0">
                <a:solidFill>
                  <a:prstClr val="black"/>
                </a:solidFill>
              </a:rPr>
              <a:t>the </a:t>
            </a:r>
            <a:r>
              <a:rPr lang="it-IT" sz="2300" b="1" dirty="0" err="1" smtClean="0">
                <a:solidFill>
                  <a:prstClr val="black"/>
                </a:solidFill>
              </a:rPr>
              <a:t>exclusive</a:t>
            </a:r>
            <a:r>
              <a:rPr lang="it-IT" sz="2300" b="1" dirty="0" smtClean="0">
                <a:solidFill>
                  <a:prstClr val="black"/>
                </a:solidFill>
              </a:rPr>
              <a:t> right</a:t>
            </a:r>
          </a:p>
          <a:p>
            <a:pPr marL="0" lvl="0" indent="0">
              <a:buNone/>
            </a:pPr>
            <a:r>
              <a:rPr lang="it-IT" sz="2300" dirty="0" err="1" smtClean="0">
                <a:solidFill>
                  <a:prstClr val="black"/>
                </a:solidFill>
              </a:rPr>
              <a:t>They</a:t>
            </a:r>
            <a:r>
              <a:rPr lang="it-IT" sz="2300" dirty="0" smtClean="0">
                <a:solidFill>
                  <a:prstClr val="black"/>
                </a:solidFill>
              </a:rPr>
              <a:t> </a:t>
            </a:r>
            <a:r>
              <a:rPr lang="it-IT" sz="2300" dirty="0" err="1" smtClean="0">
                <a:solidFill>
                  <a:prstClr val="black"/>
                </a:solidFill>
              </a:rPr>
              <a:t>may</a:t>
            </a:r>
            <a:r>
              <a:rPr lang="it-IT" sz="2300" dirty="0" smtClean="0">
                <a:solidFill>
                  <a:prstClr val="black"/>
                </a:solidFill>
              </a:rPr>
              <a:t> </a:t>
            </a:r>
            <a:r>
              <a:rPr lang="it-IT" sz="2300" dirty="0" err="1" smtClean="0">
                <a:solidFill>
                  <a:prstClr val="black"/>
                </a:solidFill>
              </a:rPr>
              <a:t>become</a:t>
            </a:r>
            <a:r>
              <a:rPr lang="it-IT" sz="2300" dirty="0" smtClean="0">
                <a:solidFill>
                  <a:prstClr val="black"/>
                </a:solidFill>
              </a:rPr>
              <a:t> </a:t>
            </a:r>
            <a:r>
              <a:rPr lang="it-IT" sz="2300" dirty="0" err="1" smtClean="0">
                <a:solidFill>
                  <a:prstClr val="black"/>
                </a:solidFill>
              </a:rPr>
              <a:t>relevant</a:t>
            </a:r>
            <a:r>
              <a:rPr lang="it-IT" sz="2300" dirty="0" smtClean="0">
                <a:solidFill>
                  <a:prstClr val="black"/>
                </a:solidFill>
              </a:rPr>
              <a:t> </a:t>
            </a:r>
            <a:r>
              <a:rPr lang="it-IT" sz="2300" dirty="0" err="1" smtClean="0">
                <a:solidFill>
                  <a:prstClr val="black"/>
                </a:solidFill>
              </a:rPr>
              <a:t>only</a:t>
            </a:r>
            <a:r>
              <a:rPr lang="it-IT" sz="2300" dirty="0" smtClean="0">
                <a:solidFill>
                  <a:prstClr val="black"/>
                </a:solidFill>
              </a:rPr>
              <a:t> </a:t>
            </a:r>
            <a:r>
              <a:rPr lang="it-IT" sz="2300" dirty="0" err="1" smtClean="0">
                <a:solidFill>
                  <a:prstClr val="black"/>
                </a:solidFill>
              </a:rPr>
              <a:t>when</a:t>
            </a:r>
            <a:r>
              <a:rPr lang="it-IT" sz="2300" dirty="0" smtClean="0">
                <a:solidFill>
                  <a:prstClr val="black"/>
                </a:solidFill>
              </a:rPr>
              <a:t> the </a:t>
            </a:r>
            <a:r>
              <a:rPr lang="it-IT" sz="2300" dirty="0" err="1" smtClean="0">
                <a:solidFill>
                  <a:prstClr val="black"/>
                </a:solidFill>
              </a:rPr>
              <a:t>trade</a:t>
            </a:r>
            <a:r>
              <a:rPr lang="it-IT" sz="2300" dirty="0" smtClean="0">
                <a:solidFill>
                  <a:prstClr val="black"/>
                </a:solidFill>
              </a:rPr>
              <a:t> </a:t>
            </a:r>
            <a:r>
              <a:rPr lang="it-IT" sz="2300" dirty="0" err="1" smtClean="0">
                <a:solidFill>
                  <a:prstClr val="black"/>
                </a:solidFill>
              </a:rPr>
              <a:t>mark's</a:t>
            </a:r>
            <a:r>
              <a:rPr lang="it-IT" sz="2300" dirty="0" smtClean="0">
                <a:solidFill>
                  <a:prstClr val="black"/>
                </a:solidFill>
              </a:rPr>
              <a:t> </a:t>
            </a:r>
            <a:r>
              <a:rPr lang="it-IT" sz="2300" b="1" dirty="0" err="1" smtClean="0">
                <a:solidFill>
                  <a:schemeClr val="accent3"/>
                </a:solidFill>
              </a:rPr>
              <a:t>protection</a:t>
            </a:r>
            <a:r>
              <a:rPr lang="it-IT" sz="2300" dirty="0" smtClean="0">
                <a:solidFill>
                  <a:schemeClr val="accent3"/>
                </a:solidFill>
              </a:rPr>
              <a:t> </a:t>
            </a:r>
            <a:r>
              <a:rPr lang="it-IT" sz="2300" dirty="0" err="1" smtClean="0">
                <a:solidFill>
                  <a:prstClr val="black"/>
                </a:solidFill>
              </a:rPr>
              <a:t>is</a:t>
            </a:r>
            <a:r>
              <a:rPr lang="it-IT" sz="2300" dirty="0" smtClean="0">
                <a:solidFill>
                  <a:prstClr val="black"/>
                </a:solidFill>
              </a:rPr>
              <a:t> </a:t>
            </a:r>
            <a:r>
              <a:rPr lang="it-IT" sz="2300" dirty="0" err="1" smtClean="0">
                <a:solidFill>
                  <a:prstClr val="black"/>
                </a:solidFill>
              </a:rPr>
              <a:t>claimed</a:t>
            </a:r>
            <a:r>
              <a:rPr lang="it-IT" sz="2300" dirty="0" smtClean="0">
                <a:solidFill>
                  <a:prstClr val="black"/>
                </a:solidFill>
              </a:rPr>
              <a:t>, </a:t>
            </a:r>
            <a:r>
              <a:rPr lang="it-IT" sz="2300" dirty="0" err="1" smtClean="0">
                <a:solidFill>
                  <a:prstClr val="black"/>
                </a:solidFill>
              </a:rPr>
              <a:t>against</a:t>
            </a:r>
            <a:r>
              <a:rPr lang="it-IT" sz="2300" dirty="0" smtClean="0">
                <a:solidFill>
                  <a:prstClr val="black"/>
                </a:solidFill>
              </a:rPr>
              <a:t> </a:t>
            </a:r>
            <a:r>
              <a:rPr lang="it-IT" sz="2300" dirty="0" err="1" smtClean="0">
                <a:solidFill>
                  <a:prstClr val="black"/>
                </a:solidFill>
              </a:rPr>
              <a:t>uses</a:t>
            </a:r>
            <a:r>
              <a:rPr lang="it-IT" sz="2300" dirty="0" smtClean="0">
                <a:solidFill>
                  <a:prstClr val="black"/>
                </a:solidFill>
              </a:rPr>
              <a:t> </a:t>
            </a:r>
            <a:r>
              <a:rPr lang="it-IT" sz="2300" dirty="0" err="1" smtClean="0">
                <a:solidFill>
                  <a:prstClr val="black"/>
                </a:solidFill>
              </a:rPr>
              <a:t>that</a:t>
            </a:r>
            <a:r>
              <a:rPr lang="it-IT" sz="2300" dirty="0" smtClean="0">
                <a:solidFill>
                  <a:prstClr val="black"/>
                </a:solidFill>
              </a:rPr>
              <a:t> do </a:t>
            </a:r>
            <a:r>
              <a:rPr lang="it-IT" sz="2300" dirty="0" err="1" smtClean="0">
                <a:solidFill>
                  <a:prstClr val="black"/>
                </a:solidFill>
              </a:rPr>
              <a:t>not</a:t>
            </a:r>
            <a:r>
              <a:rPr lang="it-IT" sz="2300" dirty="0" smtClean="0">
                <a:solidFill>
                  <a:prstClr val="black"/>
                </a:solidFill>
              </a:rPr>
              <a:t> </a:t>
            </a:r>
            <a:r>
              <a:rPr lang="it-IT" sz="2300" dirty="0" err="1" smtClean="0">
                <a:solidFill>
                  <a:prstClr val="black"/>
                </a:solidFill>
              </a:rPr>
              <a:t>affect</a:t>
            </a:r>
            <a:r>
              <a:rPr lang="it-IT" sz="2300" dirty="0" smtClean="0">
                <a:solidFill>
                  <a:prstClr val="black"/>
                </a:solidFill>
              </a:rPr>
              <a:t> the </a:t>
            </a:r>
            <a:r>
              <a:rPr lang="it-IT" sz="2300" dirty="0" err="1" smtClean="0">
                <a:solidFill>
                  <a:prstClr val="black"/>
                </a:solidFill>
              </a:rPr>
              <a:t>distinctive</a:t>
            </a:r>
            <a:r>
              <a:rPr lang="it-IT" sz="2300" dirty="0" smtClean="0">
                <a:solidFill>
                  <a:prstClr val="black"/>
                </a:solidFill>
              </a:rPr>
              <a:t> </a:t>
            </a:r>
            <a:r>
              <a:rPr lang="it-IT" sz="2300" dirty="0" err="1" smtClean="0">
                <a:solidFill>
                  <a:prstClr val="black"/>
                </a:solidFill>
              </a:rPr>
              <a:t>function</a:t>
            </a:r>
            <a:r>
              <a:rPr lang="it-IT" sz="2300" dirty="0" smtClean="0">
                <a:solidFill>
                  <a:prstClr val="black"/>
                </a:solidFill>
              </a:rPr>
              <a:t>, </a:t>
            </a:r>
            <a:r>
              <a:rPr lang="it-IT" sz="2300" dirty="0" err="1" smtClean="0">
                <a:solidFill>
                  <a:prstClr val="black"/>
                </a:solidFill>
              </a:rPr>
              <a:t>but</a:t>
            </a:r>
            <a:r>
              <a:rPr lang="it-IT" sz="2300" dirty="0" smtClean="0">
                <a:solidFill>
                  <a:prstClr val="black"/>
                </a:solidFill>
              </a:rPr>
              <a:t> </a:t>
            </a:r>
            <a:r>
              <a:rPr lang="it-IT" sz="2300" dirty="0" err="1" smtClean="0">
                <a:solidFill>
                  <a:prstClr val="black"/>
                </a:solidFill>
              </a:rPr>
              <a:t>may</a:t>
            </a:r>
            <a:r>
              <a:rPr lang="it-IT" sz="2300" dirty="0" smtClean="0">
                <a:solidFill>
                  <a:prstClr val="black"/>
                </a:solidFill>
              </a:rPr>
              <a:t> </a:t>
            </a:r>
            <a:r>
              <a:rPr lang="it-IT" sz="2300" dirty="0" err="1" smtClean="0">
                <a:solidFill>
                  <a:prstClr val="black"/>
                </a:solidFill>
              </a:rPr>
              <a:t>affect</a:t>
            </a:r>
            <a:r>
              <a:rPr lang="it-IT" sz="2300" dirty="0" smtClean="0">
                <a:solidFill>
                  <a:prstClr val="black"/>
                </a:solidFill>
              </a:rPr>
              <a:t> the non-</a:t>
            </a:r>
            <a:r>
              <a:rPr lang="it-IT" sz="2300" dirty="0" err="1" smtClean="0">
                <a:solidFill>
                  <a:prstClr val="black"/>
                </a:solidFill>
              </a:rPr>
              <a:t>essential</a:t>
            </a:r>
            <a:r>
              <a:rPr lang="it-IT" sz="2300" dirty="0" smtClean="0">
                <a:solidFill>
                  <a:prstClr val="black"/>
                </a:solidFill>
              </a:rPr>
              <a:t> </a:t>
            </a:r>
            <a:r>
              <a:rPr lang="it-IT" sz="2300" dirty="0" err="1" smtClean="0">
                <a:solidFill>
                  <a:prstClr val="black"/>
                </a:solidFill>
              </a:rPr>
              <a:t>functions</a:t>
            </a:r>
            <a:endParaRPr lang="it-IT" sz="2300" dirty="0" smtClean="0">
              <a:solidFill>
                <a:prstClr val="black"/>
              </a:solidFill>
            </a:endParaRPr>
          </a:p>
          <a:p>
            <a:pPr marL="0" lvl="0" indent="0">
              <a:buNone/>
            </a:pPr>
            <a:r>
              <a:rPr lang="it-IT" sz="2300" dirty="0" smtClean="0">
                <a:solidFill>
                  <a:prstClr val="black"/>
                </a:solidFill>
              </a:rPr>
              <a:t>Are </a:t>
            </a:r>
            <a:r>
              <a:rPr lang="it-IT" sz="2300" dirty="0" err="1" smtClean="0">
                <a:solidFill>
                  <a:prstClr val="black"/>
                </a:solidFill>
              </a:rPr>
              <a:t>there</a:t>
            </a:r>
            <a:r>
              <a:rPr lang="it-IT" sz="2300" dirty="0" smtClean="0">
                <a:solidFill>
                  <a:prstClr val="black"/>
                </a:solidFill>
              </a:rPr>
              <a:t> </a:t>
            </a:r>
            <a:r>
              <a:rPr lang="it-IT" sz="2300" dirty="0" err="1" smtClean="0">
                <a:solidFill>
                  <a:prstClr val="black"/>
                </a:solidFill>
              </a:rPr>
              <a:t>any</a:t>
            </a:r>
            <a:r>
              <a:rPr lang="it-IT" sz="2300" dirty="0" smtClean="0">
                <a:solidFill>
                  <a:prstClr val="black"/>
                </a:solidFill>
              </a:rPr>
              <a:t> special </a:t>
            </a:r>
            <a:r>
              <a:rPr lang="it-IT" sz="2300" dirty="0" err="1" smtClean="0">
                <a:solidFill>
                  <a:prstClr val="black"/>
                </a:solidFill>
              </a:rPr>
              <a:t>conditions</a:t>
            </a:r>
            <a:r>
              <a:rPr lang="it-IT" sz="2300" dirty="0" smtClean="0">
                <a:solidFill>
                  <a:prstClr val="black"/>
                </a:solidFill>
              </a:rPr>
              <a:t> to be </a:t>
            </a:r>
            <a:r>
              <a:rPr lang="it-IT" sz="2300" dirty="0" err="1" smtClean="0">
                <a:solidFill>
                  <a:prstClr val="black"/>
                </a:solidFill>
              </a:rPr>
              <a:t>met</a:t>
            </a:r>
            <a:r>
              <a:rPr lang="it-IT" sz="2300" dirty="0" smtClean="0">
                <a:solidFill>
                  <a:prstClr val="black"/>
                </a:solidFill>
              </a:rPr>
              <a:t> to </a:t>
            </a:r>
            <a:r>
              <a:rPr lang="it-IT" sz="2300" dirty="0" err="1" smtClean="0">
                <a:solidFill>
                  <a:prstClr val="black"/>
                </a:solidFill>
              </a:rPr>
              <a:t>enjoy</a:t>
            </a:r>
            <a:r>
              <a:rPr lang="it-IT" sz="2300" dirty="0" smtClean="0">
                <a:solidFill>
                  <a:prstClr val="black"/>
                </a:solidFill>
              </a:rPr>
              <a:t> </a:t>
            </a:r>
            <a:r>
              <a:rPr lang="it-IT" sz="2300" dirty="0" err="1" smtClean="0">
                <a:solidFill>
                  <a:prstClr val="black"/>
                </a:solidFill>
              </a:rPr>
              <a:t>protection</a:t>
            </a:r>
            <a:r>
              <a:rPr lang="it-IT" sz="2300" dirty="0" smtClean="0">
                <a:solidFill>
                  <a:prstClr val="black"/>
                </a:solidFill>
              </a:rPr>
              <a:t>?</a:t>
            </a:r>
          </a:p>
          <a:p>
            <a:pPr marL="0" lvl="0" indent="0">
              <a:buNone/>
            </a:pPr>
            <a:r>
              <a:rPr lang="en-GB" sz="2400" b="1" dirty="0" smtClean="0">
                <a:latin typeface="inherit"/>
              </a:rPr>
              <a:t>Art. 10.2.(c) Directive</a:t>
            </a:r>
          </a:p>
          <a:p>
            <a:pPr marL="0" lvl="0" indent="0">
              <a:buNone/>
            </a:pPr>
            <a:r>
              <a:rPr lang="en-GB" sz="2400" dirty="0" smtClean="0">
                <a:latin typeface="inherit"/>
              </a:rPr>
              <a:t>the </a:t>
            </a:r>
            <a:r>
              <a:rPr lang="en-GB" sz="2400" dirty="0">
                <a:latin typeface="inherit"/>
              </a:rPr>
              <a:t>sign is identical with, or similar to, the trade mark irrespective of whether it is used in relation to goods or services which are identical with, similar to, or not similar to, those for which the trade mark is registered, where the latter </a:t>
            </a:r>
            <a:r>
              <a:rPr lang="en-GB" sz="2400" dirty="0">
                <a:solidFill>
                  <a:schemeClr val="accent3"/>
                </a:solidFill>
                <a:latin typeface="inherit"/>
              </a:rPr>
              <a:t>has a reputation</a:t>
            </a:r>
            <a:r>
              <a:rPr lang="en-GB" sz="2400" dirty="0">
                <a:latin typeface="inherit"/>
              </a:rPr>
              <a:t> in the Member State and where use of that sign </a:t>
            </a:r>
            <a:r>
              <a:rPr lang="en-GB" sz="2400" dirty="0">
                <a:solidFill>
                  <a:schemeClr val="accent3"/>
                </a:solidFill>
                <a:latin typeface="inherit"/>
              </a:rPr>
              <a:t>without due cause takes unfair advantage of, or is detrimental to, the distinctive character or the repute of the trade mark</a:t>
            </a:r>
            <a:endParaRPr lang="it-IT" sz="2300" dirty="0" smtClean="0">
              <a:solidFill>
                <a:schemeClr val="accent3"/>
              </a:solidFill>
            </a:endParaRPr>
          </a:p>
        </p:txBody>
      </p:sp>
    </p:spTree>
    <p:extLst>
      <p:ext uri="{BB962C8B-B14F-4D97-AF65-F5344CB8AC3E}">
        <p14:creationId xmlns:p14="http://schemas.microsoft.com/office/powerpoint/2010/main" val="1453796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59432"/>
            <a:ext cx="8954963" cy="1584176"/>
          </a:xfrm>
        </p:spPr>
        <p:txBody>
          <a:bodyPr/>
          <a:lstStyle/>
          <a:p>
            <a:r>
              <a:rPr lang="it-IT" b="1" dirty="0" err="1" smtClean="0">
                <a:solidFill>
                  <a:prstClr val="black"/>
                </a:solidFill>
              </a:rPr>
              <a:t>Reputation</a:t>
            </a:r>
            <a:r>
              <a:rPr lang="it-IT" b="1" dirty="0" smtClean="0">
                <a:solidFill>
                  <a:prstClr val="black"/>
                </a:solidFill>
              </a:rPr>
              <a:t>?</a:t>
            </a:r>
            <a:endParaRPr lang="en-GB" sz="2800" b="1" dirty="0"/>
          </a:p>
        </p:txBody>
      </p:sp>
      <p:sp>
        <p:nvSpPr>
          <p:cNvPr id="4" name="Slide Number Placeholder 3"/>
          <p:cNvSpPr>
            <a:spLocks noGrp="1"/>
          </p:cNvSpPr>
          <p:nvPr>
            <p:ph type="sldNum" sz="quarter" idx="10"/>
          </p:nvPr>
        </p:nvSpPr>
        <p:spPr/>
        <p:txBody>
          <a:bodyPr/>
          <a:lstStyle/>
          <a:p>
            <a:fld id="{62E0BBFD-3C28-455B-B3E3-FD8D1415BAC5}" type="slidenum">
              <a:rPr lang="en-GB" smtClean="0">
                <a:solidFill>
                  <a:prstClr val="black"/>
                </a:solidFill>
              </a:rPr>
              <a:pPr/>
              <a:t>11</a:t>
            </a:fld>
            <a:endParaRPr lang="en-GB">
              <a:solidFill>
                <a:prstClr val="black"/>
              </a:solidFill>
            </a:endParaRPr>
          </a:p>
        </p:txBody>
      </p:sp>
      <p:sp>
        <p:nvSpPr>
          <p:cNvPr id="5" name="Content Placeholder 4"/>
          <p:cNvSpPr>
            <a:spLocks noGrp="1"/>
          </p:cNvSpPr>
          <p:nvPr>
            <p:ph idx="1"/>
          </p:nvPr>
        </p:nvSpPr>
        <p:spPr>
          <a:xfrm>
            <a:off x="165100" y="1412776"/>
            <a:ext cx="8583364" cy="5040412"/>
          </a:xfrm>
        </p:spPr>
        <p:txBody>
          <a:bodyPr>
            <a:normAutofit fontScale="92500"/>
          </a:bodyPr>
          <a:lstStyle/>
          <a:p>
            <a:pPr marL="0" lvl="0" indent="0">
              <a:buNone/>
            </a:pPr>
            <a:r>
              <a:rPr lang="it-IT" sz="2300" dirty="0" smtClean="0">
                <a:solidFill>
                  <a:prstClr val="black"/>
                </a:solidFill>
              </a:rPr>
              <a:t>How to prove </a:t>
            </a:r>
            <a:r>
              <a:rPr lang="it-IT" sz="2300" dirty="0" err="1" smtClean="0">
                <a:solidFill>
                  <a:prstClr val="black"/>
                </a:solidFill>
              </a:rPr>
              <a:t>it</a:t>
            </a:r>
            <a:r>
              <a:rPr lang="it-IT" sz="2300" dirty="0" smtClean="0">
                <a:solidFill>
                  <a:prstClr val="black"/>
                </a:solidFill>
              </a:rPr>
              <a:t>?</a:t>
            </a:r>
          </a:p>
          <a:p>
            <a:pPr marL="0" lvl="0" indent="0">
              <a:buNone/>
            </a:pPr>
            <a:r>
              <a:rPr lang="it-IT" sz="2300" b="1" dirty="0" smtClean="0">
                <a:solidFill>
                  <a:prstClr val="black"/>
                </a:solidFill>
              </a:rPr>
              <a:t>EUCJ C-375/97 (General </a:t>
            </a:r>
            <a:r>
              <a:rPr lang="it-IT" sz="2300" b="1" dirty="0" err="1" smtClean="0">
                <a:solidFill>
                  <a:prstClr val="black"/>
                </a:solidFill>
              </a:rPr>
              <a:t>Motors</a:t>
            </a:r>
            <a:r>
              <a:rPr lang="it-IT" sz="2300" b="1" dirty="0" smtClean="0">
                <a:solidFill>
                  <a:prstClr val="black"/>
                </a:solidFill>
              </a:rPr>
              <a:t>)</a:t>
            </a:r>
          </a:p>
          <a:p>
            <a:r>
              <a:rPr lang="en-GB" sz="2400" dirty="0" smtClean="0"/>
              <a:t>(23) In </a:t>
            </a:r>
            <a:r>
              <a:rPr lang="en-GB" sz="2400" dirty="0"/>
              <a:t>so far as Article 5(2) of the Directive, unlike Article 5(1), protects trade marks registered for non-similar products or services, its first condition implies a </a:t>
            </a:r>
            <a:r>
              <a:rPr lang="en-GB" sz="2400" dirty="0">
                <a:solidFill>
                  <a:schemeClr val="accent3"/>
                </a:solidFill>
              </a:rPr>
              <a:t>certain degree of knowledge </a:t>
            </a:r>
            <a:r>
              <a:rPr lang="en-GB" sz="2400" dirty="0"/>
              <a:t>of the earlier trade mark among the public. It is only where there is </a:t>
            </a:r>
            <a:r>
              <a:rPr lang="en-GB" sz="2400" dirty="0">
                <a:solidFill>
                  <a:schemeClr val="accent3"/>
                </a:solidFill>
              </a:rPr>
              <a:t>a sufficient degree of knowledge </a:t>
            </a:r>
            <a:r>
              <a:rPr lang="en-GB" sz="2400" dirty="0"/>
              <a:t>of that mark that the public, when confronted by the later trade mark, may possibly make an association between the two trade marks, even when used for non-similar products or services, and that the earlier trade mark may consequently be damaged. </a:t>
            </a:r>
          </a:p>
          <a:p>
            <a:r>
              <a:rPr lang="en-GB" sz="2400" dirty="0" smtClean="0"/>
              <a:t>(25)</a:t>
            </a:r>
            <a:r>
              <a:rPr lang="en-GB" sz="2400" dirty="0"/>
              <a:t> </a:t>
            </a:r>
            <a:r>
              <a:rPr lang="en-GB" sz="2400" dirty="0">
                <a:solidFill>
                  <a:schemeClr val="accent3"/>
                </a:solidFill>
              </a:rPr>
              <a:t>It cannot be inferred </a:t>
            </a:r>
            <a:r>
              <a:rPr lang="en-GB" sz="2400" dirty="0"/>
              <a:t>from either the letter or the spirit of Article 5(2) of the Directive </a:t>
            </a:r>
            <a:r>
              <a:rPr lang="en-GB" sz="2400" dirty="0">
                <a:solidFill>
                  <a:schemeClr val="accent3"/>
                </a:solidFill>
              </a:rPr>
              <a:t>that the trade mark must be known by a given percentage</a:t>
            </a:r>
            <a:r>
              <a:rPr lang="en-GB" sz="2400" dirty="0"/>
              <a:t> of the public so defined. </a:t>
            </a:r>
          </a:p>
        </p:txBody>
      </p:sp>
    </p:spTree>
    <p:extLst>
      <p:ext uri="{BB962C8B-B14F-4D97-AF65-F5344CB8AC3E}">
        <p14:creationId xmlns:p14="http://schemas.microsoft.com/office/powerpoint/2010/main" val="3900637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59432"/>
            <a:ext cx="8954963" cy="1584176"/>
          </a:xfrm>
        </p:spPr>
        <p:txBody>
          <a:bodyPr/>
          <a:lstStyle/>
          <a:p>
            <a:r>
              <a:rPr lang="it-IT" b="1" dirty="0" smtClean="0">
                <a:solidFill>
                  <a:prstClr val="black"/>
                </a:solidFill>
              </a:rPr>
              <a:t>(</a:t>
            </a:r>
            <a:r>
              <a:rPr lang="it-IT" b="1" dirty="0" err="1">
                <a:solidFill>
                  <a:prstClr val="black"/>
                </a:solidFill>
              </a:rPr>
              <a:t>c</a:t>
            </a:r>
            <a:r>
              <a:rPr lang="it-IT" b="1" dirty="0" err="1" smtClean="0">
                <a:solidFill>
                  <a:prstClr val="black"/>
                </a:solidFill>
              </a:rPr>
              <a:t>ontinued</a:t>
            </a:r>
            <a:r>
              <a:rPr lang="it-IT" b="1" dirty="0" smtClean="0">
                <a:solidFill>
                  <a:prstClr val="black"/>
                </a:solidFill>
              </a:rPr>
              <a:t>)</a:t>
            </a:r>
            <a:endParaRPr lang="en-GB" sz="2800" b="1" dirty="0"/>
          </a:p>
        </p:txBody>
      </p:sp>
      <p:sp>
        <p:nvSpPr>
          <p:cNvPr id="4" name="Slide Number Placeholder 3"/>
          <p:cNvSpPr>
            <a:spLocks noGrp="1"/>
          </p:cNvSpPr>
          <p:nvPr>
            <p:ph type="sldNum" sz="quarter" idx="10"/>
          </p:nvPr>
        </p:nvSpPr>
        <p:spPr/>
        <p:txBody>
          <a:bodyPr/>
          <a:lstStyle/>
          <a:p>
            <a:fld id="{62E0BBFD-3C28-455B-B3E3-FD8D1415BAC5}" type="slidenum">
              <a:rPr lang="en-GB" smtClean="0">
                <a:solidFill>
                  <a:prstClr val="black"/>
                </a:solidFill>
              </a:rPr>
              <a:pPr/>
              <a:t>12</a:t>
            </a:fld>
            <a:endParaRPr lang="en-GB">
              <a:solidFill>
                <a:prstClr val="black"/>
              </a:solidFill>
            </a:endParaRPr>
          </a:p>
        </p:txBody>
      </p:sp>
      <p:sp>
        <p:nvSpPr>
          <p:cNvPr id="5" name="Content Placeholder 4"/>
          <p:cNvSpPr>
            <a:spLocks noGrp="1"/>
          </p:cNvSpPr>
          <p:nvPr>
            <p:ph idx="1"/>
          </p:nvPr>
        </p:nvSpPr>
        <p:spPr>
          <a:xfrm>
            <a:off x="165100" y="1412776"/>
            <a:ext cx="8583364" cy="5184576"/>
          </a:xfrm>
        </p:spPr>
        <p:txBody>
          <a:bodyPr>
            <a:normAutofit/>
          </a:bodyPr>
          <a:lstStyle/>
          <a:p>
            <a:r>
              <a:rPr lang="en-GB" sz="2400" dirty="0" smtClean="0"/>
              <a:t>(26) The </a:t>
            </a:r>
            <a:r>
              <a:rPr lang="en-GB" sz="2400" dirty="0"/>
              <a:t>degree of knowledge required must be considered to be reached when the earlier mark is known by </a:t>
            </a:r>
            <a:r>
              <a:rPr lang="en-GB" sz="2400" dirty="0">
                <a:solidFill>
                  <a:schemeClr val="accent3"/>
                </a:solidFill>
              </a:rPr>
              <a:t>a significant part of the public</a:t>
            </a:r>
            <a:r>
              <a:rPr lang="en-GB" sz="2400" dirty="0"/>
              <a:t> concerned by the products or services covered by that trade mark. </a:t>
            </a:r>
          </a:p>
          <a:p>
            <a:r>
              <a:rPr lang="en-GB" sz="2400" dirty="0" smtClean="0"/>
              <a:t>(27)</a:t>
            </a:r>
            <a:r>
              <a:rPr lang="en-GB" sz="2400" dirty="0"/>
              <a:t> </a:t>
            </a:r>
            <a:r>
              <a:rPr lang="en-GB" sz="2400" dirty="0">
                <a:solidFill>
                  <a:schemeClr val="accent3"/>
                </a:solidFill>
              </a:rPr>
              <a:t>In examining whether this condition is fulfilled, the national court must take into consideration all the relevant facts of the case, in </a:t>
            </a:r>
            <a:r>
              <a:rPr lang="en-GB" sz="2400" dirty="0" smtClean="0">
                <a:solidFill>
                  <a:schemeClr val="accent3"/>
                </a:solidFill>
              </a:rPr>
              <a:t>particular:</a:t>
            </a:r>
          </a:p>
          <a:p>
            <a:r>
              <a:rPr lang="en-GB" sz="2400" b="1" dirty="0" smtClean="0">
                <a:solidFill>
                  <a:schemeClr val="accent3"/>
                </a:solidFill>
              </a:rPr>
              <a:t>the </a:t>
            </a:r>
            <a:r>
              <a:rPr lang="en-GB" sz="2400" b="1" dirty="0">
                <a:solidFill>
                  <a:schemeClr val="accent3"/>
                </a:solidFill>
              </a:rPr>
              <a:t>market share held by the trade mark</a:t>
            </a:r>
            <a:r>
              <a:rPr lang="en-GB" sz="2400" dirty="0">
                <a:solidFill>
                  <a:schemeClr val="accent3"/>
                </a:solidFill>
              </a:rPr>
              <a:t>, </a:t>
            </a:r>
            <a:endParaRPr lang="en-GB" sz="2400" dirty="0" smtClean="0">
              <a:solidFill>
                <a:schemeClr val="accent3"/>
              </a:solidFill>
            </a:endParaRPr>
          </a:p>
          <a:p>
            <a:r>
              <a:rPr lang="en-GB" sz="2400" b="1" dirty="0" smtClean="0">
                <a:solidFill>
                  <a:schemeClr val="accent3"/>
                </a:solidFill>
              </a:rPr>
              <a:t>the </a:t>
            </a:r>
            <a:r>
              <a:rPr lang="en-GB" sz="2400" b="1" dirty="0">
                <a:solidFill>
                  <a:schemeClr val="accent3"/>
                </a:solidFill>
              </a:rPr>
              <a:t>intensity, geographical extent and duration of its use</a:t>
            </a:r>
            <a:r>
              <a:rPr lang="en-GB" sz="2400" dirty="0">
                <a:solidFill>
                  <a:schemeClr val="accent3"/>
                </a:solidFill>
              </a:rPr>
              <a:t>, and </a:t>
            </a:r>
            <a:endParaRPr lang="en-GB" sz="2400" dirty="0" smtClean="0">
              <a:solidFill>
                <a:schemeClr val="accent3"/>
              </a:solidFill>
            </a:endParaRPr>
          </a:p>
          <a:p>
            <a:r>
              <a:rPr lang="en-GB" sz="2400" b="1" dirty="0" smtClean="0">
                <a:solidFill>
                  <a:schemeClr val="accent3"/>
                </a:solidFill>
              </a:rPr>
              <a:t>the </a:t>
            </a:r>
            <a:r>
              <a:rPr lang="en-GB" sz="2400" b="1" dirty="0">
                <a:solidFill>
                  <a:schemeClr val="accent3"/>
                </a:solidFill>
              </a:rPr>
              <a:t>size of the investment made by the undertaking in promoting it</a:t>
            </a:r>
            <a:r>
              <a:rPr lang="en-GB" sz="2400" dirty="0"/>
              <a:t>. </a:t>
            </a:r>
          </a:p>
        </p:txBody>
      </p:sp>
    </p:spTree>
    <p:extLst>
      <p:ext uri="{BB962C8B-B14F-4D97-AF65-F5344CB8AC3E}">
        <p14:creationId xmlns:p14="http://schemas.microsoft.com/office/powerpoint/2010/main" val="1051543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59432"/>
            <a:ext cx="8954963" cy="1584176"/>
          </a:xfrm>
        </p:spPr>
        <p:txBody>
          <a:bodyPr/>
          <a:lstStyle/>
          <a:p>
            <a:r>
              <a:rPr lang="it-IT" b="1" dirty="0" smtClean="0">
                <a:solidFill>
                  <a:prstClr val="black"/>
                </a:solidFill>
              </a:rPr>
              <a:t>EUCJ C-108/97 and C-109/97 (Windsurfing)           and </a:t>
            </a:r>
            <a:r>
              <a:rPr lang="it-IT" b="1" dirty="0" err="1" smtClean="0">
                <a:solidFill>
                  <a:prstClr val="black"/>
                </a:solidFill>
              </a:rPr>
              <a:t>many</a:t>
            </a:r>
            <a:r>
              <a:rPr lang="it-IT" b="1" dirty="0" smtClean="0">
                <a:solidFill>
                  <a:prstClr val="black"/>
                </a:solidFill>
              </a:rPr>
              <a:t> </a:t>
            </a:r>
            <a:r>
              <a:rPr lang="it-IT" b="1" dirty="0" err="1" smtClean="0">
                <a:solidFill>
                  <a:prstClr val="black"/>
                </a:solidFill>
              </a:rPr>
              <a:t>others</a:t>
            </a:r>
            <a:endParaRPr lang="en-GB" sz="2800" b="1" dirty="0"/>
          </a:p>
        </p:txBody>
      </p:sp>
      <p:sp>
        <p:nvSpPr>
          <p:cNvPr id="4" name="Slide Number Placeholder 3"/>
          <p:cNvSpPr>
            <a:spLocks noGrp="1"/>
          </p:cNvSpPr>
          <p:nvPr>
            <p:ph type="sldNum" sz="quarter" idx="10"/>
          </p:nvPr>
        </p:nvSpPr>
        <p:spPr/>
        <p:txBody>
          <a:bodyPr/>
          <a:lstStyle/>
          <a:p>
            <a:fld id="{62E0BBFD-3C28-455B-B3E3-FD8D1415BAC5}" type="slidenum">
              <a:rPr lang="en-GB" smtClean="0">
                <a:solidFill>
                  <a:prstClr val="black"/>
                </a:solidFill>
              </a:rPr>
              <a:pPr/>
              <a:t>13</a:t>
            </a:fld>
            <a:endParaRPr lang="en-GB">
              <a:solidFill>
                <a:prstClr val="black"/>
              </a:solidFill>
            </a:endParaRPr>
          </a:p>
        </p:txBody>
      </p:sp>
      <p:sp>
        <p:nvSpPr>
          <p:cNvPr id="5" name="Content Placeholder 4"/>
          <p:cNvSpPr>
            <a:spLocks noGrp="1"/>
          </p:cNvSpPr>
          <p:nvPr>
            <p:ph idx="1"/>
          </p:nvPr>
        </p:nvSpPr>
        <p:spPr>
          <a:xfrm>
            <a:off x="165100" y="1412776"/>
            <a:ext cx="8583364" cy="5184576"/>
          </a:xfrm>
        </p:spPr>
        <p:txBody>
          <a:bodyPr>
            <a:normAutofit/>
          </a:bodyPr>
          <a:lstStyle/>
          <a:p>
            <a:pPr marL="0" indent="0">
              <a:buNone/>
            </a:pPr>
            <a:r>
              <a:rPr lang="en-GB" sz="2400" dirty="0" smtClean="0"/>
              <a:t>(51) In </a:t>
            </a:r>
            <a:r>
              <a:rPr lang="en-GB" sz="2400" dirty="0"/>
              <a:t>assessing the </a:t>
            </a:r>
            <a:r>
              <a:rPr lang="en-GB" sz="2400" b="1" dirty="0">
                <a:solidFill>
                  <a:schemeClr val="accent3"/>
                </a:solidFill>
              </a:rPr>
              <a:t>distinctive character </a:t>
            </a:r>
            <a:r>
              <a:rPr lang="en-GB" sz="2400" dirty="0"/>
              <a:t>of a </a:t>
            </a:r>
            <a:r>
              <a:rPr lang="en-GB" sz="2400" dirty="0" smtClean="0"/>
              <a:t>mark, </a:t>
            </a:r>
            <a:r>
              <a:rPr lang="en-GB" sz="2400" dirty="0"/>
              <a:t>the following </a:t>
            </a:r>
            <a:r>
              <a:rPr lang="en-GB" sz="2400" dirty="0" smtClean="0"/>
              <a:t>may be </a:t>
            </a:r>
            <a:r>
              <a:rPr lang="en-GB" sz="2400" dirty="0"/>
              <a:t>taken into account: </a:t>
            </a:r>
            <a:endParaRPr lang="en-GB" sz="2400" dirty="0" smtClean="0"/>
          </a:p>
          <a:p>
            <a:r>
              <a:rPr lang="en-GB" sz="2400" dirty="0" smtClean="0"/>
              <a:t>the </a:t>
            </a:r>
            <a:r>
              <a:rPr lang="en-GB" sz="2400" b="1" dirty="0">
                <a:solidFill>
                  <a:schemeClr val="accent3"/>
                </a:solidFill>
              </a:rPr>
              <a:t>market </a:t>
            </a:r>
            <a:r>
              <a:rPr lang="en-GB" sz="2400" b="1" dirty="0" smtClean="0">
                <a:solidFill>
                  <a:schemeClr val="accent3"/>
                </a:solidFill>
              </a:rPr>
              <a:t>share held </a:t>
            </a:r>
            <a:r>
              <a:rPr lang="en-GB" sz="2400" b="1" dirty="0">
                <a:solidFill>
                  <a:schemeClr val="accent3"/>
                </a:solidFill>
              </a:rPr>
              <a:t>by the mark</a:t>
            </a:r>
            <a:r>
              <a:rPr lang="en-GB" sz="2400" dirty="0"/>
              <a:t>; </a:t>
            </a:r>
            <a:endParaRPr lang="en-GB" sz="2400" dirty="0" smtClean="0"/>
          </a:p>
          <a:p>
            <a:r>
              <a:rPr lang="en-GB" sz="2400" dirty="0" smtClean="0"/>
              <a:t>how </a:t>
            </a:r>
            <a:r>
              <a:rPr lang="en-GB" sz="2400" b="1" dirty="0">
                <a:solidFill>
                  <a:schemeClr val="accent3"/>
                </a:solidFill>
              </a:rPr>
              <a:t>intensive, geographically widespread and long-standing </a:t>
            </a:r>
            <a:r>
              <a:rPr lang="en-GB" sz="2400" b="1" dirty="0" smtClean="0">
                <a:solidFill>
                  <a:schemeClr val="accent3"/>
                </a:solidFill>
              </a:rPr>
              <a:t>use </a:t>
            </a:r>
            <a:r>
              <a:rPr lang="en-GB" sz="2400" dirty="0" smtClean="0"/>
              <a:t>of </a:t>
            </a:r>
            <a:r>
              <a:rPr lang="en-GB" sz="2400" dirty="0"/>
              <a:t>the mark has been; </a:t>
            </a:r>
            <a:endParaRPr lang="en-GB" sz="2400" dirty="0" smtClean="0"/>
          </a:p>
          <a:p>
            <a:r>
              <a:rPr lang="en-GB" sz="2400" dirty="0" smtClean="0"/>
              <a:t>the </a:t>
            </a:r>
            <a:r>
              <a:rPr lang="en-GB" sz="2400" b="1" dirty="0">
                <a:solidFill>
                  <a:schemeClr val="accent3"/>
                </a:solidFill>
              </a:rPr>
              <a:t>amount invested by the undertaking in promoting </a:t>
            </a:r>
            <a:r>
              <a:rPr lang="en-GB" sz="2400" b="1" dirty="0" smtClean="0">
                <a:solidFill>
                  <a:schemeClr val="accent3"/>
                </a:solidFill>
              </a:rPr>
              <a:t>the mark</a:t>
            </a:r>
            <a:r>
              <a:rPr lang="en-GB" sz="2400" dirty="0"/>
              <a:t>; </a:t>
            </a:r>
            <a:endParaRPr lang="en-GB" sz="2400" dirty="0" smtClean="0"/>
          </a:p>
          <a:p>
            <a:r>
              <a:rPr lang="en-GB" sz="2400" dirty="0" smtClean="0"/>
              <a:t>the </a:t>
            </a:r>
            <a:r>
              <a:rPr lang="en-GB" sz="2400" dirty="0">
                <a:solidFill>
                  <a:schemeClr val="accent3"/>
                </a:solidFill>
              </a:rPr>
              <a:t>proportion of the relevant class of persons who, because of the mark</a:t>
            </a:r>
            <a:r>
              <a:rPr lang="en-GB" sz="2400" dirty="0" smtClean="0">
                <a:solidFill>
                  <a:schemeClr val="accent3"/>
                </a:solidFill>
              </a:rPr>
              <a:t>, identify </a:t>
            </a:r>
            <a:r>
              <a:rPr lang="en-GB" sz="2400" dirty="0">
                <a:solidFill>
                  <a:schemeClr val="accent3"/>
                </a:solidFill>
              </a:rPr>
              <a:t>goods as originating from a particular undertaking</a:t>
            </a:r>
            <a:r>
              <a:rPr lang="en-GB" sz="2400" dirty="0"/>
              <a:t>; and </a:t>
            </a:r>
            <a:endParaRPr lang="en-GB" sz="2400" dirty="0" smtClean="0"/>
          </a:p>
          <a:p>
            <a:r>
              <a:rPr lang="en-GB" sz="2400" dirty="0" smtClean="0">
                <a:solidFill>
                  <a:schemeClr val="accent3"/>
                </a:solidFill>
              </a:rPr>
              <a:t>statements</a:t>
            </a:r>
            <a:r>
              <a:rPr lang="en-GB" sz="2400" dirty="0" smtClean="0"/>
              <a:t> from chambers </a:t>
            </a:r>
            <a:r>
              <a:rPr lang="en-GB" sz="2400" dirty="0"/>
              <a:t>of commerce and industry or other trade and professional </a:t>
            </a:r>
            <a:r>
              <a:rPr lang="en-GB" sz="2400" dirty="0" smtClean="0"/>
              <a:t>associations</a:t>
            </a:r>
          </a:p>
          <a:p>
            <a:endParaRPr lang="en-GB" sz="2400" dirty="0"/>
          </a:p>
        </p:txBody>
      </p:sp>
    </p:spTree>
    <p:extLst>
      <p:ext uri="{BB962C8B-B14F-4D97-AF65-F5344CB8AC3E}">
        <p14:creationId xmlns:p14="http://schemas.microsoft.com/office/powerpoint/2010/main" val="3327553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59432"/>
            <a:ext cx="8954963" cy="1584176"/>
          </a:xfrm>
        </p:spPr>
        <p:txBody>
          <a:bodyPr/>
          <a:lstStyle/>
          <a:p>
            <a:r>
              <a:rPr lang="it-IT" b="1" dirty="0" err="1" smtClean="0">
                <a:solidFill>
                  <a:prstClr val="black"/>
                </a:solidFill>
              </a:rPr>
              <a:t>Unfair</a:t>
            </a:r>
            <a:r>
              <a:rPr lang="it-IT" b="1" dirty="0" smtClean="0">
                <a:solidFill>
                  <a:prstClr val="black"/>
                </a:solidFill>
              </a:rPr>
              <a:t> </a:t>
            </a:r>
            <a:r>
              <a:rPr lang="it-IT" b="1" dirty="0" err="1" smtClean="0">
                <a:solidFill>
                  <a:prstClr val="black"/>
                </a:solidFill>
              </a:rPr>
              <a:t>advantage</a:t>
            </a:r>
            <a:r>
              <a:rPr lang="it-IT" b="1" dirty="0" smtClean="0">
                <a:solidFill>
                  <a:prstClr val="black"/>
                </a:solidFill>
              </a:rPr>
              <a:t> of / </a:t>
            </a:r>
            <a:r>
              <a:rPr lang="it-IT" b="1" dirty="0" err="1" smtClean="0">
                <a:solidFill>
                  <a:prstClr val="black"/>
                </a:solidFill>
              </a:rPr>
              <a:t>detriment</a:t>
            </a:r>
            <a:r>
              <a:rPr lang="it-IT" b="1" dirty="0" smtClean="0">
                <a:solidFill>
                  <a:prstClr val="black"/>
                </a:solidFill>
              </a:rPr>
              <a:t> to </a:t>
            </a:r>
            <a:r>
              <a:rPr lang="it-IT" b="1" dirty="0" err="1">
                <a:solidFill>
                  <a:prstClr val="black"/>
                </a:solidFill>
              </a:rPr>
              <a:t>d</a:t>
            </a:r>
            <a:r>
              <a:rPr lang="it-IT" b="1" dirty="0" err="1" smtClean="0">
                <a:solidFill>
                  <a:prstClr val="black"/>
                </a:solidFill>
              </a:rPr>
              <a:t>istinctive</a:t>
            </a:r>
            <a:r>
              <a:rPr lang="it-IT" b="1" dirty="0" smtClean="0">
                <a:solidFill>
                  <a:prstClr val="black"/>
                </a:solidFill>
              </a:rPr>
              <a:t> </a:t>
            </a:r>
            <a:r>
              <a:rPr lang="it-IT" b="1" dirty="0" err="1" smtClean="0">
                <a:solidFill>
                  <a:prstClr val="black"/>
                </a:solidFill>
              </a:rPr>
              <a:t>character</a:t>
            </a:r>
            <a:r>
              <a:rPr lang="it-IT" b="1" dirty="0" smtClean="0">
                <a:solidFill>
                  <a:prstClr val="black"/>
                </a:solidFill>
              </a:rPr>
              <a:t>?</a:t>
            </a:r>
            <a:endParaRPr lang="en-GB" sz="2800" b="1" dirty="0"/>
          </a:p>
        </p:txBody>
      </p:sp>
      <p:sp>
        <p:nvSpPr>
          <p:cNvPr id="4" name="Slide Number Placeholder 3"/>
          <p:cNvSpPr>
            <a:spLocks noGrp="1"/>
          </p:cNvSpPr>
          <p:nvPr>
            <p:ph type="sldNum" sz="quarter" idx="10"/>
          </p:nvPr>
        </p:nvSpPr>
        <p:spPr/>
        <p:txBody>
          <a:bodyPr/>
          <a:lstStyle/>
          <a:p>
            <a:fld id="{62E0BBFD-3C28-455B-B3E3-FD8D1415BAC5}" type="slidenum">
              <a:rPr lang="en-GB" smtClean="0">
                <a:solidFill>
                  <a:prstClr val="black"/>
                </a:solidFill>
              </a:rPr>
              <a:pPr/>
              <a:t>14</a:t>
            </a:fld>
            <a:endParaRPr lang="en-GB">
              <a:solidFill>
                <a:prstClr val="black"/>
              </a:solidFill>
            </a:endParaRPr>
          </a:p>
        </p:txBody>
      </p:sp>
      <p:sp>
        <p:nvSpPr>
          <p:cNvPr id="5" name="Content Placeholder 4"/>
          <p:cNvSpPr>
            <a:spLocks noGrp="1"/>
          </p:cNvSpPr>
          <p:nvPr>
            <p:ph idx="1"/>
          </p:nvPr>
        </p:nvSpPr>
        <p:spPr>
          <a:xfrm>
            <a:off x="0" y="1268760"/>
            <a:ext cx="8964488" cy="5400600"/>
          </a:xfrm>
        </p:spPr>
        <p:txBody>
          <a:bodyPr>
            <a:normAutofit fontScale="92500" lnSpcReduction="10000"/>
          </a:bodyPr>
          <a:lstStyle/>
          <a:p>
            <a:r>
              <a:rPr lang="en-GB" sz="2400" dirty="0" smtClean="0">
                <a:solidFill>
                  <a:schemeClr val="accent3"/>
                </a:solidFill>
              </a:rPr>
              <a:t>The </a:t>
            </a:r>
            <a:r>
              <a:rPr lang="en-GB" sz="2400" dirty="0">
                <a:solidFill>
                  <a:schemeClr val="accent3"/>
                </a:solidFill>
              </a:rPr>
              <a:t>stronger the earlier mark's distinctive character and reputation the easier it will be to accept that detriment has been caused to </a:t>
            </a:r>
            <a:r>
              <a:rPr lang="en-GB" sz="2400" dirty="0" smtClean="0">
                <a:solidFill>
                  <a:schemeClr val="accent3"/>
                </a:solidFill>
              </a:rPr>
              <a:t>it</a:t>
            </a:r>
            <a:r>
              <a:rPr lang="en-GB" sz="2400" dirty="0" smtClean="0"/>
              <a:t>: General Motors, § 30; EUCJ C-252/07 (Intel), § 69</a:t>
            </a:r>
          </a:p>
          <a:p>
            <a:r>
              <a:rPr lang="en-GB" sz="2400" dirty="0" smtClean="0">
                <a:solidFill>
                  <a:schemeClr val="accent3"/>
                </a:solidFill>
              </a:rPr>
              <a:t>A </a:t>
            </a:r>
            <a:r>
              <a:rPr lang="en-GB" sz="2400" dirty="0">
                <a:solidFill>
                  <a:schemeClr val="accent3"/>
                </a:solidFill>
              </a:rPr>
              <a:t>trade mark with a reputation necessarily has distinctive character</a:t>
            </a:r>
            <a:r>
              <a:rPr lang="en-GB" sz="2400" dirty="0"/>
              <a:t>, at the very least acquired through use. Therefore, even if an earlier mark with a reputation is not unique, the use of a later identical or similar mark may be such as to weaken the distinctive character of that earlier </a:t>
            </a:r>
            <a:r>
              <a:rPr lang="en-GB" sz="2400" dirty="0" smtClean="0"/>
              <a:t>mark: Intel, § 73</a:t>
            </a:r>
          </a:p>
          <a:p>
            <a:r>
              <a:rPr lang="it-IT" sz="2400" dirty="0" err="1" smtClean="0">
                <a:solidFill>
                  <a:schemeClr val="accent3"/>
                </a:solidFill>
              </a:rPr>
              <a:t>Well</a:t>
            </a:r>
            <a:r>
              <a:rPr lang="it-IT" sz="2400" dirty="0" smtClean="0">
                <a:solidFill>
                  <a:schemeClr val="accent3"/>
                </a:solidFill>
              </a:rPr>
              <a:t>, easy! </a:t>
            </a:r>
            <a:r>
              <a:rPr lang="it-IT" sz="2400" dirty="0" smtClean="0"/>
              <a:t>Too easy?</a:t>
            </a:r>
          </a:p>
          <a:p>
            <a:r>
              <a:rPr lang="en-GB" sz="2400" dirty="0" smtClean="0"/>
              <a:t>Proof </a:t>
            </a:r>
            <a:r>
              <a:rPr lang="en-GB" sz="2400" dirty="0"/>
              <a:t>that the use of the later mark is or would be detrimental to the distinctive character of the earlier mark requires evidence of a change in the economic behaviour of the average consumer of the goods or services for which the earlier mark was registered consequent on the use of the later mark, or a serious likelihood that such a change will occur in the </a:t>
            </a:r>
            <a:r>
              <a:rPr lang="en-GB" sz="2400" dirty="0" smtClean="0"/>
              <a:t>future: Intel, § 77</a:t>
            </a:r>
          </a:p>
          <a:p>
            <a:r>
              <a:rPr lang="it-IT" sz="2400" dirty="0" err="1" smtClean="0"/>
              <a:t>Really</a:t>
            </a:r>
            <a:r>
              <a:rPr lang="it-IT" sz="2400" dirty="0" smtClean="0"/>
              <a:t> </a:t>
            </a:r>
            <a:r>
              <a:rPr lang="it-IT" sz="2400" dirty="0" err="1" smtClean="0"/>
              <a:t>relevant</a:t>
            </a:r>
            <a:r>
              <a:rPr lang="it-IT" sz="2400" dirty="0" smtClean="0"/>
              <a:t> in case law of </a:t>
            </a:r>
            <a:r>
              <a:rPr lang="it-IT" sz="2400" dirty="0" err="1" smtClean="0"/>
              <a:t>member</a:t>
            </a:r>
            <a:r>
              <a:rPr lang="it-IT" sz="2400" dirty="0" smtClean="0"/>
              <a:t> </a:t>
            </a:r>
            <a:r>
              <a:rPr lang="it-IT" sz="2400" dirty="0" err="1" smtClean="0"/>
              <a:t>States</a:t>
            </a:r>
            <a:r>
              <a:rPr lang="it-IT" sz="2400" dirty="0" smtClean="0"/>
              <a:t>?</a:t>
            </a:r>
            <a:endParaRPr lang="en-GB" sz="2400" dirty="0" smtClean="0"/>
          </a:p>
          <a:p>
            <a:pPr marL="0" lvl="0" indent="0">
              <a:buNone/>
            </a:pPr>
            <a:endParaRPr lang="en-GB" sz="2400" dirty="0" smtClean="0"/>
          </a:p>
          <a:p>
            <a:pPr marL="0" lvl="0" indent="0">
              <a:buNone/>
            </a:pPr>
            <a:endParaRPr lang="it-IT" sz="2300" dirty="0" smtClean="0">
              <a:solidFill>
                <a:schemeClr val="accent3"/>
              </a:solidFill>
            </a:endParaRPr>
          </a:p>
        </p:txBody>
      </p:sp>
    </p:spTree>
    <p:extLst>
      <p:ext uri="{BB962C8B-B14F-4D97-AF65-F5344CB8AC3E}">
        <p14:creationId xmlns:p14="http://schemas.microsoft.com/office/powerpoint/2010/main" val="4281383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59432"/>
            <a:ext cx="8954963" cy="1584176"/>
          </a:xfrm>
        </p:spPr>
        <p:txBody>
          <a:bodyPr/>
          <a:lstStyle/>
          <a:p>
            <a:r>
              <a:rPr lang="it-IT" b="1" dirty="0" err="1" smtClean="0">
                <a:solidFill>
                  <a:prstClr val="black"/>
                </a:solidFill>
              </a:rPr>
              <a:t>Without</a:t>
            </a:r>
            <a:r>
              <a:rPr lang="it-IT" b="1" dirty="0" smtClean="0">
                <a:solidFill>
                  <a:prstClr val="black"/>
                </a:solidFill>
              </a:rPr>
              <a:t> due cause</a:t>
            </a:r>
            <a:endParaRPr lang="en-GB" sz="2800" b="1" dirty="0"/>
          </a:p>
        </p:txBody>
      </p:sp>
      <p:sp>
        <p:nvSpPr>
          <p:cNvPr id="4" name="Slide Number Placeholder 3"/>
          <p:cNvSpPr>
            <a:spLocks noGrp="1"/>
          </p:cNvSpPr>
          <p:nvPr>
            <p:ph type="sldNum" sz="quarter" idx="10"/>
          </p:nvPr>
        </p:nvSpPr>
        <p:spPr/>
        <p:txBody>
          <a:bodyPr/>
          <a:lstStyle/>
          <a:p>
            <a:fld id="{62E0BBFD-3C28-455B-B3E3-FD8D1415BAC5}" type="slidenum">
              <a:rPr lang="en-GB" smtClean="0">
                <a:solidFill>
                  <a:prstClr val="black"/>
                </a:solidFill>
              </a:rPr>
              <a:pPr/>
              <a:t>15</a:t>
            </a:fld>
            <a:endParaRPr lang="en-GB">
              <a:solidFill>
                <a:prstClr val="black"/>
              </a:solidFill>
            </a:endParaRPr>
          </a:p>
        </p:txBody>
      </p:sp>
      <p:sp>
        <p:nvSpPr>
          <p:cNvPr id="5" name="Content Placeholder 4"/>
          <p:cNvSpPr>
            <a:spLocks noGrp="1"/>
          </p:cNvSpPr>
          <p:nvPr>
            <p:ph idx="1"/>
          </p:nvPr>
        </p:nvSpPr>
        <p:spPr>
          <a:xfrm>
            <a:off x="0" y="1268760"/>
            <a:ext cx="8964488" cy="5400600"/>
          </a:xfrm>
        </p:spPr>
        <p:txBody>
          <a:bodyPr>
            <a:normAutofit fontScale="92500" lnSpcReduction="10000"/>
          </a:bodyPr>
          <a:lstStyle/>
          <a:p>
            <a:r>
              <a:rPr lang="en-GB" sz="2400" dirty="0" smtClean="0">
                <a:solidFill>
                  <a:schemeClr val="accent3"/>
                </a:solidFill>
              </a:rPr>
              <a:t>It </a:t>
            </a:r>
            <a:r>
              <a:rPr lang="en-GB" sz="2400" dirty="0">
                <a:solidFill>
                  <a:schemeClr val="accent3"/>
                </a:solidFill>
              </a:rPr>
              <a:t>is for the proprietor of the later mark to establish that there is due cause</a:t>
            </a:r>
            <a:r>
              <a:rPr lang="en-GB" sz="2400" dirty="0"/>
              <a:t> for the use of that </a:t>
            </a:r>
            <a:r>
              <a:rPr lang="en-GB" sz="2400" dirty="0" smtClean="0"/>
              <a:t>mark: Intel,§ 39; C-65/12 (Red Bull), § 43 ff.</a:t>
            </a:r>
          </a:p>
          <a:p>
            <a:r>
              <a:rPr lang="en-GB" sz="2400" dirty="0" smtClean="0"/>
              <a:t>Thus</a:t>
            </a:r>
            <a:r>
              <a:rPr lang="en-GB" sz="2400" dirty="0"/>
              <a:t>, the concept of ‘due cause’ is intended, not to resolve a conflict between a mark with a reputation and a similar sign which was being used before that trade mark was filed or to restrict the rights which the proprietor of that mark is recognised as having, but </a:t>
            </a:r>
            <a:r>
              <a:rPr lang="en-GB" sz="2400" dirty="0">
                <a:solidFill>
                  <a:schemeClr val="accent3"/>
                </a:solidFill>
              </a:rPr>
              <a:t>to strike a balance between the interests in question by taking account</a:t>
            </a:r>
            <a:r>
              <a:rPr lang="en-GB" sz="2400" dirty="0"/>
              <a:t>, in the specific context of Article 5(2) of Directive 89/104 and in the light of the enhanced protection enjoyed by that mark, </a:t>
            </a:r>
            <a:r>
              <a:rPr lang="en-GB" sz="2400" dirty="0">
                <a:solidFill>
                  <a:schemeClr val="accent3"/>
                </a:solidFill>
              </a:rPr>
              <a:t>of the interests of the third party using that sign</a:t>
            </a:r>
            <a:r>
              <a:rPr lang="en-GB" sz="2400" dirty="0"/>
              <a:t>. </a:t>
            </a:r>
            <a:r>
              <a:rPr lang="en-GB" sz="2400" dirty="0">
                <a:solidFill>
                  <a:schemeClr val="accent3"/>
                </a:solidFill>
              </a:rPr>
              <a:t>In so doing, the claim </a:t>
            </a:r>
            <a:r>
              <a:rPr lang="en-GB" sz="2400" dirty="0"/>
              <a:t>by a third party that there is due cause for using a sign which is similar to a mark with a reputation cannot lead to the recognition, for the benefit of that third party, of the rights connected with a registered mark, but rather </a:t>
            </a:r>
            <a:r>
              <a:rPr lang="en-GB" sz="2400" dirty="0">
                <a:solidFill>
                  <a:schemeClr val="accent3"/>
                </a:solidFill>
              </a:rPr>
              <a:t>obliges the proprietor of the mark with a reputation to tolerate the use of the similar </a:t>
            </a:r>
            <a:r>
              <a:rPr lang="en-GB" sz="2400" dirty="0" smtClean="0">
                <a:solidFill>
                  <a:schemeClr val="accent3"/>
                </a:solidFill>
              </a:rPr>
              <a:t>sign</a:t>
            </a:r>
            <a:r>
              <a:rPr lang="en-GB" sz="2400" dirty="0" smtClean="0"/>
              <a:t> (Red Bull, § 46).</a:t>
            </a:r>
            <a:endParaRPr lang="en-GB" sz="2400" dirty="0"/>
          </a:p>
          <a:p>
            <a:pPr marL="0" lvl="0" indent="0">
              <a:buNone/>
            </a:pPr>
            <a:endParaRPr lang="it-IT" sz="2300" dirty="0" smtClean="0">
              <a:solidFill>
                <a:schemeClr val="accent3"/>
              </a:solidFill>
            </a:endParaRPr>
          </a:p>
        </p:txBody>
      </p:sp>
    </p:spTree>
    <p:extLst>
      <p:ext uri="{BB962C8B-B14F-4D97-AF65-F5344CB8AC3E}">
        <p14:creationId xmlns:p14="http://schemas.microsoft.com/office/powerpoint/2010/main" val="2099445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59432"/>
            <a:ext cx="8954963" cy="1584176"/>
          </a:xfrm>
        </p:spPr>
        <p:txBody>
          <a:bodyPr/>
          <a:lstStyle/>
          <a:p>
            <a:r>
              <a:rPr lang="it-IT" b="1" dirty="0" err="1" smtClean="0">
                <a:solidFill>
                  <a:prstClr val="black"/>
                </a:solidFill>
              </a:rPr>
              <a:t>Without</a:t>
            </a:r>
            <a:r>
              <a:rPr lang="it-IT" b="1" dirty="0" smtClean="0">
                <a:solidFill>
                  <a:prstClr val="black"/>
                </a:solidFill>
              </a:rPr>
              <a:t> due cause = </a:t>
            </a:r>
            <a:r>
              <a:rPr lang="it-IT" b="1" dirty="0" err="1" smtClean="0">
                <a:solidFill>
                  <a:prstClr val="black"/>
                </a:solidFill>
              </a:rPr>
              <a:t>unfair</a:t>
            </a:r>
            <a:endParaRPr lang="en-GB" sz="2800" b="1" dirty="0"/>
          </a:p>
        </p:txBody>
      </p:sp>
      <p:sp>
        <p:nvSpPr>
          <p:cNvPr id="4" name="Slide Number Placeholder 3"/>
          <p:cNvSpPr>
            <a:spLocks noGrp="1"/>
          </p:cNvSpPr>
          <p:nvPr>
            <p:ph type="sldNum" sz="quarter" idx="10"/>
          </p:nvPr>
        </p:nvSpPr>
        <p:spPr/>
        <p:txBody>
          <a:bodyPr/>
          <a:lstStyle/>
          <a:p>
            <a:fld id="{62E0BBFD-3C28-455B-B3E3-FD8D1415BAC5}" type="slidenum">
              <a:rPr lang="en-GB" smtClean="0">
                <a:solidFill>
                  <a:prstClr val="black"/>
                </a:solidFill>
              </a:rPr>
              <a:pPr/>
              <a:t>16</a:t>
            </a:fld>
            <a:endParaRPr lang="en-GB">
              <a:solidFill>
                <a:prstClr val="black"/>
              </a:solidFill>
            </a:endParaRPr>
          </a:p>
        </p:txBody>
      </p:sp>
      <p:sp>
        <p:nvSpPr>
          <p:cNvPr id="5" name="Content Placeholder 4"/>
          <p:cNvSpPr>
            <a:spLocks noGrp="1"/>
          </p:cNvSpPr>
          <p:nvPr>
            <p:ph idx="1"/>
          </p:nvPr>
        </p:nvSpPr>
        <p:spPr>
          <a:xfrm>
            <a:off x="251520" y="1268760"/>
            <a:ext cx="8712968" cy="5400600"/>
          </a:xfrm>
        </p:spPr>
        <p:txBody>
          <a:bodyPr>
            <a:normAutofit/>
          </a:bodyPr>
          <a:lstStyle/>
          <a:p>
            <a:pPr marL="0" indent="0">
              <a:buNone/>
            </a:pPr>
            <a:r>
              <a:rPr lang="en-GB" sz="2400" b="1" dirty="0" smtClean="0"/>
              <a:t>Red Bull, § 47: </a:t>
            </a:r>
            <a:r>
              <a:rPr lang="en-GB" sz="2400" dirty="0" smtClean="0"/>
              <a:t>The </a:t>
            </a:r>
            <a:r>
              <a:rPr lang="en-GB" sz="2400" dirty="0"/>
              <a:t>Court thus held in paragraph 91 of the judgment in </a:t>
            </a:r>
            <a:r>
              <a:rPr lang="en-GB" sz="2400" i="1" dirty="0" err="1"/>
              <a:t>Interflora</a:t>
            </a:r>
            <a:r>
              <a:rPr lang="en-GB" sz="2400" i="1" dirty="0"/>
              <a:t> </a:t>
            </a:r>
            <a:r>
              <a:rPr lang="en-GB" sz="2400" dirty="0" smtClean="0"/>
              <a:t>that </a:t>
            </a:r>
            <a:r>
              <a:rPr lang="en-GB" sz="2400" dirty="0"/>
              <a:t>where the advertisement displayed on the internet on the basis of a keyword corresponding to a trade mark with a reputation </a:t>
            </a:r>
            <a:r>
              <a:rPr lang="en-GB" sz="2400" dirty="0">
                <a:solidFill>
                  <a:schemeClr val="accent3"/>
                </a:solidFill>
              </a:rPr>
              <a:t>puts forward </a:t>
            </a:r>
            <a:r>
              <a:rPr lang="en-GB" sz="2400" dirty="0"/>
              <a:t>– without offering a mere imitation of the goods or services of the proprietor of that trade mark, without being detrimental to the repute or the distinctive character of that mark and </a:t>
            </a:r>
            <a:r>
              <a:rPr lang="en-GB" sz="2400" dirty="0">
                <a:solidFill>
                  <a:schemeClr val="accent3"/>
                </a:solidFill>
              </a:rPr>
              <a:t>without, moreover, adversely affecting the functions of the trade mark concerned</a:t>
            </a:r>
            <a:r>
              <a:rPr lang="en-GB" sz="2400" dirty="0"/>
              <a:t> – </a:t>
            </a:r>
            <a:r>
              <a:rPr lang="en-GB" sz="2400" dirty="0">
                <a:solidFill>
                  <a:schemeClr val="accent3"/>
                </a:solidFill>
              </a:rPr>
              <a:t>an alternative to the goods or services of the proprietor of the trade mark with a reputation</a:t>
            </a:r>
            <a:r>
              <a:rPr lang="en-GB" sz="2400" dirty="0"/>
              <a:t>, it must be concluded that </a:t>
            </a:r>
            <a:r>
              <a:rPr lang="en-GB" sz="2400" b="1" dirty="0">
                <a:solidFill>
                  <a:schemeClr val="accent3"/>
                </a:solidFill>
              </a:rPr>
              <a:t>such a use falls, as a rule, within the ambit of fair competition </a:t>
            </a:r>
            <a:r>
              <a:rPr lang="en-GB" sz="2400" dirty="0"/>
              <a:t>in the sector for the goods or services concerned and </a:t>
            </a:r>
            <a:r>
              <a:rPr lang="en-GB" sz="2400" dirty="0">
                <a:solidFill>
                  <a:schemeClr val="accent3"/>
                </a:solidFill>
              </a:rPr>
              <a:t>is thus not without ‘due cause’</a:t>
            </a:r>
            <a:r>
              <a:rPr lang="en-GB" sz="2400" dirty="0"/>
              <a:t>.</a:t>
            </a:r>
          </a:p>
          <a:p>
            <a:pPr marL="0" lvl="0" indent="0">
              <a:buNone/>
            </a:pPr>
            <a:endParaRPr lang="en-GB" sz="2400" dirty="0" smtClean="0"/>
          </a:p>
          <a:p>
            <a:pPr marL="0" lvl="0" indent="0">
              <a:buNone/>
            </a:pPr>
            <a:endParaRPr lang="it-IT" sz="2300" dirty="0" smtClean="0">
              <a:solidFill>
                <a:schemeClr val="accent3"/>
              </a:solidFill>
            </a:endParaRPr>
          </a:p>
        </p:txBody>
      </p:sp>
    </p:spTree>
    <p:extLst>
      <p:ext uri="{BB962C8B-B14F-4D97-AF65-F5344CB8AC3E}">
        <p14:creationId xmlns:p14="http://schemas.microsoft.com/office/powerpoint/2010/main" val="1443399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59432"/>
            <a:ext cx="8954963" cy="1584176"/>
          </a:xfrm>
        </p:spPr>
        <p:txBody>
          <a:bodyPr/>
          <a:lstStyle/>
          <a:p>
            <a:r>
              <a:rPr lang="it-IT" b="1" dirty="0" smtClean="0">
                <a:solidFill>
                  <a:prstClr val="black"/>
                </a:solidFill>
              </a:rPr>
              <a:t>"</a:t>
            </a:r>
            <a:r>
              <a:rPr lang="it-IT" b="1" dirty="0" err="1" smtClean="0">
                <a:solidFill>
                  <a:prstClr val="black"/>
                </a:solidFill>
              </a:rPr>
              <a:t>Unfair</a:t>
            </a:r>
            <a:r>
              <a:rPr lang="it-IT" b="1" dirty="0" smtClean="0">
                <a:solidFill>
                  <a:prstClr val="black"/>
                </a:solidFill>
              </a:rPr>
              <a:t>" </a:t>
            </a:r>
            <a:r>
              <a:rPr lang="it-IT" b="1" dirty="0" err="1" smtClean="0">
                <a:solidFill>
                  <a:prstClr val="black"/>
                </a:solidFill>
              </a:rPr>
              <a:t>advantage</a:t>
            </a:r>
            <a:endParaRPr lang="en-GB" sz="2800" b="1" dirty="0"/>
          </a:p>
        </p:txBody>
      </p:sp>
      <p:sp>
        <p:nvSpPr>
          <p:cNvPr id="4" name="Slide Number Placeholder 3"/>
          <p:cNvSpPr>
            <a:spLocks noGrp="1"/>
          </p:cNvSpPr>
          <p:nvPr>
            <p:ph type="sldNum" sz="quarter" idx="10"/>
          </p:nvPr>
        </p:nvSpPr>
        <p:spPr/>
        <p:txBody>
          <a:bodyPr/>
          <a:lstStyle/>
          <a:p>
            <a:fld id="{62E0BBFD-3C28-455B-B3E3-FD8D1415BAC5}" type="slidenum">
              <a:rPr lang="en-GB" smtClean="0">
                <a:solidFill>
                  <a:prstClr val="black"/>
                </a:solidFill>
              </a:rPr>
              <a:pPr/>
              <a:t>17</a:t>
            </a:fld>
            <a:endParaRPr lang="en-GB">
              <a:solidFill>
                <a:prstClr val="black"/>
              </a:solidFill>
            </a:endParaRPr>
          </a:p>
        </p:txBody>
      </p:sp>
      <p:sp>
        <p:nvSpPr>
          <p:cNvPr id="5" name="Content Placeholder 4"/>
          <p:cNvSpPr>
            <a:spLocks noGrp="1"/>
          </p:cNvSpPr>
          <p:nvPr>
            <p:ph idx="1"/>
          </p:nvPr>
        </p:nvSpPr>
        <p:spPr>
          <a:xfrm>
            <a:off x="0" y="1268760"/>
            <a:ext cx="8964488" cy="5589240"/>
          </a:xfrm>
        </p:spPr>
        <p:txBody>
          <a:bodyPr>
            <a:normAutofit fontScale="92500" lnSpcReduction="10000"/>
          </a:bodyPr>
          <a:lstStyle/>
          <a:p>
            <a:r>
              <a:rPr lang="it-IT" sz="2400" dirty="0" smtClean="0"/>
              <a:t>The </a:t>
            </a:r>
            <a:r>
              <a:rPr lang="it-IT" sz="2400" dirty="0" err="1" smtClean="0"/>
              <a:t>Red</a:t>
            </a:r>
            <a:r>
              <a:rPr lang="it-IT" sz="2400" dirty="0" smtClean="0"/>
              <a:t> Bull </a:t>
            </a:r>
            <a:r>
              <a:rPr lang="it-IT" sz="2400" dirty="0" err="1" smtClean="0"/>
              <a:t>judgement</a:t>
            </a:r>
            <a:r>
              <a:rPr lang="it-IT" sz="2400" dirty="0" smtClean="0"/>
              <a:t> </a:t>
            </a:r>
            <a:r>
              <a:rPr lang="it-IT" sz="2400" dirty="0" err="1" smtClean="0"/>
              <a:t>defines</a:t>
            </a:r>
            <a:r>
              <a:rPr lang="it-IT" sz="2400" dirty="0" smtClean="0"/>
              <a:t> </a:t>
            </a:r>
            <a:r>
              <a:rPr lang="it-IT" sz="2400" dirty="0" err="1" smtClean="0"/>
              <a:t>at</a:t>
            </a:r>
            <a:r>
              <a:rPr lang="it-IT" sz="2400" dirty="0" smtClean="0"/>
              <a:t> </a:t>
            </a:r>
            <a:r>
              <a:rPr lang="it-IT" sz="2400" dirty="0" err="1" smtClean="0"/>
              <a:t>following</a:t>
            </a:r>
            <a:r>
              <a:rPr lang="it-IT" sz="2400" dirty="0" smtClean="0"/>
              <a:t> § 60 the use </a:t>
            </a:r>
            <a:r>
              <a:rPr lang="it-IT" sz="2400" dirty="0" err="1" smtClean="0"/>
              <a:t>falling</a:t>
            </a:r>
            <a:r>
              <a:rPr lang="it-IT" sz="2400" dirty="0" smtClean="0"/>
              <a:t> </a:t>
            </a:r>
            <a:r>
              <a:rPr lang="it-IT" sz="2400" dirty="0" err="1" smtClean="0"/>
              <a:t>within</a:t>
            </a:r>
            <a:r>
              <a:rPr lang="it-IT" sz="2400" dirty="0" smtClean="0"/>
              <a:t> the </a:t>
            </a:r>
            <a:r>
              <a:rPr lang="it-IT" sz="2400" dirty="0" err="1" smtClean="0"/>
              <a:t>ambit</a:t>
            </a:r>
            <a:r>
              <a:rPr lang="it-IT" sz="2400" dirty="0" smtClean="0"/>
              <a:t> of fair </a:t>
            </a:r>
            <a:r>
              <a:rPr lang="it-IT" sz="2400" dirty="0" err="1" smtClean="0"/>
              <a:t>competion</a:t>
            </a:r>
            <a:r>
              <a:rPr lang="it-IT" sz="2400" dirty="0" smtClean="0"/>
              <a:t> </a:t>
            </a:r>
            <a:r>
              <a:rPr lang="it-IT" sz="2400" dirty="0" err="1" smtClean="0"/>
              <a:t>as</a:t>
            </a:r>
            <a:r>
              <a:rPr lang="it-IT" sz="2400" dirty="0" smtClean="0"/>
              <a:t> "</a:t>
            </a:r>
            <a:r>
              <a:rPr lang="it-IT" sz="2400" dirty="0" smtClean="0">
                <a:solidFill>
                  <a:schemeClr val="accent3"/>
                </a:solidFill>
              </a:rPr>
              <a:t>in </a:t>
            </a:r>
            <a:r>
              <a:rPr lang="it-IT" sz="2400" dirty="0" err="1" smtClean="0">
                <a:solidFill>
                  <a:schemeClr val="accent3"/>
                </a:solidFill>
              </a:rPr>
              <a:t>good</a:t>
            </a:r>
            <a:r>
              <a:rPr lang="it-IT" sz="2400" dirty="0" smtClean="0">
                <a:solidFill>
                  <a:schemeClr val="accent3"/>
                </a:solidFill>
              </a:rPr>
              <a:t> </a:t>
            </a:r>
            <a:r>
              <a:rPr lang="it-IT" sz="2400" dirty="0" err="1" smtClean="0">
                <a:solidFill>
                  <a:schemeClr val="accent3"/>
                </a:solidFill>
              </a:rPr>
              <a:t>faith</a:t>
            </a:r>
            <a:r>
              <a:rPr lang="it-IT" sz="2400" dirty="0" smtClean="0"/>
              <a:t>", ("</a:t>
            </a:r>
            <a:r>
              <a:rPr lang="en-GB" sz="2400" i="1" dirty="0" smtClean="0"/>
              <a:t>if </a:t>
            </a:r>
            <a:r>
              <a:rPr lang="en-GB" sz="2400" i="1" dirty="0"/>
              <a:t>it is demonstrated that that sign was being used before that mark was filed and that the use of that sign in relation to the identical product is </a:t>
            </a:r>
            <a:r>
              <a:rPr lang="en-GB" sz="2400" i="1" dirty="0">
                <a:solidFill>
                  <a:schemeClr val="accent3"/>
                </a:solidFill>
              </a:rPr>
              <a:t>in good </a:t>
            </a:r>
            <a:r>
              <a:rPr lang="en-GB" sz="2400" i="1" dirty="0" smtClean="0">
                <a:solidFill>
                  <a:schemeClr val="accent3"/>
                </a:solidFill>
              </a:rPr>
              <a:t>faith</a:t>
            </a:r>
            <a:r>
              <a:rPr lang="en-GB" sz="2400" dirty="0" smtClean="0"/>
              <a:t>") </a:t>
            </a:r>
            <a:r>
              <a:rPr lang="it-IT" sz="2400" dirty="0" err="1" smtClean="0"/>
              <a:t>but</a:t>
            </a:r>
            <a:r>
              <a:rPr lang="it-IT" sz="2400" dirty="0" smtClean="0"/>
              <a:t> the </a:t>
            </a:r>
            <a:r>
              <a:rPr lang="it-IT" sz="2400" dirty="0" err="1" smtClean="0"/>
              <a:t>concept</a:t>
            </a:r>
            <a:r>
              <a:rPr lang="it-IT" sz="2400" dirty="0" smtClean="0"/>
              <a:t> </a:t>
            </a:r>
            <a:r>
              <a:rPr lang="it-IT" sz="2400" dirty="0" err="1" smtClean="0"/>
              <a:t>seems</a:t>
            </a:r>
            <a:r>
              <a:rPr lang="it-IT" sz="2400" dirty="0" smtClean="0"/>
              <a:t> to  be </a:t>
            </a:r>
            <a:r>
              <a:rPr lang="it-IT" sz="2400" dirty="0" err="1" smtClean="0"/>
              <a:t>that</a:t>
            </a:r>
            <a:r>
              <a:rPr lang="it-IT" sz="2400" dirty="0" smtClean="0"/>
              <a:t> of "in </a:t>
            </a:r>
            <a:r>
              <a:rPr lang="it-IT" sz="2400" dirty="0" err="1" smtClean="0"/>
              <a:t>accordance</a:t>
            </a:r>
            <a:r>
              <a:rPr lang="it-IT" sz="2400" dirty="0" smtClean="0"/>
              <a:t> with </a:t>
            </a:r>
            <a:r>
              <a:rPr lang="it-IT" sz="2400" dirty="0" err="1" smtClean="0"/>
              <a:t>honest</a:t>
            </a:r>
            <a:r>
              <a:rPr lang="it-IT" sz="2400" dirty="0" smtClean="0"/>
              <a:t> </a:t>
            </a:r>
            <a:r>
              <a:rPr lang="it-IT" sz="2400" dirty="0" err="1" smtClean="0"/>
              <a:t>trade</a:t>
            </a:r>
            <a:r>
              <a:rPr lang="it-IT" sz="2400" dirty="0" smtClean="0"/>
              <a:t> </a:t>
            </a:r>
            <a:r>
              <a:rPr lang="it-IT" sz="2400" dirty="0" err="1" smtClean="0"/>
              <a:t>practices</a:t>
            </a:r>
            <a:r>
              <a:rPr lang="it-IT" sz="2400" dirty="0" smtClean="0"/>
              <a:t>".</a:t>
            </a:r>
          </a:p>
          <a:p>
            <a:r>
              <a:rPr lang="it-IT" sz="2400" dirty="0" smtClean="0"/>
              <a:t>A "</a:t>
            </a:r>
            <a:r>
              <a:rPr lang="it-IT" sz="2400" dirty="0" err="1" smtClean="0"/>
              <a:t>proximity</a:t>
            </a:r>
            <a:r>
              <a:rPr lang="it-IT" sz="2400" dirty="0" smtClean="0"/>
              <a:t>" </a:t>
            </a:r>
            <a:r>
              <a:rPr lang="it-IT" sz="2400" dirty="0" err="1" smtClean="0"/>
              <a:t>factor</a:t>
            </a:r>
            <a:r>
              <a:rPr lang="it-IT" sz="2400" dirty="0" smtClean="0"/>
              <a:t> </a:t>
            </a:r>
            <a:r>
              <a:rPr lang="it-IT" sz="2400" dirty="0" err="1" smtClean="0"/>
              <a:t>shall</a:t>
            </a:r>
            <a:r>
              <a:rPr lang="it-IT" sz="2400" dirty="0" smtClean="0"/>
              <a:t> be </a:t>
            </a:r>
            <a:r>
              <a:rPr lang="it-IT" sz="2400" dirty="0" err="1" smtClean="0"/>
              <a:t>taken</a:t>
            </a:r>
            <a:r>
              <a:rPr lang="it-IT" sz="2400" dirty="0" smtClean="0"/>
              <a:t> </a:t>
            </a:r>
            <a:r>
              <a:rPr lang="it-IT" sz="2400" dirty="0" err="1" smtClean="0"/>
              <a:t>into</a:t>
            </a:r>
            <a:r>
              <a:rPr lang="it-IT" sz="2400" dirty="0" smtClean="0"/>
              <a:t> account </a:t>
            </a:r>
            <a:r>
              <a:rPr lang="it-IT" sz="2400" dirty="0" smtClean="0">
                <a:solidFill>
                  <a:schemeClr val="accent3"/>
                </a:solidFill>
              </a:rPr>
              <a:t>to </a:t>
            </a:r>
            <a:r>
              <a:rPr lang="it-IT" sz="2400" dirty="0" err="1" smtClean="0">
                <a:solidFill>
                  <a:schemeClr val="accent3"/>
                </a:solidFill>
              </a:rPr>
              <a:t>assess</a:t>
            </a:r>
            <a:r>
              <a:rPr lang="it-IT" sz="2400" dirty="0" smtClean="0">
                <a:solidFill>
                  <a:schemeClr val="accent3"/>
                </a:solidFill>
              </a:rPr>
              <a:t> the </a:t>
            </a:r>
            <a:r>
              <a:rPr lang="it-IT" sz="2400" dirty="0" err="1" smtClean="0">
                <a:solidFill>
                  <a:schemeClr val="accent3"/>
                </a:solidFill>
              </a:rPr>
              <a:t>fairness</a:t>
            </a:r>
            <a:r>
              <a:rPr lang="it-IT" sz="2400" dirty="0" smtClean="0">
                <a:solidFill>
                  <a:schemeClr val="accent3"/>
                </a:solidFill>
              </a:rPr>
              <a:t> in an </a:t>
            </a:r>
            <a:r>
              <a:rPr lang="it-IT" sz="2400" dirty="0" err="1" smtClean="0">
                <a:solidFill>
                  <a:schemeClr val="accent3"/>
                </a:solidFill>
              </a:rPr>
              <a:t>objective</a:t>
            </a:r>
            <a:r>
              <a:rPr lang="it-IT" sz="2400" dirty="0" smtClean="0">
                <a:solidFill>
                  <a:schemeClr val="accent3"/>
                </a:solidFill>
              </a:rPr>
              <a:t> </a:t>
            </a:r>
            <a:r>
              <a:rPr lang="it-IT" sz="2400" dirty="0" err="1" smtClean="0">
                <a:solidFill>
                  <a:schemeClr val="accent3"/>
                </a:solidFill>
              </a:rPr>
              <a:t>manner</a:t>
            </a:r>
            <a:r>
              <a:rPr lang="it-IT" sz="2400" dirty="0" smtClean="0"/>
              <a:t>, i.e. </a:t>
            </a:r>
            <a:r>
              <a:rPr lang="it-IT" sz="2400" dirty="0" err="1" smtClean="0"/>
              <a:t>whether</a:t>
            </a:r>
            <a:r>
              <a:rPr lang="it-IT" sz="2400" dirty="0" smtClean="0"/>
              <a:t> the </a:t>
            </a:r>
            <a:r>
              <a:rPr lang="it-IT" sz="2400" dirty="0" err="1" smtClean="0"/>
              <a:t>products</a:t>
            </a:r>
            <a:r>
              <a:rPr lang="it-IT" sz="2400" dirty="0" smtClean="0"/>
              <a:t> </a:t>
            </a:r>
            <a:r>
              <a:rPr lang="it-IT" sz="2400" dirty="0" err="1" smtClean="0"/>
              <a:t>linked</a:t>
            </a:r>
            <a:r>
              <a:rPr lang="it-IT" sz="2400" dirty="0" smtClean="0"/>
              <a:t> to </a:t>
            </a:r>
            <a:r>
              <a:rPr lang="it-IT" sz="2400" dirty="0" err="1" smtClean="0"/>
              <a:t>those</a:t>
            </a:r>
            <a:r>
              <a:rPr lang="it-IT" sz="2400" dirty="0" smtClean="0"/>
              <a:t> </a:t>
            </a:r>
            <a:r>
              <a:rPr lang="it-IT" sz="2400" dirty="0" err="1" smtClean="0"/>
              <a:t>covered</a:t>
            </a:r>
            <a:r>
              <a:rPr lang="it-IT" sz="2400" dirty="0" smtClean="0"/>
              <a:t> by the </a:t>
            </a:r>
            <a:r>
              <a:rPr lang="it-IT" sz="2400" dirty="0" err="1" smtClean="0"/>
              <a:t>reputed</a:t>
            </a:r>
            <a:r>
              <a:rPr lang="it-IT" sz="2400" dirty="0" smtClean="0"/>
              <a:t> </a:t>
            </a:r>
            <a:r>
              <a:rPr lang="it-IT" sz="2400" dirty="0" err="1" smtClean="0"/>
              <a:t>trade</a:t>
            </a:r>
            <a:r>
              <a:rPr lang="it-IT" sz="2400" dirty="0" smtClean="0"/>
              <a:t> </a:t>
            </a:r>
            <a:r>
              <a:rPr lang="it-IT" sz="2400" dirty="0" err="1" smtClean="0"/>
              <a:t>mark</a:t>
            </a:r>
            <a:r>
              <a:rPr lang="it-IT" sz="2400" dirty="0" smtClean="0"/>
              <a:t> are "a </a:t>
            </a:r>
            <a:r>
              <a:rPr lang="it-IT" sz="2400" dirty="0" err="1" smtClean="0"/>
              <a:t>natural</a:t>
            </a:r>
            <a:r>
              <a:rPr lang="it-IT" sz="2400" dirty="0" smtClean="0"/>
              <a:t> </a:t>
            </a:r>
            <a:r>
              <a:rPr lang="it-IT" sz="2400" dirty="0" err="1" smtClean="0"/>
              <a:t>extension</a:t>
            </a:r>
            <a:r>
              <a:rPr lang="it-IT" sz="2400" dirty="0" smtClean="0"/>
              <a:t>" of </a:t>
            </a:r>
            <a:r>
              <a:rPr lang="it-IT" sz="2400" dirty="0" err="1" smtClean="0"/>
              <a:t>those</a:t>
            </a:r>
            <a:r>
              <a:rPr lang="it-IT" sz="2400" dirty="0" smtClean="0"/>
              <a:t> </a:t>
            </a:r>
            <a:r>
              <a:rPr lang="it-IT" sz="2400" dirty="0" err="1" smtClean="0"/>
              <a:t>previously</a:t>
            </a:r>
            <a:r>
              <a:rPr lang="it-IT" sz="2400" dirty="0" smtClean="0"/>
              <a:t> </a:t>
            </a:r>
            <a:r>
              <a:rPr lang="it-IT" sz="2400" dirty="0" err="1" smtClean="0"/>
              <a:t>distinguished</a:t>
            </a:r>
            <a:r>
              <a:rPr lang="it-IT" sz="2400" dirty="0" smtClean="0"/>
              <a:t> by the </a:t>
            </a:r>
            <a:r>
              <a:rPr lang="it-IT" sz="2400" dirty="0" err="1" smtClean="0"/>
              <a:t>trade</a:t>
            </a:r>
            <a:r>
              <a:rPr lang="it-IT" sz="2400" dirty="0" smtClean="0"/>
              <a:t> </a:t>
            </a:r>
            <a:r>
              <a:rPr lang="it-IT" sz="2400" dirty="0" err="1" smtClean="0"/>
              <a:t>mark</a:t>
            </a:r>
            <a:r>
              <a:rPr lang="it-IT" sz="2400" dirty="0" smtClean="0"/>
              <a:t>.</a:t>
            </a:r>
          </a:p>
          <a:p>
            <a:r>
              <a:rPr lang="it-IT" sz="2400" dirty="0" err="1" smtClean="0"/>
              <a:t>That</a:t>
            </a:r>
            <a:r>
              <a:rPr lang="it-IT" sz="2400" dirty="0" smtClean="0"/>
              <a:t> </a:t>
            </a:r>
            <a:r>
              <a:rPr lang="it-IT" sz="2400" dirty="0" err="1" smtClean="0"/>
              <a:t>being</a:t>
            </a:r>
            <a:r>
              <a:rPr lang="it-IT" sz="2400" dirty="0" smtClean="0"/>
              <a:t> the case, the non-</a:t>
            </a:r>
            <a:r>
              <a:rPr lang="it-IT" sz="2400" dirty="0" err="1" smtClean="0"/>
              <a:t>essential</a:t>
            </a:r>
            <a:r>
              <a:rPr lang="it-IT" sz="2400" dirty="0" smtClean="0"/>
              <a:t> </a:t>
            </a:r>
            <a:r>
              <a:rPr lang="it-IT" sz="2400" dirty="0" err="1" smtClean="0"/>
              <a:t>functions</a:t>
            </a:r>
            <a:r>
              <a:rPr lang="it-IT" sz="2400" dirty="0" smtClean="0"/>
              <a:t> of the </a:t>
            </a:r>
            <a:r>
              <a:rPr lang="it-IT" sz="2400" dirty="0" err="1" smtClean="0"/>
              <a:t>reputed</a:t>
            </a:r>
            <a:r>
              <a:rPr lang="it-IT" sz="2400" dirty="0" smtClean="0"/>
              <a:t> </a:t>
            </a:r>
            <a:r>
              <a:rPr lang="it-IT" sz="2400" dirty="0" err="1" smtClean="0"/>
              <a:t>trade</a:t>
            </a:r>
            <a:r>
              <a:rPr lang="it-IT" sz="2400" dirty="0" smtClean="0"/>
              <a:t> </a:t>
            </a:r>
            <a:r>
              <a:rPr lang="it-IT" sz="2400" dirty="0" err="1" smtClean="0"/>
              <a:t>mark</a:t>
            </a:r>
            <a:r>
              <a:rPr lang="it-IT" sz="2400" dirty="0" smtClean="0"/>
              <a:t> are </a:t>
            </a:r>
            <a:r>
              <a:rPr lang="it-IT" sz="2400" dirty="0" err="1" smtClean="0"/>
              <a:t>not</a:t>
            </a:r>
            <a:r>
              <a:rPr lang="it-IT" sz="2400" dirty="0" smtClean="0"/>
              <a:t> </a:t>
            </a:r>
            <a:r>
              <a:rPr lang="it-IT" sz="2400" dirty="0" err="1" smtClean="0"/>
              <a:t>affected</a:t>
            </a:r>
            <a:r>
              <a:rPr lang="it-IT" sz="2400" dirty="0" smtClean="0"/>
              <a:t> (</a:t>
            </a:r>
            <a:r>
              <a:rPr lang="en-GB" sz="2400" dirty="0" smtClean="0"/>
              <a:t>no riding </a:t>
            </a:r>
            <a:r>
              <a:rPr lang="en-GB" sz="2400" dirty="0"/>
              <a:t>on the coat-tails of that mark in order to benefit from its power of attraction, its reputation and its prestige, and </a:t>
            </a:r>
            <a:r>
              <a:rPr lang="en-GB" sz="2400" dirty="0" smtClean="0"/>
              <a:t>no exploitation of the </a:t>
            </a:r>
            <a:r>
              <a:rPr lang="en-GB" sz="2400" dirty="0"/>
              <a:t>marketing effort expended by the </a:t>
            </a:r>
            <a:r>
              <a:rPr lang="en-GB" sz="2400" dirty="0" smtClean="0"/>
              <a:t>proprietor, thus no advantage </a:t>
            </a:r>
            <a:r>
              <a:rPr lang="en-GB" sz="2400" dirty="0" smtClean="0">
                <a:solidFill>
                  <a:schemeClr val="accent3"/>
                </a:solidFill>
              </a:rPr>
              <a:t>unfairly</a:t>
            </a:r>
            <a:r>
              <a:rPr lang="en-GB" sz="2400" dirty="0" smtClean="0"/>
              <a:t> </a:t>
            </a:r>
            <a:r>
              <a:rPr lang="en-GB" sz="2400" dirty="0"/>
              <a:t>taken of the distinctive character or repute of that </a:t>
            </a:r>
            <a:r>
              <a:rPr lang="en-GB" sz="2400" dirty="0" smtClean="0"/>
              <a:t>mark). </a:t>
            </a:r>
            <a:r>
              <a:rPr lang="it-IT" sz="2400" dirty="0" smtClean="0"/>
              <a:t>   </a:t>
            </a:r>
          </a:p>
          <a:p>
            <a:pPr marL="0" indent="0">
              <a:buNone/>
            </a:pPr>
            <a:r>
              <a:rPr lang="it-IT" sz="2400" dirty="0" smtClean="0"/>
              <a:t> </a:t>
            </a:r>
            <a:endParaRPr lang="en-GB" sz="2400" dirty="0" smtClean="0"/>
          </a:p>
          <a:p>
            <a:pPr marL="0" lvl="0" indent="0">
              <a:buNone/>
            </a:pPr>
            <a:endParaRPr lang="it-IT" sz="2400" dirty="0" smtClean="0"/>
          </a:p>
          <a:p>
            <a:pPr marL="0" lvl="0" indent="0">
              <a:buNone/>
            </a:pPr>
            <a:endParaRPr lang="en-GB" sz="2400" dirty="0" smtClean="0"/>
          </a:p>
          <a:p>
            <a:pPr marL="0" lvl="0" indent="0">
              <a:buNone/>
            </a:pPr>
            <a:endParaRPr lang="it-IT" sz="2300" dirty="0" smtClean="0">
              <a:solidFill>
                <a:schemeClr val="accent3"/>
              </a:solidFill>
            </a:endParaRPr>
          </a:p>
        </p:txBody>
      </p:sp>
    </p:spTree>
    <p:extLst>
      <p:ext uri="{BB962C8B-B14F-4D97-AF65-F5344CB8AC3E}">
        <p14:creationId xmlns:p14="http://schemas.microsoft.com/office/powerpoint/2010/main" val="1268826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59432"/>
            <a:ext cx="8954963" cy="1584176"/>
          </a:xfrm>
        </p:spPr>
        <p:txBody>
          <a:bodyPr/>
          <a:lstStyle/>
          <a:p>
            <a:r>
              <a:rPr lang="it-IT" b="1" dirty="0" smtClean="0">
                <a:solidFill>
                  <a:prstClr val="black"/>
                </a:solidFill>
              </a:rPr>
              <a:t>A </a:t>
            </a:r>
            <a:r>
              <a:rPr lang="it-IT" b="1" dirty="0" err="1" smtClean="0">
                <a:solidFill>
                  <a:prstClr val="black"/>
                </a:solidFill>
              </a:rPr>
              <a:t>limitation</a:t>
            </a:r>
            <a:r>
              <a:rPr lang="it-IT" b="1" dirty="0" smtClean="0">
                <a:solidFill>
                  <a:prstClr val="black"/>
                </a:solidFill>
              </a:rPr>
              <a:t> of the </a:t>
            </a:r>
            <a:r>
              <a:rPr lang="it-IT" b="1" dirty="0" err="1" smtClean="0">
                <a:solidFill>
                  <a:prstClr val="black"/>
                </a:solidFill>
              </a:rPr>
              <a:t>exclusive</a:t>
            </a:r>
            <a:r>
              <a:rPr lang="it-IT" b="1" dirty="0" smtClean="0">
                <a:solidFill>
                  <a:prstClr val="black"/>
                </a:solidFill>
              </a:rPr>
              <a:t> </a:t>
            </a:r>
            <a:r>
              <a:rPr lang="it-IT" b="1" dirty="0" err="1" smtClean="0">
                <a:solidFill>
                  <a:prstClr val="black"/>
                </a:solidFill>
              </a:rPr>
              <a:t>rights</a:t>
            </a:r>
            <a:r>
              <a:rPr lang="it-IT" b="1" dirty="0" smtClean="0">
                <a:solidFill>
                  <a:prstClr val="black"/>
                </a:solidFill>
              </a:rPr>
              <a:t> </a:t>
            </a:r>
            <a:endParaRPr lang="en-GB" sz="2800" b="1" dirty="0"/>
          </a:p>
        </p:txBody>
      </p:sp>
      <p:sp>
        <p:nvSpPr>
          <p:cNvPr id="4" name="Slide Number Placeholder 3"/>
          <p:cNvSpPr>
            <a:spLocks noGrp="1"/>
          </p:cNvSpPr>
          <p:nvPr>
            <p:ph type="sldNum" sz="quarter" idx="10"/>
          </p:nvPr>
        </p:nvSpPr>
        <p:spPr/>
        <p:txBody>
          <a:bodyPr/>
          <a:lstStyle/>
          <a:p>
            <a:fld id="{62E0BBFD-3C28-455B-B3E3-FD8D1415BAC5}" type="slidenum">
              <a:rPr lang="en-GB" smtClean="0">
                <a:solidFill>
                  <a:prstClr val="black"/>
                </a:solidFill>
              </a:rPr>
              <a:pPr/>
              <a:t>18</a:t>
            </a:fld>
            <a:endParaRPr lang="en-GB">
              <a:solidFill>
                <a:prstClr val="black"/>
              </a:solidFill>
            </a:endParaRPr>
          </a:p>
        </p:txBody>
      </p:sp>
      <p:sp>
        <p:nvSpPr>
          <p:cNvPr id="5" name="Content Placeholder 4"/>
          <p:cNvSpPr>
            <a:spLocks noGrp="1"/>
          </p:cNvSpPr>
          <p:nvPr>
            <p:ph idx="1"/>
          </p:nvPr>
        </p:nvSpPr>
        <p:spPr>
          <a:xfrm>
            <a:off x="0" y="1268760"/>
            <a:ext cx="8964488" cy="5400600"/>
          </a:xfrm>
        </p:spPr>
        <p:txBody>
          <a:bodyPr>
            <a:normAutofit/>
          </a:bodyPr>
          <a:lstStyle/>
          <a:p>
            <a:r>
              <a:rPr lang="it-IT" sz="2400" dirty="0" err="1" smtClean="0"/>
              <a:t>Differently</a:t>
            </a:r>
            <a:r>
              <a:rPr lang="it-IT" sz="2400" dirty="0" smtClean="0"/>
              <a:t>, in Lindt (C-529/07), the </a:t>
            </a:r>
            <a:r>
              <a:rPr lang="it-IT" sz="2400" dirty="0" err="1" smtClean="0"/>
              <a:t>concept</a:t>
            </a:r>
            <a:r>
              <a:rPr lang="it-IT" sz="2400" dirty="0" smtClean="0"/>
              <a:t> of "</a:t>
            </a:r>
            <a:r>
              <a:rPr lang="it-IT" sz="2400" dirty="0" err="1" smtClean="0">
                <a:solidFill>
                  <a:schemeClr val="accent3"/>
                </a:solidFill>
              </a:rPr>
              <a:t>bad</a:t>
            </a:r>
            <a:r>
              <a:rPr lang="it-IT" sz="2400" dirty="0" smtClean="0">
                <a:solidFill>
                  <a:schemeClr val="accent3"/>
                </a:solidFill>
              </a:rPr>
              <a:t> </a:t>
            </a:r>
            <a:r>
              <a:rPr lang="it-IT" sz="2400" dirty="0" err="1" smtClean="0">
                <a:solidFill>
                  <a:schemeClr val="accent3"/>
                </a:solidFill>
              </a:rPr>
              <a:t>faith</a:t>
            </a:r>
            <a:r>
              <a:rPr lang="it-IT" sz="2400" dirty="0" smtClean="0"/>
              <a:t>" </a:t>
            </a:r>
            <a:r>
              <a:rPr lang="it-IT" sz="2400" dirty="0" err="1" smtClean="0"/>
              <a:t>at</a:t>
            </a:r>
            <a:r>
              <a:rPr lang="it-IT" sz="2400" dirty="0" smtClean="0"/>
              <a:t> the time of </a:t>
            </a:r>
            <a:r>
              <a:rPr lang="it-IT" sz="2400" dirty="0" err="1" smtClean="0"/>
              <a:t>registration</a:t>
            </a:r>
            <a:r>
              <a:rPr lang="it-IT" sz="2400" dirty="0" smtClean="0"/>
              <a:t> </a:t>
            </a:r>
            <a:r>
              <a:rPr lang="it-IT" sz="2400" dirty="0" err="1" smtClean="0"/>
              <a:t>is</a:t>
            </a:r>
            <a:r>
              <a:rPr lang="it-IT" sz="2400" dirty="0" smtClean="0"/>
              <a:t> </a:t>
            </a:r>
            <a:r>
              <a:rPr lang="it-IT" sz="2400" dirty="0" err="1" smtClean="0"/>
              <a:t>expressly</a:t>
            </a:r>
            <a:r>
              <a:rPr lang="it-IT" sz="2400" dirty="0" smtClean="0"/>
              <a:t> </a:t>
            </a:r>
            <a:r>
              <a:rPr lang="it-IT" sz="2400" dirty="0" err="1" smtClean="0"/>
              <a:t>referred</a:t>
            </a:r>
            <a:r>
              <a:rPr lang="it-IT" sz="2400" dirty="0" smtClean="0"/>
              <a:t> to the situation </a:t>
            </a:r>
            <a:r>
              <a:rPr lang="it-IT" sz="2400" dirty="0" err="1" smtClean="0"/>
              <a:t>ruled</a:t>
            </a:r>
            <a:r>
              <a:rPr lang="it-IT" sz="2400" dirty="0" smtClean="0"/>
              <a:t> by Art. 52.1.b) of the EUTM </a:t>
            </a:r>
            <a:r>
              <a:rPr lang="it-IT" sz="2400" dirty="0" err="1" smtClean="0"/>
              <a:t>Regulation</a:t>
            </a:r>
            <a:r>
              <a:rPr lang="it-IT" sz="2400" dirty="0" smtClean="0"/>
              <a:t>.</a:t>
            </a:r>
          </a:p>
          <a:p>
            <a:r>
              <a:rPr lang="it-IT" sz="2400" dirty="0" smtClean="0"/>
              <a:t>The </a:t>
            </a:r>
            <a:r>
              <a:rPr lang="it-IT" sz="2400" dirty="0" err="1" smtClean="0"/>
              <a:t>concepts</a:t>
            </a:r>
            <a:r>
              <a:rPr lang="it-IT" sz="2400" dirty="0" smtClean="0"/>
              <a:t> of "due cause" and "</a:t>
            </a:r>
            <a:r>
              <a:rPr lang="it-IT" sz="2400" dirty="0" err="1" smtClean="0"/>
              <a:t>unfair</a:t>
            </a:r>
            <a:r>
              <a:rPr lang="it-IT" sz="2400" dirty="0" smtClean="0"/>
              <a:t> </a:t>
            </a:r>
            <a:r>
              <a:rPr lang="it-IT" sz="2400" dirty="0" err="1" smtClean="0"/>
              <a:t>advantage</a:t>
            </a:r>
            <a:r>
              <a:rPr lang="it-IT" sz="2400" dirty="0" smtClean="0"/>
              <a:t>" </a:t>
            </a:r>
            <a:r>
              <a:rPr lang="it-IT" sz="2400" dirty="0" err="1" smtClean="0"/>
              <a:t>seem</a:t>
            </a:r>
            <a:r>
              <a:rPr lang="it-IT" sz="2400" dirty="0" smtClean="0"/>
              <a:t> </a:t>
            </a:r>
            <a:r>
              <a:rPr lang="it-IT" sz="2400" dirty="0" err="1" smtClean="0"/>
              <a:t>therefore</a:t>
            </a:r>
            <a:r>
              <a:rPr lang="it-IT" sz="2400" dirty="0" smtClean="0"/>
              <a:t> </a:t>
            </a:r>
            <a:r>
              <a:rPr lang="it-IT" sz="2400" dirty="0" err="1" smtClean="0"/>
              <a:t>allowing</a:t>
            </a:r>
            <a:r>
              <a:rPr lang="it-IT" sz="2400" dirty="0" smtClean="0"/>
              <a:t> the </a:t>
            </a:r>
            <a:r>
              <a:rPr lang="it-IT" sz="2400" dirty="0" err="1" smtClean="0"/>
              <a:t>alleged</a:t>
            </a:r>
            <a:r>
              <a:rPr lang="it-IT" sz="2400" dirty="0" smtClean="0"/>
              <a:t> </a:t>
            </a:r>
            <a:r>
              <a:rPr lang="it-IT" sz="2400" dirty="0" err="1" smtClean="0"/>
              <a:t>infringer</a:t>
            </a:r>
            <a:r>
              <a:rPr lang="it-IT" sz="2400" dirty="0" smtClean="0"/>
              <a:t> to </a:t>
            </a:r>
            <a:r>
              <a:rPr lang="it-IT" sz="2400" dirty="0" err="1" smtClean="0"/>
              <a:t>maintain</a:t>
            </a:r>
            <a:r>
              <a:rPr lang="it-IT" sz="2400" dirty="0" smtClean="0"/>
              <a:t> </a:t>
            </a:r>
            <a:r>
              <a:rPr lang="it-IT" sz="2400" dirty="0" err="1" smtClean="0"/>
              <a:t>that</a:t>
            </a:r>
            <a:r>
              <a:rPr lang="it-IT" sz="2400" dirty="0" smtClean="0"/>
              <a:t> </a:t>
            </a:r>
            <a:r>
              <a:rPr lang="it-IT" sz="2400" dirty="0" err="1" smtClean="0"/>
              <a:t>his</a:t>
            </a:r>
            <a:r>
              <a:rPr lang="it-IT" sz="2400" dirty="0" smtClean="0"/>
              <a:t> use of the </a:t>
            </a:r>
            <a:r>
              <a:rPr lang="it-IT" sz="2400" dirty="0" err="1" smtClean="0"/>
              <a:t>reputed</a:t>
            </a:r>
            <a:r>
              <a:rPr lang="it-IT" sz="2400" dirty="0" smtClean="0"/>
              <a:t> </a:t>
            </a:r>
            <a:r>
              <a:rPr lang="it-IT" sz="2400" dirty="0" err="1" smtClean="0"/>
              <a:t>trade</a:t>
            </a:r>
            <a:r>
              <a:rPr lang="it-IT" sz="2400" dirty="0" smtClean="0"/>
              <a:t> </a:t>
            </a:r>
            <a:r>
              <a:rPr lang="it-IT" sz="2400" dirty="0" err="1" smtClean="0"/>
              <a:t>mark</a:t>
            </a:r>
            <a:r>
              <a:rPr lang="it-IT" sz="2400" dirty="0" smtClean="0"/>
              <a:t> </a:t>
            </a:r>
            <a:r>
              <a:rPr lang="it-IT" sz="2400" dirty="0" err="1" smtClean="0"/>
              <a:t>is</a:t>
            </a:r>
            <a:r>
              <a:rPr lang="it-IT" sz="2400" dirty="0" smtClean="0"/>
              <a:t> in </a:t>
            </a:r>
            <a:r>
              <a:rPr lang="it-IT" sz="2400" dirty="0" err="1" smtClean="0"/>
              <a:t>accordance</a:t>
            </a:r>
            <a:r>
              <a:rPr lang="it-IT" sz="2400" dirty="0" smtClean="0"/>
              <a:t> with the </a:t>
            </a:r>
            <a:r>
              <a:rPr lang="it-IT" sz="2400" dirty="0" err="1" smtClean="0"/>
              <a:t>honest</a:t>
            </a:r>
            <a:r>
              <a:rPr lang="it-IT" sz="2400" dirty="0" smtClean="0"/>
              <a:t> </a:t>
            </a:r>
            <a:r>
              <a:rPr lang="it-IT" sz="2400" dirty="0" err="1" smtClean="0"/>
              <a:t>trade</a:t>
            </a:r>
            <a:r>
              <a:rPr lang="it-IT" sz="2400" dirty="0" smtClean="0"/>
              <a:t> </a:t>
            </a:r>
            <a:r>
              <a:rPr lang="it-IT" sz="2400" dirty="0" err="1" smtClean="0"/>
              <a:t>practice</a:t>
            </a:r>
            <a:r>
              <a:rPr lang="it-IT" sz="2400" dirty="0" smtClean="0"/>
              <a:t>.</a:t>
            </a:r>
          </a:p>
          <a:p>
            <a:r>
              <a:rPr lang="it-IT" sz="2400" dirty="0" err="1" smtClean="0"/>
              <a:t>As</a:t>
            </a:r>
            <a:r>
              <a:rPr lang="it-IT" sz="2400" dirty="0" smtClean="0"/>
              <a:t> to the </a:t>
            </a:r>
            <a:r>
              <a:rPr lang="it-IT" sz="2400" dirty="0" err="1" smtClean="0"/>
              <a:t>essential</a:t>
            </a:r>
            <a:r>
              <a:rPr lang="it-IT" sz="2400" dirty="0" smtClean="0"/>
              <a:t> </a:t>
            </a:r>
            <a:r>
              <a:rPr lang="it-IT" sz="2400" dirty="0" err="1" smtClean="0"/>
              <a:t>function</a:t>
            </a:r>
            <a:r>
              <a:rPr lang="it-IT" sz="2400" dirty="0" smtClean="0"/>
              <a:t>, the balance of </a:t>
            </a:r>
            <a:r>
              <a:rPr lang="it-IT" sz="2400" dirty="0" err="1" smtClean="0"/>
              <a:t>interests</a:t>
            </a:r>
            <a:r>
              <a:rPr lang="it-IT" sz="2400" dirty="0" smtClean="0"/>
              <a:t> </a:t>
            </a:r>
            <a:r>
              <a:rPr lang="it-IT" sz="2400" dirty="0" err="1" smtClean="0"/>
              <a:t>leads</a:t>
            </a:r>
            <a:r>
              <a:rPr lang="it-IT" sz="2400" dirty="0" smtClean="0"/>
              <a:t> to the conclusione </a:t>
            </a:r>
            <a:r>
              <a:rPr lang="it-IT" sz="2400" dirty="0" err="1" smtClean="0"/>
              <a:t>that</a:t>
            </a:r>
            <a:r>
              <a:rPr lang="it-IT" sz="2400" dirty="0" smtClean="0"/>
              <a:t> </a:t>
            </a:r>
            <a:r>
              <a:rPr lang="it-IT" sz="2400" dirty="0" err="1" smtClean="0"/>
              <a:t>third</a:t>
            </a:r>
            <a:r>
              <a:rPr lang="it-IT" sz="2400" dirty="0" smtClean="0"/>
              <a:t> parties' </a:t>
            </a:r>
            <a:r>
              <a:rPr lang="it-IT" sz="2400" dirty="0" err="1" smtClean="0"/>
              <a:t>uses</a:t>
            </a:r>
            <a:r>
              <a:rPr lang="it-IT" sz="2400" dirty="0" smtClean="0"/>
              <a:t> </a:t>
            </a:r>
            <a:r>
              <a:rPr lang="it-IT" sz="2400" dirty="0" err="1" smtClean="0"/>
              <a:t>not</a:t>
            </a:r>
            <a:r>
              <a:rPr lang="it-IT" sz="2400" dirty="0" smtClean="0"/>
              <a:t> </a:t>
            </a:r>
            <a:r>
              <a:rPr lang="it-IT" sz="2400" dirty="0" err="1" smtClean="0"/>
              <a:t>affecting</a:t>
            </a:r>
            <a:r>
              <a:rPr lang="it-IT" sz="2400" dirty="0" smtClean="0"/>
              <a:t> the </a:t>
            </a:r>
            <a:r>
              <a:rPr lang="it-IT" sz="2400" dirty="0" err="1" smtClean="0"/>
              <a:t>exclusive</a:t>
            </a:r>
            <a:r>
              <a:rPr lang="it-IT" sz="2400" dirty="0" smtClean="0"/>
              <a:t> right on the </a:t>
            </a:r>
            <a:r>
              <a:rPr lang="it-IT" sz="2400" dirty="0" err="1" smtClean="0"/>
              <a:t>trade</a:t>
            </a:r>
            <a:r>
              <a:rPr lang="it-IT" sz="2400" dirty="0" smtClean="0"/>
              <a:t> </a:t>
            </a:r>
            <a:r>
              <a:rPr lang="it-IT" sz="2400" dirty="0" err="1" smtClean="0"/>
              <a:t>mark</a:t>
            </a:r>
            <a:r>
              <a:rPr lang="it-IT" sz="2400" dirty="0" smtClean="0"/>
              <a:t> </a:t>
            </a:r>
            <a:r>
              <a:rPr lang="it-IT" sz="2400" dirty="0" err="1" smtClean="0"/>
              <a:t>as</a:t>
            </a:r>
            <a:r>
              <a:rPr lang="it-IT" sz="2400" dirty="0" smtClean="0"/>
              <a:t> </a:t>
            </a:r>
            <a:r>
              <a:rPr lang="it-IT" sz="2400" dirty="0" err="1" smtClean="0"/>
              <a:t>distinctive</a:t>
            </a:r>
            <a:r>
              <a:rPr lang="it-IT" sz="2400" dirty="0" smtClean="0"/>
              <a:t> </a:t>
            </a:r>
            <a:r>
              <a:rPr lang="it-IT" sz="2400" dirty="0" err="1" smtClean="0"/>
              <a:t>sign</a:t>
            </a:r>
            <a:r>
              <a:rPr lang="it-IT" sz="2400" dirty="0" smtClean="0"/>
              <a:t> are </a:t>
            </a:r>
            <a:r>
              <a:rPr lang="it-IT" sz="2400" dirty="0" err="1" smtClean="0"/>
              <a:t>permitted</a:t>
            </a:r>
            <a:r>
              <a:rPr lang="it-IT" sz="2400" dirty="0" smtClean="0"/>
              <a:t>, </a:t>
            </a:r>
            <a:r>
              <a:rPr lang="it-IT" sz="2400" dirty="0" err="1" smtClean="0"/>
              <a:t>provided</a:t>
            </a:r>
            <a:r>
              <a:rPr lang="it-IT" sz="2400" dirty="0" smtClean="0"/>
              <a:t> </a:t>
            </a:r>
            <a:r>
              <a:rPr lang="it-IT" sz="2400" dirty="0" err="1" smtClean="0"/>
              <a:t>that</a:t>
            </a:r>
            <a:r>
              <a:rPr lang="it-IT" sz="2400" dirty="0" smtClean="0"/>
              <a:t> </a:t>
            </a:r>
            <a:r>
              <a:rPr lang="it-IT" sz="2400" dirty="0" err="1" smtClean="0"/>
              <a:t>they</a:t>
            </a:r>
            <a:r>
              <a:rPr lang="it-IT" sz="2400" dirty="0" smtClean="0"/>
              <a:t> are in </a:t>
            </a:r>
            <a:r>
              <a:rPr lang="it-IT" sz="2400" dirty="0" err="1" smtClean="0"/>
              <a:t>accordance</a:t>
            </a:r>
            <a:r>
              <a:rPr lang="it-IT" sz="2400" dirty="0" smtClean="0"/>
              <a:t> with </a:t>
            </a:r>
            <a:r>
              <a:rPr lang="it-IT" sz="2400" dirty="0" err="1" smtClean="0"/>
              <a:t>honest</a:t>
            </a:r>
            <a:r>
              <a:rPr lang="it-IT" sz="2400" dirty="0" smtClean="0"/>
              <a:t> </a:t>
            </a:r>
            <a:r>
              <a:rPr lang="it-IT" sz="2400" dirty="0" err="1" smtClean="0"/>
              <a:t>trade</a:t>
            </a:r>
            <a:r>
              <a:rPr lang="it-IT" sz="2400" dirty="0" smtClean="0"/>
              <a:t> </a:t>
            </a:r>
            <a:r>
              <a:rPr lang="it-IT" sz="2400" dirty="0" err="1" smtClean="0"/>
              <a:t>practices</a:t>
            </a:r>
            <a:r>
              <a:rPr lang="it-IT" sz="2400" dirty="0" smtClean="0"/>
              <a:t>  </a:t>
            </a:r>
          </a:p>
          <a:p>
            <a:pPr marL="0" indent="0">
              <a:buNone/>
            </a:pPr>
            <a:r>
              <a:rPr lang="it-IT" sz="2400" dirty="0" smtClean="0"/>
              <a:t> </a:t>
            </a:r>
            <a:endParaRPr lang="en-GB" sz="2400" dirty="0" smtClean="0"/>
          </a:p>
          <a:p>
            <a:pPr marL="0" lvl="0" indent="0">
              <a:buNone/>
            </a:pPr>
            <a:endParaRPr lang="en-GB" sz="2400" dirty="0" smtClean="0"/>
          </a:p>
          <a:p>
            <a:pPr marL="0" lvl="0" indent="0">
              <a:buNone/>
            </a:pPr>
            <a:endParaRPr lang="it-IT" sz="2300" dirty="0" smtClean="0">
              <a:solidFill>
                <a:schemeClr val="accent3"/>
              </a:solidFill>
            </a:endParaRPr>
          </a:p>
        </p:txBody>
      </p:sp>
    </p:spTree>
    <p:extLst>
      <p:ext uri="{BB962C8B-B14F-4D97-AF65-F5344CB8AC3E}">
        <p14:creationId xmlns:p14="http://schemas.microsoft.com/office/powerpoint/2010/main" val="3019974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59432"/>
            <a:ext cx="8954963" cy="1584176"/>
          </a:xfrm>
        </p:spPr>
        <p:txBody>
          <a:bodyPr/>
          <a:lstStyle/>
          <a:p>
            <a:r>
              <a:rPr lang="it-IT" b="1" dirty="0" smtClean="0">
                <a:solidFill>
                  <a:prstClr val="black"/>
                </a:solidFill>
              </a:rPr>
              <a:t>Non-</a:t>
            </a:r>
            <a:r>
              <a:rPr lang="it-IT" b="1" dirty="0" err="1" smtClean="0">
                <a:solidFill>
                  <a:prstClr val="black"/>
                </a:solidFill>
              </a:rPr>
              <a:t>essential</a:t>
            </a:r>
            <a:r>
              <a:rPr lang="it-IT" b="1" dirty="0" smtClean="0">
                <a:solidFill>
                  <a:prstClr val="black"/>
                </a:solidFill>
              </a:rPr>
              <a:t> </a:t>
            </a:r>
            <a:r>
              <a:rPr lang="it-IT" b="1" dirty="0" err="1" smtClean="0">
                <a:solidFill>
                  <a:prstClr val="black"/>
                </a:solidFill>
              </a:rPr>
              <a:t>functions</a:t>
            </a:r>
            <a:endParaRPr lang="en-GB" sz="2800" b="1" dirty="0"/>
          </a:p>
        </p:txBody>
      </p:sp>
      <p:sp>
        <p:nvSpPr>
          <p:cNvPr id="4" name="Slide Number Placeholder 3"/>
          <p:cNvSpPr>
            <a:spLocks noGrp="1"/>
          </p:cNvSpPr>
          <p:nvPr>
            <p:ph type="sldNum" sz="quarter" idx="10"/>
          </p:nvPr>
        </p:nvSpPr>
        <p:spPr/>
        <p:txBody>
          <a:bodyPr/>
          <a:lstStyle/>
          <a:p>
            <a:fld id="{62E0BBFD-3C28-455B-B3E3-FD8D1415BAC5}" type="slidenum">
              <a:rPr lang="en-GB" smtClean="0">
                <a:solidFill>
                  <a:prstClr val="black"/>
                </a:solidFill>
              </a:rPr>
              <a:pPr/>
              <a:t>19</a:t>
            </a:fld>
            <a:endParaRPr lang="en-GB">
              <a:solidFill>
                <a:prstClr val="black"/>
              </a:solidFill>
            </a:endParaRPr>
          </a:p>
        </p:txBody>
      </p:sp>
      <p:sp>
        <p:nvSpPr>
          <p:cNvPr id="5" name="Content Placeholder 4"/>
          <p:cNvSpPr>
            <a:spLocks noGrp="1"/>
          </p:cNvSpPr>
          <p:nvPr>
            <p:ph idx="1"/>
          </p:nvPr>
        </p:nvSpPr>
        <p:spPr>
          <a:xfrm>
            <a:off x="0" y="1268760"/>
            <a:ext cx="8964488" cy="5400600"/>
          </a:xfrm>
        </p:spPr>
        <p:txBody>
          <a:bodyPr>
            <a:normAutofit lnSpcReduction="10000"/>
          </a:bodyPr>
          <a:lstStyle/>
          <a:p>
            <a:r>
              <a:rPr lang="it-IT" sz="2400" dirty="0" err="1" smtClean="0"/>
              <a:t>As</a:t>
            </a:r>
            <a:r>
              <a:rPr lang="it-IT" sz="2400" dirty="0" smtClean="0"/>
              <a:t> to non-</a:t>
            </a:r>
            <a:r>
              <a:rPr lang="it-IT" sz="2400" dirty="0" err="1" smtClean="0"/>
              <a:t>essential</a:t>
            </a:r>
            <a:r>
              <a:rPr lang="it-IT" sz="2400" dirty="0" smtClean="0"/>
              <a:t> </a:t>
            </a:r>
            <a:r>
              <a:rPr lang="it-IT" sz="2400" dirty="0" err="1" smtClean="0"/>
              <a:t>functions</a:t>
            </a:r>
            <a:r>
              <a:rPr lang="it-IT" sz="2400" dirty="0" smtClean="0"/>
              <a:t>, the balance of </a:t>
            </a:r>
            <a:r>
              <a:rPr lang="it-IT" sz="2400" dirty="0" err="1" smtClean="0"/>
              <a:t>interests</a:t>
            </a:r>
            <a:r>
              <a:rPr lang="it-IT" sz="2400" dirty="0" smtClean="0"/>
              <a:t> </a:t>
            </a:r>
            <a:r>
              <a:rPr lang="it-IT" sz="2400" dirty="0" err="1" smtClean="0"/>
              <a:t>is</a:t>
            </a:r>
            <a:r>
              <a:rPr lang="it-IT" sz="2400" dirty="0" smtClean="0"/>
              <a:t> more </a:t>
            </a:r>
            <a:r>
              <a:rPr lang="it-IT" sz="2400" dirty="0" err="1" smtClean="0"/>
              <a:t>difficult</a:t>
            </a:r>
            <a:r>
              <a:rPr lang="it-IT" sz="2400" dirty="0" smtClean="0"/>
              <a:t> to be </a:t>
            </a:r>
            <a:r>
              <a:rPr lang="it-IT" sz="2400" dirty="0" err="1" smtClean="0"/>
              <a:t>found</a:t>
            </a:r>
            <a:r>
              <a:rPr lang="it-IT" sz="2400" dirty="0" smtClean="0"/>
              <a:t>, </a:t>
            </a:r>
            <a:r>
              <a:rPr lang="it-IT" sz="2400" dirty="0" err="1" smtClean="0"/>
              <a:t>as</a:t>
            </a:r>
            <a:r>
              <a:rPr lang="it-IT" sz="2400" dirty="0" smtClean="0"/>
              <a:t> the </a:t>
            </a:r>
            <a:r>
              <a:rPr lang="it-IT" sz="2400" dirty="0" err="1" smtClean="0"/>
              <a:t>only</a:t>
            </a:r>
            <a:r>
              <a:rPr lang="it-IT" sz="2400" dirty="0" smtClean="0"/>
              <a:t> </a:t>
            </a:r>
            <a:r>
              <a:rPr lang="it-IT" sz="2400" dirty="0" err="1" smtClean="0"/>
              <a:t>conditions</a:t>
            </a:r>
            <a:r>
              <a:rPr lang="it-IT" sz="2400" dirty="0" smtClean="0"/>
              <a:t> to </a:t>
            </a:r>
            <a:r>
              <a:rPr lang="it-IT" sz="2400" dirty="0" err="1" smtClean="0"/>
              <a:t>acquire</a:t>
            </a:r>
            <a:r>
              <a:rPr lang="it-IT" sz="2400" dirty="0" smtClean="0"/>
              <a:t> and </a:t>
            </a:r>
            <a:r>
              <a:rPr lang="it-IT" sz="2400" dirty="0" err="1" smtClean="0"/>
              <a:t>maintain</a:t>
            </a:r>
            <a:r>
              <a:rPr lang="it-IT" sz="2400" dirty="0" smtClean="0"/>
              <a:t> </a:t>
            </a:r>
            <a:r>
              <a:rPr lang="it-IT" sz="2400" dirty="0" err="1" smtClean="0"/>
              <a:t>exclusive</a:t>
            </a:r>
            <a:r>
              <a:rPr lang="it-IT" sz="2400" dirty="0" smtClean="0"/>
              <a:t> </a:t>
            </a:r>
            <a:r>
              <a:rPr lang="it-IT" sz="2400" dirty="0" err="1" smtClean="0"/>
              <a:t>rights</a:t>
            </a:r>
            <a:r>
              <a:rPr lang="it-IT" sz="2400" dirty="0" smtClean="0"/>
              <a:t> on </a:t>
            </a:r>
            <a:r>
              <a:rPr lang="it-IT" sz="2400" dirty="0" err="1" smtClean="0"/>
              <a:t>trade</a:t>
            </a:r>
            <a:r>
              <a:rPr lang="it-IT" sz="2400" dirty="0" smtClean="0"/>
              <a:t> </a:t>
            </a:r>
            <a:r>
              <a:rPr lang="it-IT" sz="2400" dirty="0" err="1" smtClean="0"/>
              <a:t>marks</a:t>
            </a:r>
            <a:r>
              <a:rPr lang="it-IT" sz="2400" dirty="0" smtClean="0"/>
              <a:t> are </a:t>
            </a:r>
            <a:r>
              <a:rPr lang="it-IT" sz="2400" dirty="0" err="1" smtClean="0"/>
              <a:t>related</a:t>
            </a:r>
            <a:r>
              <a:rPr lang="it-IT" sz="2400" dirty="0" smtClean="0"/>
              <a:t> to the </a:t>
            </a:r>
            <a:r>
              <a:rPr lang="it-IT" sz="2400" dirty="0" err="1" smtClean="0"/>
              <a:t>distinctive</a:t>
            </a:r>
            <a:r>
              <a:rPr lang="it-IT" sz="2400" dirty="0" smtClean="0"/>
              <a:t> </a:t>
            </a:r>
            <a:r>
              <a:rPr lang="it-IT" sz="2400" dirty="0" err="1" smtClean="0"/>
              <a:t>character</a:t>
            </a:r>
            <a:r>
              <a:rPr lang="it-IT" sz="2400" dirty="0" smtClean="0"/>
              <a:t>.</a:t>
            </a:r>
          </a:p>
          <a:p>
            <a:r>
              <a:rPr lang="it-IT" sz="2400" dirty="0" smtClean="0"/>
              <a:t>Prove of </a:t>
            </a:r>
            <a:r>
              <a:rPr lang="it-IT" sz="2400" dirty="0" err="1" smtClean="0"/>
              <a:t>reputation</a:t>
            </a:r>
            <a:r>
              <a:rPr lang="it-IT" sz="2400" dirty="0" smtClean="0"/>
              <a:t> and of use </a:t>
            </a:r>
            <a:r>
              <a:rPr lang="it-IT" sz="2400" dirty="0" err="1" smtClean="0"/>
              <a:t>taking</a:t>
            </a:r>
            <a:r>
              <a:rPr lang="it-IT" sz="2400" dirty="0" smtClean="0"/>
              <a:t> </a:t>
            </a:r>
            <a:r>
              <a:rPr lang="it-IT" sz="2400" dirty="0" err="1" smtClean="0"/>
              <a:t>advantage</a:t>
            </a:r>
            <a:r>
              <a:rPr lang="it-IT" sz="2400" dirty="0" smtClean="0"/>
              <a:t> of </a:t>
            </a:r>
            <a:r>
              <a:rPr lang="it-IT" sz="2400" dirty="0" err="1" smtClean="0"/>
              <a:t>distinctive</a:t>
            </a:r>
            <a:r>
              <a:rPr lang="it-IT" sz="2400" dirty="0" smtClean="0"/>
              <a:t> </a:t>
            </a:r>
            <a:r>
              <a:rPr lang="it-IT" sz="2400" dirty="0" err="1" smtClean="0"/>
              <a:t>character</a:t>
            </a:r>
            <a:r>
              <a:rPr lang="it-IT" sz="2400" dirty="0" smtClean="0"/>
              <a:t> or </a:t>
            </a:r>
            <a:r>
              <a:rPr lang="it-IT" sz="2400" dirty="0" err="1" smtClean="0"/>
              <a:t>reputation</a:t>
            </a:r>
            <a:r>
              <a:rPr lang="it-IT" sz="2400" dirty="0" smtClean="0"/>
              <a:t> or </a:t>
            </a:r>
            <a:r>
              <a:rPr lang="it-IT" sz="2400" dirty="0" err="1" smtClean="0"/>
              <a:t>detrimental</a:t>
            </a:r>
            <a:r>
              <a:rPr lang="it-IT" sz="2400" dirty="0" smtClean="0"/>
              <a:t> to </a:t>
            </a:r>
            <a:r>
              <a:rPr lang="it-IT" sz="2400" dirty="0" err="1" smtClean="0"/>
              <a:t>them</a:t>
            </a:r>
            <a:r>
              <a:rPr lang="it-IT" sz="2400" dirty="0" smtClean="0"/>
              <a:t> are </a:t>
            </a:r>
            <a:r>
              <a:rPr lang="it-IT" sz="2400" dirty="0" err="1" smtClean="0"/>
              <a:t>normally</a:t>
            </a:r>
            <a:r>
              <a:rPr lang="it-IT" sz="2400" dirty="0" smtClean="0"/>
              <a:t> </a:t>
            </a:r>
            <a:r>
              <a:rPr lang="it-IT" sz="2400" dirty="0" err="1" smtClean="0"/>
              <a:t>satisfied</a:t>
            </a:r>
            <a:r>
              <a:rPr lang="it-IT" sz="2400" dirty="0" smtClean="0"/>
              <a:t> </a:t>
            </a:r>
            <a:r>
              <a:rPr lang="it-IT" sz="2400" dirty="0" err="1" smtClean="0"/>
              <a:t>when</a:t>
            </a:r>
            <a:r>
              <a:rPr lang="it-IT" sz="2400" dirty="0" smtClean="0"/>
              <a:t> high </a:t>
            </a:r>
            <a:r>
              <a:rPr lang="it-IT" sz="2400" dirty="0" err="1" smtClean="0"/>
              <a:t>distinctive</a:t>
            </a:r>
            <a:r>
              <a:rPr lang="it-IT" sz="2400" dirty="0" smtClean="0"/>
              <a:t> </a:t>
            </a:r>
            <a:r>
              <a:rPr lang="it-IT" sz="2400" dirty="0" err="1" smtClean="0"/>
              <a:t>character</a:t>
            </a:r>
            <a:r>
              <a:rPr lang="it-IT" sz="2400" dirty="0" smtClean="0"/>
              <a:t> </a:t>
            </a:r>
            <a:r>
              <a:rPr lang="it-IT" sz="2400" dirty="0" err="1" smtClean="0"/>
              <a:t>is</a:t>
            </a:r>
            <a:r>
              <a:rPr lang="it-IT" sz="2400" dirty="0" smtClean="0"/>
              <a:t> </a:t>
            </a:r>
            <a:r>
              <a:rPr lang="it-IT" sz="2400" dirty="0" err="1" smtClean="0"/>
              <a:t>proved</a:t>
            </a:r>
            <a:r>
              <a:rPr lang="it-IT" sz="2400" dirty="0" smtClean="0"/>
              <a:t>.</a:t>
            </a:r>
          </a:p>
          <a:p>
            <a:r>
              <a:rPr lang="it-IT" sz="2400" dirty="0" err="1" smtClean="0"/>
              <a:t>Additional</a:t>
            </a:r>
            <a:r>
              <a:rPr lang="it-IT" sz="2400" dirty="0" smtClean="0"/>
              <a:t> </a:t>
            </a:r>
            <a:r>
              <a:rPr lang="it-IT" sz="2400" dirty="0" err="1" smtClean="0"/>
              <a:t>defenses</a:t>
            </a:r>
            <a:r>
              <a:rPr lang="it-IT" sz="2400" dirty="0" smtClean="0"/>
              <a:t> are </a:t>
            </a:r>
            <a:r>
              <a:rPr lang="it-IT" sz="2400" dirty="0" err="1" smtClean="0"/>
              <a:t>available</a:t>
            </a:r>
            <a:r>
              <a:rPr lang="it-IT" sz="2400" dirty="0" smtClean="0"/>
              <a:t> in </a:t>
            </a:r>
            <a:r>
              <a:rPr lang="it-IT" sz="2400" dirty="0" err="1" smtClean="0"/>
              <a:t>limited</a:t>
            </a:r>
            <a:r>
              <a:rPr lang="it-IT" sz="2400" dirty="0" smtClean="0"/>
              <a:t> </a:t>
            </a:r>
            <a:r>
              <a:rPr lang="it-IT" sz="2400" dirty="0" err="1" smtClean="0"/>
              <a:t>cases</a:t>
            </a:r>
            <a:r>
              <a:rPr lang="it-IT" sz="2400" dirty="0" smtClean="0"/>
              <a:t>, </a:t>
            </a:r>
            <a:r>
              <a:rPr lang="it-IT" sz="2400" dirty="0" err="1" smtClean="0"/>
              <a:t>when</a:t>
            </a:r>
            <a:r>
              <a:rPr lang="it-IT" sz="2400" dirty="0" smtClean="0"/>
              <a:t> the </a:t>
            </a:r>
            <a:r>
              <a:rPr lang="it-IT" sz="2400" dirty="0" err="1" smtClean="0"/>
              <a:t>values</a:t>
            </a:r>
            <a:r>
              <a:rPr lang="it-IT" sz="2400" dirty="0" smtClean="0"/>
              <a:t> </a:t>
            </a:r>
            <a:r>
              <a:rPr lang="it-IT" sz="2400" dirty="0" err="1" smtClean="0"/>
              <a:t>protected</a:t>
            </a:r>
            <a:r>
              <a:rPr lang="it-IT" sz="2400" dirty="0" smtClean="0"/>
              <a:t> by the non-</a:t>
            </a:r>
            <a:r>
              <a:rPr lang="it-IT" sz="2400" dirty="0" err="1" smtClean="0"/>
              <a:t>essential</a:t>
            </a:r>
            <a:r>
              <a:rPr lang="it-IT" sz="2400" dirty="0" smtClean="0"/>
              <a:t> </a:t>
            </a:r>
            <a:r>
              <a:rPr lang="it-IT" sz="2400" dirty="0" err="1" smtClean="0"/>
              <a:t>functions</a:t>
            </a:r>
            <a:r>
              <a:rPr lang="it-IT" sz="2400" dirty="0" smtClean="0"/>
              <a:t> are </a:t>
            </a:r>
            <a:r>
              <a:rPr lang="it-IT" sz="2400" dirty="0" err="1" smtClean="0"/>
              <a:t>not</a:t>
            </a:r>
            <a:r>
              <a:rPr lang="it-IT" sz="2400" dirty="0" smtClean="0"/>
              <a:t> </a:t>
            </a:r>
            <a:r>
              <a:rPr lang="it-IT" sz="2400" dirty="0" err="1" smtClean="0"/>
              <a:t>impaired</a:t>
            </a:r>
            <a:r>
              <a:rPr lang="it-IT" sz="2400" dirty="0" smtClean="0"/>
              <a:t> by a </a:t>
            </a:r>
            <a:r>
              <a:rPr lang="it-IT" sz="2400" dirty="0" err="1" smtClean="0"/>
              <a:t>third</a:t>
            </a:r>
            <a:r>
              <a:rPr lang="it-IT" sz="2400" dirty="0" smtClean="0"/>
              <a:t> </a:t>
            </a:r>
            <a:r>
              <a:rPr lang="it-IT" sz="2400" dirty="0" err="1" smtClean="0"/>
              <a:t>party's</a:t>
            </a:r>
            <a:r>
              <a:rPr lang="it-IT" sz="2400" dirty="0" smtClean="0"/>
              <a:t> use, </a:t>
            </a:r>
            <a:r>
              <a:rPr lang="it-IT" sz="2400" dirty="0" err="1" smtClean="0"/>
              <a:t>as</a:t>
            </a:r>
            <a:r>
              <a:rPr lang="it-IT" sz="2400" dirty="0" smtClean="0"/>
              <a:t> a </a:t>
            </a:r>
            <a:r>
              <a:rPr lang="it-IT" sz="2400" dirty="0" err="1" smtClean="0"/>
              <a:t>consequence</a:t>
            </a:r>
            <a:r>
              <a:rPr lang="it-IT" sz="2400" dirty="0" smtClean="0"/>
              <a:t> of a </a:t>
            </a:r>
            <a:r>
              <a:rPr lang="it-IT" sz="2400" dirty="0" err="1" smtClean="0"/>
              <a:t>combination</a:t>
            </a:r>
            <a:r>
              <a:rPr lang="it-IT" sz="2400" dirty="0" smtClean="0"/>
              <a:t> of </a:t>
            </a:r>
            <a:r>
              <a:rPr lang="it-IT" sz="2400" dirty="0" err="1" smtClean="0"/>
              <a:t>objective</a:t>
            </a:r>
            <a:r>
              <a:rPr lang="it-IT" sz="2400" dirty="0" smtClean="0"/>
              <a:t> and </a:t>
            </a:r>
            <a:r>
              <a:rPr lang="it-IT" sz="2400" dirty="0" err="1" smtClean="0"/>
              <a:t>subjective</a:t>
            </a:r>
            <a:r>
              <a:rPr lang="it-IT" sz="2400" dirty="0" smtClean="0"/>
              <a:t> </a:t>
            </a:r>
            <a:r>
              <a:rPr lang="it-IT" sz="2400" dirty="0" err="1" smtClean="0"/>
              <a:t>reasons</a:t>
            </a:r>
            <a:r>
              <a:rPr lang="it-IT" sz="2400" dirty="0" smtClean="0"/>
              <a:t>, </a:t>
            </a:r>
            <a:r>
              <a:rPr lang="it-IT" sz="2400" dirty="0" err="1" smtClean="0"/>
              <a:t>showing</a:t>
            </a:r>
            <a:r>
              <a:rPr lang="it-IT" sz="2400" dirty="0" smtClean="0"/>
              <a:t> </a:t>
            </a:r>
            <a:r>
              <a:rPr lang="it-IT" sz="2400" dirty="0" err="1" smtClean="0"/>
              <a:t>that</a:t>
            </a:r>
            <a:r>
              <a:rPr lang="it-IT" sz="2400" dirty="0" smtClean="0"/>
              <a:t> the use of the trademark </a:t>
            </a:r>
            <a:r>
              <a:rPr lang="it-IT" sz="2400" dirty="0" err="1" smtClean="0"/>
              <a:t>was</a:t>
            </a:r>
            <a:r>
              <a:rPr lang="it-IT" sz="2400" dirty="0" smtClean="0"/>
              <a:t> in </a:t>
            </a:r>
            <a:r>
              <a:rPr lang="it-IT" sz="2400" dirty="0" err="1" smtClean="0"/>
              <a:t>accordance</a:t>
            </a:r>
            <a:r>
              <a:rPr lang="it-IT" sz="2400" dirty="0" smtClean="0"/>
              <a:t> with </a:t>
            </a:r>
            <a:r>
              <a:rPr lang="it-IT" sz="2400" dirty="0" err="1" smtClean="0"/>
              <a:t>honest</a:t>
            </a:r>
            <a:r>
              <a:rPr lang="it-IT" sz="2400" dirty="0" smtClean="0"/>
              <a:t> </a:t>
            </a:r>
            <a:r>
              <a:rPr lang="it-IT" sz="2400" dirty="0" err="1" smtClean="0"/>
              <a:t>trade</a:t>
            </a:r>
            <a:r>
              <a:rPr lang="it-IT" sz="2400" dirty="0" smtClean="0"/>
              <a:t> </a:t>
            </a:r>
            <a:r>
              <a:rPr lang="it-IT" sz="2400" dirty="0" err="1" smtClean="0"/>
              <a:t>practices</a:t>
            </a:r>
            <a:r>
              <a:rPr lang="it-IT" sz="2400" dirty="0" smtClean="0"/>
              <a:t>, and </a:t>
            </a:r>
            <a:r>
              <a:rPr lang="it-IT" sz="2400" dirty="0" err="1" smtClean="0"/>
              <a:t>not</a:t>
            </a:r>
            <a:r>
              <a:rPr lang="it-IT" sz="2400" dirty="0" smtClean="0"/>
              <a:t> </a:t>
            </a:r>
            <a:r>
              <a:rPr lang="it-IT" sz="2400" dirty="0" err="1" smtClean="0"/>
              <a:t>aimed</a:t>
            </a:r>
            <a:r>
              <a:rPr lang="it-IT" sz="2400" dirty="0" smtClean="0"/>
              <a:t> </a:t>
            </a:r>
            <a:r>
              <a:rPr lang="it-IT" sz="2400" dirty="0" err="1" smtClean="0"/>
              <a:t>at</a:t>
            </a:r>
            <a:r>
              <a:rPr lang="it-IT" sz="2400" dirty="0" smtClean="0"/>
              <a:t> </a:t>
            </a:r>
            <a:r>
              <a:rPr lang="it-IT" sz="2400" dirty="0" err="1" smtClean="0"/>
              <a:t>taking</a:t>
            </a:r>
            <a:r>
              <a:rPr lang="it-IT" sz="2400" dirty="0" smtClean="0"/>
              <a:t> </a:t>
            </a:r>
            <a:r>
              <a:rPr lang="it-IT" sz="2400" dirty="0" err="1" smtClean="0"/>
              <a:t>unfair</a:t>
            </a:r>
            <a:r>
              <a:rPr lang="it-IT" sz="2400" dirty="0" smtClean="0"/>
              <a:t> </a:t>
            </a:r>
            <a:r>
              <a:rPr lang="it-IT" sz="2400" dirty="0" err="1" smtClean="0"/>
              <a:t>advantage</a:t>
            </a:r>
            <a:r>
              <a:rPr lang="it-IT" sz="2400" dirty="0" smtClean="0"/>
              <a:t> of the </a:t>
            </a:r>
            <a:r>
              <a:rPr lang="it-IT" sz="2400" dirty="0" err="1" smtClean="0"/>
              <a:t>reputation</a:t>
            </a:r>
            <a:r>
              <a:rPr lang="it-IT" sz="2400" dirty="0" smtClean="0"/>
              <a:t> or the </a:t>
            </a:r>
            <a:r>
              <a:rPr lang="it-IT" sz="2400" dirty="0" err="1" smtClean="0"/>
              <a:t>distinctive</a:t>
            </a:r>
            <a:r>
              <a:rPr lang="it-IT" sz="2400" dirty="0" smtClean="0"/>
              <a:t> </a:t>
            </a:r>
            <a:r>
              <a:rPr lang="it-IT" sz="2400" dirty="0" err="1" smtClean="0"/>
              <a:t>character</a:t>
            </a:r>
            <a:r>
              <a:rPr lang="it-IT" sz="2400" dirty="0" smtClean="0"/>
              <a:t> of the </a:t>
            </a:r>
            <a:r>
              <a:rPr lang="it-IT" sz="2400" dirty="0" err="1" smtClean="0"/>
              <a:t>trade</a:t>
            </a:r>
            <a:r>
              <a:rPr lang="it-IT" sz="2400" dirty="0" smtClean="0"/>
              <a:t> </a:t>
            </a:r>
            <a:r>
              <a:rPr lang="it-IT" sz="2400" dirty="0" err="1" smtClean="0"/>
              <a:t>mark</a:t>
            </a:r>
            <a:r>
              <a:rPr lang="it-IT" sz="2400" dirty="0" smtClean="0"/>
              <a:t> </a:t>
            </a:r>
          </a:p>
          <a:p>
            <a:pPr marL="0" indent="0">
              <a:buNone/>
            </a:pPr>
            <a:r>
              <a:rPr lang="it-IT" sz="2400" dirty="0" smtClean="0"/>
              <a:t> </a:t>
            </a:r>
            <a:endParaRPr lang="en-GB" sz="2400" dirty="0" smtClean="0"/>
          </a:p>
          <a:p>
            <a:pPr marL="0" lvl="0" indent="0">
              <a:buNone/>
            </a:pPr>
            <a:endParaRPr lang="en-GB" sz="2400" dirty="0" smtClean="0"/>
          </a:p>
          <a:p>
            <a:pPr marL="0" lvl="0" indent="0">
              <a:buNone/>
            </a:pPr>
            <a:endParaRPr lang="it-IT" sz="2300" dirty="0" smtClean="0">
              <a:solidFill>
                <a:schemeClr val="accent3"/>
              </a:solidFill>
            </a:endParaRPr>
          </a:p>
        </p:txBody>
      </p:sp>
    </p:spTree>
    <p:extLst>
      <p:ext uri="{BB962C8B-B14F-4D97-AF65-F5344CB8AC3E}">
        <p14:creationId xmlns:p14="http://schemas.microsoft.com/office/powerpoint/2010/main" val="2928722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59432"/>
            <a:ext cx="8954963" cy="1584176"/>
          </a:xfrm>
        </p:spPr>
        <p:txBody>
          <a:bodyPr/>
          <a:lstStyle/>
          <a:p>
            <a:r>
              <a:rPr lang="it-IT" b="1" dirty="0" err="1" smtClean="0">
                <a:solidFill>
                  <a:prstClr val="black"/>
                </a:solidFill>
              </a:rPr>
              <a:t>Essential</a:t>
            </a:r>
            <a:r>
              <a:rPr lang="it-IT" b="1" dirty="0" smtClean="0">
                <a:solidFill>
                  <a:prstClr val="black"/>
                </a:solidFill>
              </a:rPr>
              <a:t> </a:t>
            </a:r>
            <a:r>
              <a:rPr lang="it-IT" b="1" dirty="0" err="1" smtClean="0">
                <a:solidFill>
                  <a:prstClr val="black"/>
                </a:solidFill>
              </a:rPr>
              <a:t>function</a:t>
            </a:r>
            <a:r>
              <a:rPr lang="it-IT" b="1" dirty="0" smtClean="0">
                <a:solidFill>
                  <a:prstClr val="black"/>
                </a:solidFill>
              </a:rPr>
              <a:t>: </a:t>
            </a:r>
            <a:r>
              <a:rPr lang="it-IT" b="1" dirty="0" err="1" smtClean="0">
                <a:solidFill>
                  <a:prstClr val="black"/>
                </a:solidFill>
              </a:rPr>
              <a:t>definition</a:t>
            </a:r>
            <a:endParaRPr lang="en-GB" sz="2800" b="1" dirty="0"/>
          </a:p>
        </p:txBody>
      </p:sp>
      <p:sp>
        <p:nvSpPr>
          <p:cNvPr id="4" name="Slide Number Placeholder 3"/>
          <p:cNvSpPr>
            <a:spLocks noGrp="1"/>
          </p:cNvSpPr>
          <p:nvPr>
            <p:ph type="sldNum" sz="quarter" idx="10"/>
          </p:nvPr>
        </p:nvSpPr>
        <p:spPr/>
        <p:txBody>
          <a:bodyPr/>
          <a:lstStyle/>
          <a:p>
            <a:fld id="{62E0BBFD-3C28-455B-B3E3-FD8D1415BAC5}" type="slidenum">
              <a:rPr lang="en-GB" smtClean="0"/>
              <a:pPr/>
              <a:t>2</a:t>
            </a:fld>
            <a:endParaRPr lang="en-GB"/>
          </a:p>
        </p:txBody>
      </p:sp>
      <p:sp>
        <p:nvSpPr>
          <p:cNvPr id="5" name="Content Placeholder 4"/>
          <p:cNvSpPr>
            <a:spLocks noGrp="1"/>
          </p:cNvSpPr>
          <p:nvPr>
            <p:ph idx="1"/>
          </p:nvPr>
        </p:nvSpPr>
        <p:spPr>
          <a:xfrm>
            <a:off x="165100" y="1412776"/>
            <a:ext cx="8583364" cy="5040412"/>
          </a:xfrm>
        </p:spPr>
        <p:txBody>
          <a:bodyPr>
            <a:normAutofit/>
          </a:bodyPr>
          <a:lstStyle/>
          <a:p>
            <a:pPr marL="0" lvl="0" indent="0">
              <a:buNone/>
            </a:pPr>
            <a:r>
              <a:rPr lang="it-IT" sz="2300" b="1" dirty="0" err="1" smtClean="0">
                <a:solidFill>
                  <a:prstClr val="black"/>
                </a:solidFill>
              </a:rPr>
              <a:t>Whereas</a:t>
            </a:r>
            <a:r>
              <a:rPr lang="it-IT" sz="2300" b="1" dirty="0" smtClean="0">
                <a:solidFill>
                  <a:prstClr val="black"/>
                </a:solidFill>
              </a:rPr>
              <a:t> (16) </a:t>
            </a:r>
            <a:r>
              <a:rPr lang="it-IT" sz="2300" b="1" dirty="0">
                <a:solidFill>
                  <a:prstClr val="black"/>
                </a:solidFill>
              </a:rPr>
              <a:t>D</a:t>
            </a:r>
            <a:r>
              <a:rPr lang="it-IT" sz="2300" b="1" dirty="0" smtClean="0">
                <a:solidFill>
                  <a:prstClr val="black"/>
                </a:solidFill>
              </a:rPr>
              <a:t>irective:</a:t>
            </a:r>
          </a:p>
          <a:p>
            <a:pPr marL="0" lvl="0" indent="0">
              <a:buNone/>
            </a:pPr>
            <a:r>
              <a:rPr lang="en-GB" sz="2400" dirty="0">
                <a:latin typeface="inherit"/>
              </a:rPr>
              <a:t>The </a:t>
            </a:r>
            <a:r>
              <a:rPr lang="en-GB" sz="2400" dirty="0">
                <a:solidFill>
                  <a:srgbClr val="FF0000"/>
                </a:solidFill>
                <a:latin typeface="inherit"/>
              </a:rPr>
              <a:t>protection afforded by the registered trade mark</a:t>
            </a:r>
            <a:r>
              <a:rPr lang="en-GB" sz="2400" b="1" dirty="0">
                <a:solidFill>
                  <a:srgbClr val="FF0000"/>
                </a:solidFill>
                <a:latin typeface="inherit"/>
              </a:rPr>
              <a:t>, the function of which is in particular to guarantee the trade mark as an indication of origin</a:t>
            </a:r>
            <a:r>
              <a:rPr lang="en-GB" sz="2400" dirty="0">
                <a:latin typeface="inherit"/>
              </a:rPr>
              <a:t>, should be absolute in the event of there being identity between the mark and the corresponding sign and the goods or services. </a:t>
            </a:r>
            <a:endParaRPr lang="en-GB" sz="2400" dirty="0" smtClean="0">
              <a:latin typeface="inherit"/>
            </a:endParaRPr>
          </a:p>
          <a:p>
            <a:pPr marL="0" lvl="0" indent="0">
              <a:buNone/>
            </a:pPr>
            <a:r>
              <a:rPr lang="en-GB" sz="2400" dirty="0" smtClean="0">
                <a:latin typeface="inherit"/>
              </a:rPr>
              <a:t>The </a:t>
            </a:r>
            <a:r>
              <a:rPr lang="en-GB" sz="2400" dirty="0">
                <a:latin typeface="inherit"/>
              </a:rPr>
              <a:t>protection should apply also in the case of similarity between the mark and the sign and the goods or services. It is indispensable to give an interpretation of the concept of similarity in relation to the likelihood of confusion. </a:t>
            </a:r>
            <a:r>
              <a:rPr lang="en-GB" sz="2400" dirty="0">
                <a:solidFill>
                  <a:srgbClr val="FF0000"/>
                </a:solidFill>
                <a:latin typeface="inherit"/>
              </a:rPr>
              <a:t>The likelihood of confusion</a:t>
            </a:r>
            <a:r>
              <a:rPr lang="en-GB" sz="2400" dirty="0">
                <a:latin typeface="inherit"/>
              </a:rPr>
              <a:t>, the appreciation of which depends on numerous elements </a:t>
            </a:r>
            <a:r>
              <a:rPr lang="en-GB" sz="2400" dirty="0" smtClean="0">
                <a:latin typeface="inherit"/>
              </a:rPr>
              <a:t>(…), </a:t>
            </a:r>
            <a:r>
              <a:rPr lang="en-GB" sz="2400" dirty="0">
                <a:solidFill>
                  <a:srgbClr val="FF0000"/>
                </a:solidFill>
                <a:latin typeface="inherit"/>
              </a:rPr>
              <a:t>should constitute the specific condition for such protection</a:t>
            </a:r>
            <a:r>
              <a:rPr lang="en-GB" sz="2400" dirty="0" smtClean="0">
                <a:latin typeface="inherit"/>
              </a:rPr>
              <a:t>.</a:t>
            </a:r>
            <a:endParaRPr lang="it-IT" sz="2300" dirty="0">
              <a:solidFill>
                <a:prstClr val="black"/>
              </a:solidFill>
            </a:endParaRPr>
          </a:p>
        </p:txBody>
      </p:sp>
    </p:spTree>
    <p:extLst>
      <p:ext uri="{BB962C8B-B14F-4D97-AF65-F5344CB8AC3E}">
        <p14:creationId xmlns:p14="http://schemas.microsoft.com/office/powerpoint/2010/main" val="1159317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59432"/>
            <a:ext cx="8954963" cy="1584176"/>
          </a:xfrm>
        </p:spPr>
        <p:txBody>
          <a:bodyPr/>
          <a:lstStyle/>
          <a:p>
            <a:r>
              <a:rPr lang="it-IT" b="1" dirty="0" err="1" smtClean="0">
                <a:solidFill>
                  <a:prstClr val="black"/>
                </a:solidFill>
              </a:rPr>
              <a:t>Two</a:t>
            </a:r>
            <a:r>
              <a:rPr lang="it-IT" b="1" dirty="0" smtClean="0">
                <a:solidFill>
                  <a:prstClr val="black"/>
                </a:solidFill>
              </a:rPr>
              <a:t> </a:t>
            </a:r>
            <a:r>
              <a:rPr lang="it-IT" b="1" dirty="0" err="1" smtClean="0">
                <a:solidFill>
                  <a:prstClr val="black"/>
                </a:solidFill>
              </a:rPr>
              <a:t>final</a:t>
            </a:r>
            <a:r>
              <a:rPr lang="it-IT" b="1" dirty="0" smtClean="0">
                <a:solidFill>
                  <a:prstClr val="black"/>
                </a:solidFill>
              </a:rPr>
              <a:t> </a:t>
            </a:r>
            <a:r>
              <a:rPr lang="it-IT" b="1" dirty="0" err="1" smtClean="0">
                <a:solidFill>
                  <a:prstClr val="black"/>
                </a:solidFill>
              </a:rPr>
              <a:t>questions</a:t>
            </a:r>
            <a:r>
              <a:rPr lang="it-IT" b="1" dirty="0" smtClean="0">
                <a:solidFill>
                  <a:prstClr val="black"/>
                </a:solidFill>
              </a:rPr>
              <a:t> for the </a:t>
            </a:r>
            <a:r>
              <a:rPr lang="it-IT" b="1" dirty="0" err="1" smtClean="0">
                <a:solidFill>
                  <a:prstClr val="black"/>
                </a:solidFill>
              </a:rPr>
              <a:t>discussion</a:t>
            </a:r>
            <a:endParaRPr lang="en-GB" sz="2800" b="1" dirty="0"/>
          </a:p>
        </p:txBody>
      </p:sp>
      <p:sp>
        <p:nvSpPr>
          <p:cNvPr id="4" name="Slide Number Placeholder 3"/>
          <p:cNvSpPr>
            <a:spLocks noGrp="1"/>
          </p:cNvSpPr>
          <p:nvPr>
            <p:ph type="sldNum" sz="quarter" idx="10"/>
          </p:nvPr>
        </p:nvSpPr>
        <p:spPr/>
        <p:txBody>
          <a:bodyPr/>
          <a:lstStyle/>
          <a:p>
            <a:fld id="{62E0BBFD-3C28-455B-B3E3-FD8D1415BAC5}" type="slidenum">
              <a:rPr lang="en-GB" smtClean="0">
                <a:solidFill>
                  <a:prstClr val="black"/>
                </a:solidFill>
              </a:rPr>
              <a:pPr/>
              <a:t>20</a:t>
            </a:fld>
            <a:endParaRPr lang="en-GB">
              <a:solidFill>
                <a:prstClr val="black"/>
              </a:solidFill>
            </a:endParaRPr>
          </a:p>
        </p:txBody>
      </p:sp>
      <p:sp>
        <p:nvSpPr>
          <p:cNvPr id="5" name="Content Placeholder 4"/>
          <p:cNvSpPr>
            <a:spLocks noGrp="1"/>
          </p:cNvSpPr>
          <p:nvPr>
            <p:ph idx="1"/>
          </p:nvPr>
        </p:nvSpPr>
        <p:spPr>
          <a:xfrm>
            <a:off x="251520" y="1268760"/>
            <a:ext cx="8712968" cy="5400600"/>
          </a:xfrm>
        </p:spPr>
        <p:txBody>
          <a:bodyPr>
            <a:normAutofit/>
          </a:bodyPr>
          <a:lstStyle/>
          <a:p>
            <a:pPr marL="0" lvl="0" indent="0">
              <a:buNone/>
            </a:pPr>
            <a:r>
              <a:rPr lang="it-IT" sz="2400" dirty="0" smtClean="0"/>
              <a:t>Can </a:t>
            </a:r>
            <a:r>
              <a:rPr lang="it-IT" sz="2400" dirty="0" err="1" smtClean="0"/>
              <a:t>we</a:t>
            </a:r>
            <a:r>
              <a:rPr lang="it-IT" sz="2400" dirty="0" smtClean="0"/>
              <a:t> </a:t>
            </a:r>
            <a:r>
              <a:rPr lang="it-IT" sz="2400" dirty="0" err="1" smtClean="0"/>
              <a:t>read</a:t>
            </a:r>
            <a:r>
              <a:rPr lang="it-IT" sz="2400" dirty="0" smtClean="0"/>
              <a:t> the "</a:t>
            </a:r>
            <a:r>
              <a:rPr lang="it-IT" sz="2400" dirty="0" err="1" smtClean="0"/>
              <a:t>without</a:t>
            </a:r>
            <a:r>
              <a:rPr lang="it-IT" sz="2400" dirty="0" smtClean="0"/>
              <a:t> due cause" </a:t>
            </a:r>
            <a:r>
              <a:rPr lang="it-IT" sz="2400" dirty="0" err="1" smtClean="0"/>
              <a:t>limitation</a:t>
            </a:r>
            <a:r>
              <a:rPr lang="it-IT" sz="2400" dirty="0" smtClean="0"/>
              <a:t> in </a:t>
            </a:r>
            <a:r>
              <a:rPr lang="it-IT" sz="2400" dirty="0" err="1" smtClean="0"/>
              <a:t>Red</a:t>
            </a:r>
            <a:r>
              <a:rPr lang="it-IT" sz="2400" dirty="0" smtClean="0"/>
              <a:t> Bull </a:t>
            </a:r>
            <a:r>
              <a:rPr lang="it-IT" sz="2400" dirty="0" err="1" smtClean="0"/>
              <a:t>as</a:t>
            </a:r>
            <a:r>
              <a:rPr lang="it-IT" sz="2400" dirty="0" smtClean="0"/>
              <a:t> a defense </a:t>
            </a:r>
            <a:r>
              <a:rPr lang="it-IT" sz="2400" dirty="0" err="1" smtClean="0"/>
              <a:t>allowing</a:t>
            </a:r>
            <a:r>
              <a:rPr lang="it-IT" sz="2400" dirty="0" smtClean="0"/>
              <a:t> the </a:t>
            </a:r>
            <a:r>
              <a:rPr lang="it-IT" sz="2400" dirty="0" err="1" smtClean="0"/>
              <a:t>third</a:t>
            </a:r>
            <a:r>
              <a:rPr lang="it-IT" sz="2400" dirty="0" smtClean="0"/>
              <a:t> party to prove </a:t>
            </a:r>
            <a:r>
              <a:rPr lang="it-IT" sz="2400" dirty="0" err="1" smtClean="0"/>
              <a:t>that</a:t>
            </a:r>
            <a:r>
              <a:rPr lang="it-IT" sz="2400" dirty="0" smtClean="0"/>
              <a:t> no </a:t>
            </a:r>
            <a:r>
              <a:rPr lang="it-IT" sz="2400" dirty="0" err="1" smtClean="0">
                <a:solidFill>
                  <a:srgbClr val="FF0000"/>
                </a:solidFill>
              </a:rPr>
              <a:t>unfair</a:t>
            </a:r>
            <a:r>
              <a:rPr lang="it-IT" sz="2400" dirty="0" smtClean="0">
                <a:solidFill>
                  <a:srgbClr val="FF0000"/>
                </a:solidFill>
              </a:rPr>
              <a:t> </a:t>
            </a:r>
            <a:r>
              <a:rPr lang="it-IT" sz="2400" dirty="0" err="1" smtClean="0">
                <a:solidFill>
                  <a:srgbClr val="FF0000"/>
                </a:solidFill>
              </a:rPr>
              <a:t>advantage</a:t>
            </a:r>
            <a:r>
              <a:rPr lang="it-IT" sz="2400" dirty="0" smtClean="0">
                <a:solidFill>
                  <a:srgbClr val="FF0000"/>
                </a:solidFill>
              </a:rPr>
              <a:t> </a:t>
            </a:r>
            <a:r>
              <a:rPr lang="it-IT" sz="2400" dirty="0" err="1" smtClean="0"/>
              <a:t>was</a:t>
            </a:r>
            <a:r>
              <a:rPr lang="it-IT" sz="2400" dirty="0" smtClean="0"/>
              <a:t> </a:t>
            </a:r>
            <a:r>
              <a:rPr lang="it-IT" sz="2400" dirty="0" err="1" smtClean="0"/>
              <a:t>taken</a:t>
            </a:r>
            <a:r>
              <a:rPr lang="it-IT" sz="2400" dirty="0" smtClean="0"/>
              <a:t> of the </a:t>
            </a:r>
            <a:r>
              <a:rPr lang="it-IT" sz="2400" dirty="0" err="1" smtClean="0"/>
              <a:t>distinctive</a:t>
            </a:r>
            <a:r>
              <a:rPr lang="it-IT" sz="2400" dirty="0" smtClean="0"/>
              <a:t> </a:t>
            </a:r>
            <a:r>
              <a:rPr lang="it-IT" sz="2400" dirty="0" err="1" smtClean="0"/>
              <a:t>character</a:t>
            </a:r>
            <a:r>
              <a:rPr lang="it-IT" sz="2400" dirty="0" smtClean="0"/>
              <a:t>/</a:t>
            </a:r>
            <a:r>
              <a:rPr lang="it-IT" sz="2400" dirty="0" err="1" smtClean="0"/>
              <a:t>reputation</a:t>
            </a:r>
            <a:r>
              <a:rPr lang="it-IT" sz="2400" dirty="0" smtClean="0"/>
              <a:t> of the </a:t>
            </a:r>
            <a:r>
              <a:rPr lang="it-IT" sz="2400" dirty="0" err="1" smtClean="0"/>
              <a:t>trade</a:t>
            </a:r>
            <a:r>
              <a:rPr lang="it-IT" sz="2400" dirty="0" smtClean="0"/>
              <a:t> </a:t>
            </a:r>
            <a:r>
              <a:rPr lang="it-IT" sz="2400" dirty="0" err="1" smtClean="0"/>
              <a:t>mark</a:t>
            </a:r>
            <a:r>
              <a:rPr lang="it-IT" sz="2400" dirty="0" smtClean="0"/>
              <a:t>? </a:t>
            </a:r>
          </a:p>
          <a:p>
            <a:pPr marL="0" lvl="0" indent="0">
              <a:buNone/>
            </a:pPr>
            <a:r>
              <a:rPr lang="it-IT" sz="2400" dirty="0" smtClean="0"/>
              <a:t>Can </a:t>
            </a:r>
            <a:r>
              <a:rPr lang="it-IT" sz="2400" dirty="0" err="1" smtClean="0"/>
              <a:t>we</a:t>
            </a:r>
            <a:r>
              <a:rPr lang="it-IT" sz="2400" dirty="0" smtClean="0"/>
              <a:t> </a:t>
            </a:r>
            <a:r>
              <a:rPr lang="it-IT" sz="2400" dirty="0" err="1" smtClean="0"/>
              <a:t>read</a:t>
            </a:r>
            <a:r>
              <a:rPr lang="it-IT" sz="2400" dirty="0" smtClean="0"/>
              <a:t> the </a:t>
            </a:r>
            <a:r>
              <a:rPr lang="it-IT" sz="2400" dirty="0" err="1" smtClean="0"/>
              <a:t>evidence</a:t>
            </a:r>
            <a:r>
              <a:rPr lang="it-IT" sz="2400" dirty="0" smtClean="0"/>
              <a:t>, </a:t>
            </a:r>
            <a:r>
              <a:rPr lang="it-IT" sz="2400" dirty="0" err="1" smtClean="0"/>
              <a:t>requested</a:t>
            </a:r>
            <a:r>
              <a:rPr lang="it-IT" sz="2400" dirty="0" smtClean="0"/>
              <a:t> by Intel, of a </a:t>
            </a:r>
            <a:r>
              <a:rPr lang="it-IT" sz="2400" dirty="0" err="1" smtClean="0"/>
              <a:t>likely</a:t>
            </a:r>
            <a:r>
              <a:rPr lang="it-IT" sz="2400" dirty="0" smtClean="0"/>
              <a:t> </a:t>
            </a:r>
            <a:r>
              <a:rPr lang="it-IT" sz="2400" dirty="0" err="1" smtClean="0"/>
              <a:t>change</a:t>
            </a:r>
            <a:r>
              <a:rPr lang="it-IT" sz="2400" dirty="0" smtClean="0"/>
              <a:t> in the </a:t>
            </a:r>
            <a:r>
              <a:rPr lang="it-IT" sz="2400" dirty="0" err="1" smtClean="0"/>
              <a:t>economic</a:t>
            </a:r>
            <a:r>
              <a:rPr lang="it-IT" sz="2400" dirty="0" smtClean="0"/>
              <a:t> </a:t>
            </a:r>
            <a:r>
              <a:rPr lang="it-IT" sz="2400" dirty="0" err="1" smtClean="0"/>
              <a:t>behaviour</a:t>
            </a:r>
            <a:r>
              <a:rPr lang="it-IT" sz="2400" dirty="0" smtClean="0"/>
              <a:t> of the public of the </a:t>
            </a:r>
            <a:r>
              <a:rPr lang="it-IT" sz="2400" dirty="0" err="1" smtClean="0"/>
              <a:t>product</a:t>
            </a:r>
            <a:r>
              <a:rPr lang="it-IT" sz="2400" dirty="0" smtClean="0"/>
              <a:t> </a:t>
            </a:r>
            <a:r>
              <a:rPr lang="it-IT" sz="2400" dirty="0" err="1" smtClean="0"/>
              <a:t>bearing</a:t>
            </a:r>
            <a:r>
              <a:rPr lang="it-IT" sz="2400" dirty="0" smtClean="0"/>
              <a:t> the </a:t>
            </a:r>
            <a:r>
              <a:rPr lang="it-IT" sz="2400" dirty="0" err="1" smtClean="0"/>
              <a:t>reputed</a:t>
            </a:r>
            <a:r>
              <a:rPr lang="it-IT" sz="2400" dirty="0" smtClean="0"/>
              <a:t> </a:t>
            </a:r>
            <a:r>
              <a:rPr lang="it-IT" sz="2400" dirty="0" err="1" smtClean="0"/>
              <a:t>trade</a:t>
            </a:r>
            <a:r>
              <a:rPr lang="it-IT" sz="2400" dirty="0" smtClean="0"/>
              <a:t> </a:t>
            </a:r>
            <a:r>
              <a:rPr lang="it-IT" sz="2400" dirty="0" err="1" smtClean="0"/>
              <a:t>mark</a:t>
            </a:r>
            <a:r>
              <a:rPr lang="it-IT" sz="2400" dirty="0" smtClean="0"/>
              <a:t> </a:t>
            </a:r>
            <a:r>
              <a:rPr lang="it-IT" sz="2400" dirty="0" err="1" smtClean="0"/>
              <a:t>as</a:t>
            </a:r>
            <a:r>
              <a:rPr lang="it-IT" sz="2400" dirty="0" smtClean="0"/>
              <a:t> a prove, to be </a:t>
            </a:r>
            <a:r>
              <a:rPr lang="it-IT" sz="2400" dirty="0" err="1" smtClean="0"/>
              <a:t>provided</a:t>
            </a:r>
            <a:r>
              <a:rPr lang="it-IT" sz="2400" dirty="0" smtClean="0"/>
              <a:t> by the </a:t>
            </a:r>
            <a:r>
              <a:rPr lang="it-IT" sz="2400" dirty="0" err="1" smtClean="0"/>
              <a:t>trade</a:t>
            </a:r>
            <a:r>
              <a:rPr lang="it-IT" sz="2400" dirty="0" smtClean="0"/>
              <a:t> </a:t>
            </a:r>
            <a:r>
              <a:rPr lang="it-IT" sz="2400" dirty="0" err="1" smtClean="0"/>
              <a:t>mark</a:t>
            </a:r>
            <a:r>
              <a:rPr lang="it-IT" sz="2400" dirty="0" smtClean="0"/>
              <a:t> </a:t>
            </a:r>
            <a:r>
              <a:rPr lang="it-IT" sz="2400" dirty="0" err="1" smtClean="0"/>
              <a:t>holder</a:t>
            </a:r>
            <a:r>
              <a:rPr lang="it-IT" sz="2400" dirty="0" smtClean="0"/>
              <a:t>, </a:t>
            </a:r>
            <a:r>
              <a:rPr lang="it-IT" sz="2400" dirty="0" err="1" smtClean="0"/>
              <a:t>that</a:t>
            </a:r>
            <a:r>
              <a:rPr lang="it-IT" sz="2400" dirty="0" smtClean="0"/>
              <a:t>  the use by the </a:t>
            </a:r>
            <a:r>
              <a:rPr lang="it-IT" sz="2400" dirty="0" err="1" smtClean="0"/>
              <a:t>third</a:t>
            </a:r>
            <a:r>
              <a:rPr lang="it-IT" sz="2400" dirty="0" smtClean="0"/>
              <a:t> party </a:t>
            </a:r>
            <a:r>
              <a:rPr lang="it-IT" sz="2400" dirty="0" err="1" smtClean="0"/>
              <a:t>is</a:t>
            </a:r>
            <a:r>
              <a:rPr lang="it-IT" sz="2400" dirty="0" smtClean="0"/>
              <a:t> </a:t>
            </a:r>
            <a:r>
              <a:rPr lang="it-IT" sz="2400" dirty="0" err="1" smtClean="0">
                <a:solidFill>
                  <a:srgbClr val="FF0000"/>
                </a:solidFill>
              </a:rPr>
              <a:t>detrimental</a:t>
            </a:r>
            <a:r>
              <a:rPr lang="it-IT" sz="2400" dirty="0" smtClean="0">
                <a:solidFill>
                  <a:srgbClr val="FF0000"/>
                </a:solidFill>
              </a:rPr>
              <a:t> to </a:t>
            </a:r>
            <a:r>
              <a:rPr lang="it-IT" sz="2400" dirty="0" smtClean="0"/>
              <a:t>the </a:t>
            </a:r>
            <a:r>
              <a:rPr lang="it-IT" sz="2400" dirty="0" err="1" smtClean="0"/>
              <a:t>distinctive</a:t>
            </a:r>
            <a:r>
              <a:rPr lang="it-IT" sz="2400" dirty="0" smtClean="0"/>
              <a:t> </a:t>
            </a:r>
            <a:r>
              <a:rPr lang="it-IT" sz="2400" dirty="0" err="1" smtClean="0"/>
              <a:t>character</a:t>
            </a:r>
            <a:r>
              <a:rPr lang="it-IT" sz="2400" dirty="0" smtClean="0"/>
              <a:t> or </a:t>
            </a:r>
            <a:r>
              <a:rPr lang="it-IT" sz="2400" dirty="0" err="1" smtClean="0"/>
              <a:t>reputation</a:t>
            </a:r>
            <a:r>
              <a:rPr lang="it-IT" sz="2400" dirty="0" smtClean="0"/>
              <a:t> of the trademark?</a:t>
            </a:r>
            <a:endParaRPr lang="en-GB" sz="2400" dirty="0" smtClean="0"/>
          </a:p>
          <a:p>
            <a:pPr marL="0" lvl="0" indent="0">
              <a:buNone/>
            </a:pPr>
            <a:endParaRPr lang="it-IT" sz="2300" dirty="0" smtClean="0">
              <a:solidFill>
                <a:schemeClr val="accent3"/>
              </a:solidFill>
            </a:endParaRPr>
          </a:p>
        </p:txBody>
      </p:sp>
    </p:spTree>
    <p:extLst>
      <p:ext uri="{BB962C8B-B14F-4D97-AF65-F5344CB8AC3E}">
        <p14:creationId xmlns:p14="http://schemas.microsoft.com/office/powerpoint/2010/main" val="2563970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59432"/>
            <a:ext cx="8954963" cy="1584176"/>
          </a:xfrm>
        </p:spPr>
        <p:txBody>
          <a:bodyPr/>
          <a:lstStyle/>
          <a:p>
            <a:r>
              <a:rPr lang="it-IT" b="1" dirty="0" smtClean="0">
                <a:solidFill>
                  <a:prstClr val="black"/>
                </a:solidFill>
              </a:rPr>
              <a:t>Second </a:t>
            </a:r>
            <a:r>
              <a:rPr lang="it-IT" b="1" dirty="0" err="1" smtClean="0">
                <a:solidFill>
                  <a:prstClr val="black"/>
                </a:solidFill>
              </a:rPr>
              <a:t>question</a:t>
            </a:r>
            <a:endParaRPr lang="en-GB" sz="2800" b="1" dirty="0"/>
          </a:p>
        </p:txBody>
      </p:sp>
      <p:sp>
        <p:nvSpPr>
          <p:cNvPr id="4" name="Slide Number Placeholder 3"/>
          <p:cNvSpPr>
            <a:spLocks noGrp="1"/>
          </p:cNvSpPr>
          <p:nvPr>
            <p:ph type="sldNum" sz="quarter" idx="10"/>
          </p:nvPr>
        </p:nvSpPr>
        <p:spPr/>
        <p:txBody>
          <a:bodyPr/>
          <a:lstStyle/>
          <a:p>
            <a:fld id="{62E0BBFD-3C28-455B-B3E3-FD8D1415BAC5}" type="slidenum">
              <a:rPr lang="en-GB" smtClean="0">
                <a:solidFill>
                  <a:prstClr val="black"/>
                </a:solidFill>
              </a:rPr>
              <a:pPr/>
              <a:t>21</a:t>
            </a:fld>
            <a:endParaRPr lang="en-GB">
              <a:solidFill>
                <a:prstClr val="black"/>
              </a:solidFill>
            </a:endParaRPr>
          </a:p>
        </p:txBody>
      </p:sp>
      <p:sp>
        <p:nvSpPr>
          <p:cNvPr id="5" name="Content Placeholder 4"/>
          <p:cNvSpPr>
            <a:spLocks noGrp="1"/>
          </p:cNvSpPr>
          <p:nvPr>
            <p:ph idx="1"/>
          </p:nvPr>
        </p:nvSpPr>
        <p:spPr>
          <a:xfrm>
            <a:off x="251520" y="1268760"/>
            <a:ext cx="8712968" cy="5400600"/>
          </a:xfrm>
        </p:spPr>
        <p:txBody>
          <a:bodyPr>
            <a:normAutofit fontScale="92500" lnSpcReduction="10000"/>
          </a:bodyPr>
          <a:lstStyle/>
          <a:p>
            <a:pPr marL="0" lvl="0" indent="0">
              <a:buNone/>
            </a:pPr>
            <a:r>
              <a:rPr lang="it-IT" sz="2400" dirty="0" smtClean="0">
                <a:solidFill>
                  <a:srgbClr val="FF0000"/>
                </a:solidFill>
              </a:rPr>
              <a:t>Are </a:t>
            </a:r>
            <a:r>
              <a:rPr lang="it-IT" sz="2400" dirty="0" err="1" smtClean="0">
                <a:solidFill>
                  <a:srgbClr val="FF0000"/>
                </a:solidFill>
              </a:rPr>
              <a:t>honest</a:t>
            </a:r>
            <a:r>
              <a:rPr lang="it-IT" sz="2400" dirty="0" smtClean="0">
                <a:solidFill>
                  <a:srgbClr val="FF0000"/>
                </a:solidFill>
              </a:rPr>
              <a:t> </a:t>
            </a:r>
            <a:r>
              <a:rPr lang="it-IT" sz="2400" dirty="0" err="1" smtClean="0">
                <a:solidFill>
                  <a:srgbClr val="FF0000"/>
                </a:solidFill>
              </a:rPr>
              <a:t>trade</a:t>
            </a:r>
            <a:r>
              <a:rPr lang="it-IT" sz="2400" dirty="0" smtClean="0">
                <a:solidFill>
                  <a:srgbClr val="FF0000"/>
                </a:solidFill>
              </a:rPr>
              <a:t> </a:t>
            </a:r>
            <a:r>
              <a:rPr lang="it-IT" sz="2400" dirty="0" err="1" smtClean="0">
                <a:solidFill>
                  <a:srgbClr val="FF0000"/>
                </a:solidFill>
              </a:rPr>
              <a:t>practices</a:t>
            </a:r>
            <a:r>
              <a:rPr lang="it-IT" sz="2400" dirty="0" smtClean="0">
                <a:solidFill>
                  <a:srgbClr val="FF0000"/>
                </a:solidFill>
              </a:rPr>
              <a:t> the </a:t>
            </a:r>
            <a:r>
              <a:rPr lang="it-IT" sz="2400" dirty="0" err="1" smtClean="0">
                <a:solidFill>
                  <a:srgbClr val="FF0000"/>
                </a:solidFill>
              </a:rPr>
              <a:t>same</a:t>
            </a:r>
            <a:r>
              <a:rPr lang="it-IT" sz="2400" dirty="0" smtClean="0">
                <a:solidFill>
                  <a:srgbClr val="FF0000"/>
                </a:solidFill>
              </a:rPr>
              <a:t> in </a:t>
            </a:r>
            <a:r>
              <a:rPr lang="it-IT" sz="2400" dirty="0" err="1" smtClean="0">
                <a:solidFill>
                  <a:srgbClr val="FF0000"/>
                </a:solidFill>
              </a:rPr>
              <a:t>trade</a:t>
            </a:r>
            <a:r>
              <a:rPr lang="it-IT" sz="2400" dirty="0" smtClean="0">
                <a:solidFill>
                  <a:srgbClr val="FF0000"/>
                </a:solidFill>
              </a:rPr>
              <a:t> </a:t>
            </a:r>
            <a:r>
              <a:rPr lang="it-IT" sz="2400" dirty="0" err="1" smtClean="0">
                <a:solidFill>
                  <a:srgbClr val="FF0000"/>
                </a:solidFill>
              </a:rPr>
              <a:t>mark</a:t>
            </a:r>
            <a:r>
              <a:rPr lang="it-IT" sz="2400" dirty="0" smtClean="0">
                <a:solidFill>
                  <a:srgbClr val="FF0000"/>
                </a:solidFill>
              </a:rPr>
              <a:t> and </a:t>
            </a:r>
            <a:r>
              <a:rPr lang="it-IT" sz="2400" dirty="0" err="1" smtClean="0">
                <a:solidFill>
                  <a:srgbClr val="FF0000"/>
                </a:solidFill>
              </a:rPr>
              <a:t>unfair</a:t>
            </a:r>
            <a:r>
              <a:rPr lang="it-IT" sz="2400" dirty="0" smtClean="0">
                <a:solidFill>
                  <a:srgbClr val="FF0000"/>
                </a:solidFill>
              </a:rPr>
              <a:t> </a:t>
            </a:r>
            <a:r>
              <a:rPr lang="it-IT" sz="2400" dirty="0" err="1" smtClean="0">
                <a:solidFill>
                  <a:srgbClr val="FF0000"/>
                </a:solidFill>
              </a:rPr>
              <a:t>competition</a:t>
            </a:r>
            <a:r>
              <a:rPr lang="it-IT" sz="2400" dirty="0" smtClean="0">
                <a:solidFill>
                  <a:srgbClr val="FF0000"/>
                </a:solidFill>
              </a:rPr>
              <a:t> law?</a:t>
            </a:r>
          </a:p>
          <a:p>
            <a:pPr marL="0" lvl="0" indent="0">
              <a:buNone/>
            </a:pPr>
            <a:r>
              <a:rPr lang="it-IT" sz="2400" dirty="0" err="1" smtClean="0"/>
              <a:t>They</a:t>
            </a:r>
            <a:r>
              <a:rPr lang="it-IT" sz="2400" dirty="0" smtClean="0"/>
              <a:t> </a:t>
            </a:r>
            <a:r>
              <a:rPr lang="it-IT" sz="2400" dirty="0" err="1" smtClean="0"/>
              <a:t>were</a:t>
            </a:r>
            <a:r>
              <a:rPr lang="it-IT" sz="2400" dirty="0" smtClean="0"/>
              <a:t> </a:t>
            </a:r>
            <a:r>
              <a:rPr lang="it-IT" sz="2400" dirty="0" err="1" smtClean="0"/>
              <a:t>until</a:t>
            </a:r>
            <a:r>
              <a:rPr lang="it-IT" sz="2400" dirty="0" smtClean="0"/>
              <a:t> the Directive and </a:t>
            </a:r>
            <a:r>
              <a:rPr lang="it-IT" sz="2400" dirty="0" err="1" smtClean="0"/>
              <a:t>Regulation</a:t>
            </a:r>
            <a:r>
              <a:rPr lang="it-IT" sz="2400" dirty="0" smtClean="0"/>
              <a:t>: </a:t>
            </a:r>
            <a:r>
              <a:rPr lang="it-IT" sz="2400" dirty="0" err="1" smtClean="0"/>
              <a:t>only</a:t>
            </a:r>
            <a:r>
              <a:rPr lang="it-IT" sz="2400" dirty="0" smtClean="0"/>
              <a:t> </a:t>
            </a:r>
            <a:r>
              <a:rPr lang="it-IT" sz="2400" dirty="0" err="1" smtClean="0"/>
              <a:t>distinctive</a:t>
            </a:r>
            <a:r>
              <a:rPr lang="it-IT" sz="2400" dirty="0" smtClean="0"/>
              <a:t> </a:t>
            </a:r>
            <a:r>
              <a:rPr lang="it-IT" sz="2400" dirty="0" err="1" smtClean="0"/>
              <a:t>signs</a:t>
            </a:r>
            <a:r>
              <a:rPr lang="it-IT" sz="2400" dirty="0" smtClean="0"/>
              <a:t> and </a:t>
            </a:r>
            <a:r>
              <a:rPr lang="it-IT" sz="2400" dirty="0" err="1" smtClean="0"/>
              <a:t>shapes</a:t>
            </a:r>
            <a:r>
              <a:rPr lang="it-IT" sz="2400" dirty="0" smtClean="0"/>
              <a:t> </a:t>
            </a:r>
            <a:r>
              <a:rPr lang="it-IT" sz="2400" dirty="0" err="1" smtClean="0"/>
              <a:t>could</a:t>
            </a:r>
            <a:r>
              <a:rPr lang="it-IT" sz="2400" dirty="0" smtClean="0"/>
              <a:t> be </a:t>
            </a:r>
            <a:r>
              <a:rPr lang="it-IT" sz="2400" dirty="0" err="1" smtClean="0"/>
              <a:t>protected</a:t>
            </a:r>
            <a:r>
              <a:rPr lang="it-IT" sz="2400" dirty="0" smtClean="0"/>
              <a:t>, </a:t>
            </a:r>
            <a:r>
              <a:rPr lang="it-IT" sz="2400" dirty="0" err="1" smtClean="0"/>
              <a:t>need</a:t>
            </a:r>
            <a:r>
              <a:rPr lang="it-IT" sz="2400" dirty="0" smtClean="0"/>
              <a:t> to prove </a:t>
            </a:r>
            <a:r>
              <a:rPr lang="it-IT" sz="2400" dirty="0" err="1" smtClean="0"/>
              <a:t>likelihood</a:t>
            </a:r>
            <a:r>
              <a:rPr lang="it-IT" sz="2400" dirty="0" smtClean="0"/>
              <a:t> of </a:t>
            </a:r>
            <a:r>
              <a:rPr lang="it-IT" sz="2400" dirty="0" err="1" smtClean="0"/>
              <a:t>confusion</a:t>
            </a:r>
            <a:r>
              <a:rPr lang="it-IT" sz="2400" dirty="0" smtClean="0"/>
              <a:t>, no </a:t>
            </a:r>
            <a:r>
              <a:rPr lang="it-IT" sz="2400" dirty="0" err="1" smtClean="0"/>
              <a:t>protections</a:t>
            </a:r>
            <a:r>
              <a:rPr lang="it-IT" sz="2400" dirty="0" smtClean="0"/>
              <a:t> for </a:t>
            </a:r>
            <a:r>
              <a:rPr lang="it-IT" sz="2400" dirty="0" err="1" smtClean="0"/>
              <a:t>characteristics</a:t>
            </a:r>
            <a:r>
              <a:rPr lang="it-IT" sz="2400" dirty="0"/>
              <a:t> </a:t>
            </a:r>
            <a:r>
              <a:rPr lang="it-IT" sz="2400" dirty="0" err="1" smtClean="0"/>
              <a:t>resulting</a:t>
            </a:r>
            <a:r>
              <a:rPr lang="it-IT" sz="2400" dirty="0" smtClean="0"/>
              <a:t> from the nature of the </a:t>
            </a:r>
            <a:r>
              <a:rPr lang="it-IT" sz="2400" dirty="0" err="1" smtClean="0"/>
              <a:t>product</a:t>
            </a:r>
            <a:r>
              <a:rPr lang="it-IT" sz="2400" dirty="0" smtClean="0"/>
              <a:t>, </a:t>
            </a:r>
            <a:r>
              <a:rPr lang="it-IT" sz="2400" dirty="0" err="1" smtClean="0"/>
              <a:t>necessary</a:t>
            </a:r>
            <a:r>
              <a:rPr lang="it-IT" sz="2400" dirty="0" smtClean="0"/>
              <a:t> to </a:t>
            </a:r>
            <a:r>
              <a:rPr lang="it-IT" sz="2400" dirty="0" err="1" smtClean="0"/>
              <a:t>obtain</a:t>
            </a:r>
            <a:r>
              <a:rPr lang="it-IT" sz="2400" dirty="0" smtClean="0"/>
              <a:t> a </a:t>
            </a:r>
            <a:r>
              <a:rPr lang="it-IT" sz="2400" dirty="0" err="1" smtClean="0"/>
              <a:t>technical</a:t>
            </a:r>
            <a:r>
              <a:rPr lang="it-IT" sz="2400" dirty="0" smtClean="0"/>
              <a:t> </a:t>
            </a:r>
            <a:r>
              <a:rPr lang="it-IT" sz="2400" dirty="0" err="1" smtClean="0"/>
              <a:t>result</a:t>
            </a:r>
            <a:r>
              <a:rPr lang="it-IT" sz="2400" dirty="0" smtClean="0"/>
              <a:t> or </a:t>
            </a:r>
            <a:r>
              <a:rPr lang="it-IT" sz="2400" dirty="0" err="1" smtClean="0"/>
              <a:t>giving</a:t>
            </a:r>
            <a:r>
              <a:rPr lang="it-IT" sz="2400" dirty="0" smtClean="0"/>
              <a:t> </a:t>
            </a:r>
            <a:r>
              <a:rPr lang="it-IT" sz="2400" dirty="0" err="1" smtClean="0"/>
              <a:t>substantial</a:t>
            </a:r>
            <a:r>
              <a:rPr lang="it-IT" sz="2400" dirty="0" smtClean="0"/>
              <a:t> </a:t>
            </a:r>
            <a:r>
              <a:rPr lang="it-IT" sz="2400" dirty="0" err="1" smtClean="0"/>
              <a:t>value</a:t>
            </a:r>
            <a:r>
              <a:rPr lang="it-IT" sz="2400" dirty="0" smtClean="0"/>
              <a:t> to the </a:t>
            </a:r>
            <a:r>
              <a:rPr lang="it-IT" sz="2400" dirty="0" err="1" smtClean="0"/>
              <a:t>product</a:t>
            </a:r>
            <a:endParaRPr lang="it-IT" sz="2400" dirty="0" smtClean="0"/>
          </a:p>
          <a:p>
            <a:pPr marL="0" lvl="0" indent="0">
              <a:buNone/>
            </a:pPr>
            <a:r>
              <a:rPr lang="it-IT" sz="2400" dirty="0" err="1" smtClean="0"/>
              <a:t>But</a:t>
            </a:r>
            <a:r>
              <a:rPr lang="it-IT" sz="2400" dirty="0" smtClean="0"/>
              <a:t>, </a:t>
            </a:r>
            <a:r>
              <a:rPr lang="it-IT" sz="2400" dirty="0" err="1" smtClean="0"/>
              <a:t>after</a:t>
            </a:r>
            <a:r>
              <a:rPr lang="it-IT" sz="2400" dirty="0" smtClean="0"/>
              <a:t> 1990, </a:t>
            </a:r>
            <a:r>
              <a:rPr lang="it-IT" sz="2400" dirty="0" err="1" smtClean="0"/>
              <a:t>there</a:t>
            </a:r>
            <a:r>
              <a:rPr lang="it-IT" sz="2400" dirty="0" smtClean="0"/>
              <a:t> are no </a:t>
            </a:r>
            <a:r>
              <a:rPr lang="it-IT" sz="2400" dirty="0" err="1" smtClean="0"/>
              <a:t>unfair</a:t>
            </a:r>
            <a:r>
              <a:rPr lang="it-IT" sz="2400" dirty="0" smtClean="0"/>
              <a:t> </a:t>
            </a:r>
            <a:r>
              <a:rPr lang="it-IT" sz="2400" dirty="0" err="1" smtClean="0"/>
              <a:t>competition</a:t>
            </a:r>
            <a:r>
              <a:rPr lang="it-IT" sz="2400" dirty="0" smtClean="0"/>
              <a:t> </a:t>
            </a:r>
            <a:r>
              <a:rPr lang="it-IT" sz="2400" dirty="0" err="1" smtClean="0"/>
              <a:t>rules</a:t>
            </a:r>
            <a:r>
              <a:rPr lang="it-IT" sz="2400" dirty="0" smtClean="0"/>
              <a:t> </a:t>
            </a:r>
            <a:r>
              <a:rPr lang="it-IT" sz="2400" dirty="0" err="1" smtClean="0"/>
              <a:t>protecting</a:t>
            </a:r>
            <a:r>
              <a:rPr lang="it-IT" sz="2400" dirty="0" smtClean="0"/>
              <a:t> </a:t>
            </a:r>
            <a:r>
              <a:rPr lang="it-IT" sz="2400" dirty="0" err="1" smtClean="0"/>
              <a:t>against</a:t>
            </a:r>
            <a:r>
              <a:rPr lang="it-IT" sz="2400" dirty="0" smtClean="0"/>
              <a:t> </a:t>
            </a:r>
            <a:r>
              <a:rPr lang="it-IT" sz="2400" dirty="0" err="1" smtClean="0"/>
              <a:t>imitation</a:t>
            </a:r>
            <a:r>
              <a:rPr lang="it-IT" sz="2400" dirty="0" smtClean="0"/>
              <a:t> </a:t>
            </a:r>
            <a:r>
              <a:rPr lang="it-IT" sz="2400" dirty="0" err="1" smtClean="0"/>
              <a:t>which</a:t>
            </a:r>
            <a:r>
              <a:rPr lang="it-IT" sz="2400" dirty="0" smtClean="0"/>
              <a:t> </a:t>
            </a:r>
            <a:r>
              <a:rPr lang="it-IT" sz="2400" dirty="0" err="1" smtClean="0"/>
              <a:t>does</a:t>
            </a:r>
            <a:r>
              <a:rPr lang="it-IT" sz="2400" dirty="0" smtClean="0"/>
              <a:t> </a:t>
            </a:r>
            <a:r>
              <a:rPr lang="it-IT" sz="2400" dirty="0" err="1" smtClean="0"/>
              <a:t>not</a:t>
            </a:r>
            <a:r>
              <a:rPr lang="it-IT" sz="2400" dirty="0" smtClean="0"/>
              <a:t> create </a:t>
            </a:r>
            <a:r>
              <a:rPr lang="it-IT" sz="2400" dirty="0" err="1" smtClean="0"/>
              <a:t>confusion</a:t>
            </a:r>
            <a:r>
              <a:rPr lang="it-IT" sz="2400" dirty="0" smtClean="0"/>
              <a:t> (e.g. </a:t>
            </a:r>
            <a:r>
              <a:rPr lang="it-IT" sz="2400" dirty="0" smtClean="0">
                <a:solidFill>
                  <a:srgbClr val="FF0000"/>
                </a:solidFill>
              </a:rPr>
              <a:t>look-</a:t>
            </a:r>
            <a:r>
              <a:rPr lang="it-IT" sz="2400" dirty="0" err="1" smtClean="0">
                <a:solidFill>
                  <a:srgbClr val="FF0000"/>
                </a:solidFill>
              </a:rPr>
              <a:t>alike</a:t>
            </a:r>
            <a:r>
              <a:rPr lang="it-IT" sz="2400" dirty="0" smtClean="0"/>
              <a:t>), </a:t>
            </a:r>
            <a:r>
              <a:rPr lang="it-IT" sz="2400" dirty="0" err="1" smtClean="0"/>
              <a:t>even</a:t>
            </a:r>
            <a:r>
              <a:rPr lang="it-IT" sz="2400" dirty="0" smtClean="0"/>
              <a:t> </a:t>
            </a:r>
            <a:r>
              <a:rPr lang="it-IT" sz="2400" dirty="0" err="1" smtClean="0"/>
              <a:t>when</a:t>
            </a:r>
            <a:r>
              <a:rPr lang="it-IT" sz="2400" dirty="0" smtClean="0"/>
              <a:t> the </a:t>
            </a:r>
            <a:r>
              <a:rPr lang="it-IT" sz="2400" dirty="0" err="1" smtClean="0"/>
              <a:t>imitation</a:t>
            </a:r>
            <a:r>
              <a:rPr lang="it-IT" sz="2400" dirty="0" smtClean="0"/>
              <a:t> of </a:t>
            </a:r>
            <a:r>
              <a:rPr lang="it-IT" sz="2400" dirty="0" err="1" smtClean="0"/>
              <a:t>distinctive</a:t>
            </a:r>
            <a:r>
              <a:rPr lang="it-IT" sz="2400" dirty="0" smtClean="0"/>
              <a:t> </a:t>
            </a:r>
            <a:r>
              <a:rPr lang="it-IT" sz="2400" dirty="0" err="1" smtClean="0"/>
              <a:t>elements</a:t>
            </a:r>
            <a:r>
              <a:rPr lang="it-IT" sz="2400" dirty="0" smtClean="0"/>
              <a:t> </a:t>
            </a:r>
            <a:r>
              <a:rPr lang="it-IT" sz="2400" dirty="0" err="1" smtClean="0"/>
              <a:t>similar</a:t>
            </a:r>
            <a:r>
              <a:rPr lang="it-IT" sz="2400" dirty="0" smtClean="0"/>
              <a:t> to </a:t>
            </a:r>
            <a:r>
              <a:rPr lang="it-IT" sz="2400" dirty="0" err="1" smtClean="0"/>
              <a:t>those</a:t>
            </a:r>
            <a:r>
              <a:rPr lang="it-IT" sz="2400" dirty="0" smtClean="0"/>
              <a:t> </a:t>
            </a:r>
            <a:r>
              <a:rPr lang="it-IT" sz="2400" dirty="0" err="1" smtClean="0"/>
              <a:t>characterising</a:t>
            </a:r>
            <a:r>
              <a:rPr lang="it-IT" sz="2400" dirty="0" smtClean="0"/>
              <a:t> a </a:t>
            </a:r>
            <a:r>
              <a:rPr lang="it-IT" sz="2400" dirty="0" err="1" smtClean="0"/>
              <a:t>competing</a:t>
            </a:r>
            <a:r>
              <a:rPr lang="it-IT" sz="2400" dirty="0" smtClean="0"/>
              <a:t> </a:t>
            </a:r>
            <a:r>
              <a:rPr lang="it-IT" sz="2400" dirty="0" err="1" smtClean="0"/>
              <a:t>product</a:t>
            </a:r>
            <a:r>
              <a:rPr lang="it-IT" sz="2400" dirty="0" smtClean="0"/>
              <a:t> </a:t>
            </a:r>
            <a:r>
              <a:rPr lang="it-IT" sz="2400" dirty="0" err="1" smtClean="0"/>
              <a:t>which</a:t>
            </a:r>
            <a:r>
              <a:rPr lang="it-IT" sz="2400" dirty="0" smtClean="0"/>
              <a:t> </a:t>
            </a:r>
            <a:r>
              <a:rPr lang="it-IT" sz="2400" dirty="0" err="1" smtClean="0"/>
              <a:t>has</a:t>
            </a:r>
            <a:r>
              <a:rPr lang="it-IT" sz="2400" dirty="0" smtClean="0"/>
              <a:t> a </a:t>
            </a:r>
            <a:r>
              <a:rPr lang="it-IT" sz="2400" dirty="0" err="1" smtClean="0"/>
              <a:t>reputation</a:t>
            </a:r>
            <a:r>
              <a:rPr lang="it-IT" sz="2400" dirty="0" smtClean="0"/>
              <a:t> </a:t>
            </a:r>
            <a:r>
              <a:rPr lang="it-IT" sz="2400" dirty="0" err="1" smtClean="0"/>
              <a:t>establishes</a:t>
            </a:r>
            <a:r>
              <a:rPr lang="it-IT" sz="2400" dirty="0" smtClean="0"/>
              <a:t> a link in the </a:t>
            </a:r>
            <a:r>
              <a:rPr lang="it-IT" sz="2400" dirty="0" err="1" smtClean="0"/>
              <a:t>mind</a:t>
            </a:r>
            <a:r>
              <a:rPr lang="it-IT" sz="2400" dirty="0" smtClean="0"/>
              <a:t> of the public and, </a:t>
            </a:r>
            <a:r>
              <a:rPr lang="it-IT" sz="2400" dirty="0" err="1" smtClean="0"/>
              <a:t>without</a:t>
            </a:r>
            <a:r>
              <a:rPr lang="it-IT" sz="2400" dirty="0" smtClean="0"/>
              <a:t> due cause, </a:t>
            </a:r>
            <a:r>
              <a:rPr lang="it-IT" sz="2400" dirty="0" err="1" smtClean="0"/>
              <a:t>takes</a:t>
            </a:r>
            <a:r>
              <a:rPr lang="it-IT" sz="2400" dirty="0" smtClean="0"/>
              <a:t> </a:t>
            </a:r>
            <a:r>
              <a:rPr lang="it-IT" sz="2400" dirty="0" err="1" smtClean="0"/>
              <a:t>unfair</a:t>
            </a:r>
            <a:r>
              <a:rPr lang="it-IT" sz="2400" dirty="0" smtClean="0"/>
              <a:t> </a:t>
            </a:r>
            <a:r>
              <a:rPr lang="it-IT" sz="2400" dirty="0" err="1" smtClean="0"/>
              <a:t>advantage</a:t>
            </a:r>
            <a:r>
              <a:rPr lang="it-IT" sz="2400" dirty="0" smtClean="0"/>
              <a:t> of, or </a:t>
            </a:r>
            <a:r>
              <a:rPr lang="it-IT" sz="2400" dirty="0" err="1" smtClean="0"/>
              <a:t>is</a:t>
            </a:r>
            <a:r>
              <a:rPr lang="it-IT" sz="2400" dirty="0" smtClean="0"/>
              <a:t> </a:t>
            </a:r>
            <a:r>
              <a:rPr lang="it-IT" sz="2400" dirty="0" err="1" smtClean="0"/>
              <a:t>detrimental</a:t>
            </a:r>
            <a:r>
              <a:rPr lang="it-IT" sz="2400" dirty="0" smtClean="0"/>
              <a:t> to, the </a:t>
            </a:r>
            <a:r>
              <a:rPr lang="it-IT" sz="2400" dirty="0" err="1" smtClean="0"/>
              <a:t>distinctive</a:t>
            </a:r>
            <a:r>
              <a:rPr lang="it-IT" sz="2400" dirty="0" smtClean="0"/>
              <a:t> </a:t>
            </a:r>
            <a:r>
              <a:rPr lang="it-IT" sz="2400" dirty="0" err="1" smtClean="0"/>
              <a:t>character</a:t>
            </a:r>
            <a:r>
              <a:rPr lang="it-IT" sz="2400" dirty="0" smtClean="0"/>
              <a:t> or the </a:t>
            </a:r>
            <a:r>
              <a:rPr lang="it-IT" sz="2400" dirty="0" err="1" smtClean="0"/>
              <a:t>reputation</a:t>
            </a:r>
            <a:r>
              <a:rPr lang="it-IT" sz="2400" dirty="0" smtClean="0"/>
              <a:t> of </a:t>
            </a:r>
            <a:r>
              <a:rPr lang="it-IT" sz="2400" dirty="0" err="1" smtClean="0"/>
              <a:t>those</a:t>
            </a:r>
            <a:r>
              <a:rPr lang="it-IT" sz="2400" dirty="0" smtClean="0"/>
              <a:t> </a:t>
            </a:r>
            <a:r>
              <a:rPr lang="it-IT" sz="2400" dirty="0" err="1" smtClean="0"/>
              <a:t>elements</a:t>
            </a:r>
            <a:r>
              <a:rPr lang="it-IT" sz="2400" dirty="0" smtClean="0"/>
              <a:t>.</a:t>
            </a:r>
          </a:p>
          <a:p>
            <a:pPr marL="0" lvl="0" indent="0">
              <a:buNone/>
            </a:pPr>
            <a:r>
              <a:rPr lang="it-IT" sz="2400" dirty="0" err="1" smtClean="0"/>
              <a:t>Does</a:t>
            </a:r>
            <a:r>
              <a:rPr lang="it-IT" sz="2400" dirty="0" smtClean="0"/>
              <a:t> </a:t>
            </a:r>
            <a:r>
              <a:rPr lang="it-IT" sz="2400" dirty="0" err="1" smtClean="0"/>
              <a:t>this</a:t>
            </a:r>
            <a:r>
              <a:rPr lang="it-IT" sz="2400" dirty="0" smtClean="0"/>
              <a:t> </a:t>
            </a:r>
            <a:r>
              <a:rPr lang="it-IT" sz="2400" dirty="0" err="1" smtClean="0"/>
              <a:t>difference</a:t>
            </a:r>
            <a:r>
              <a:rPr lang="it-IT" sz="2400" dirty="0" smtClean="0"/>
              <a:t> </a:t>
            </a:r>
            <a:r>
              <a:rPr lang="it-IT" sz="2400" dirty="0" err="1" smtClean="0"/>
              <a:t>affect</a:t>
            </a:r>
            <a:r>
              <a:rPr lang="it-IT" sz="2400" dirty="0" smtClean="0"/>
              <a:t> </a:t>
            </a:r>
            <a:r>
              <a:rPr lang="it-IT" sz="2400" dirty="0" err="1" smtClean="0"/>
              <a:t>how</a:t>
            </a:r>
            <a:r>
              <a:rPr lang="it-IT" sz="2400" dirty="0" smtClean="0"/>
              <a:t> the </a:t>
            </a:r>
            <a:r>
              <a:rPr lang="it-IT" sz="2400" dirty="0" err="1" smtClean="0"/>
              <a:t>honest</a:t>
            </a:r>
            <a:r>
              <a:rPr lang="it-IT" sz="2400" dirty="0" smtClean="0"/>
              <a:t> </a:t>
            </a:r>
            <a:r>
              <a:rPr lang="it-IT" sz="2400" dirty="0" err="1" smtClean="0"/>
              <a:t>trade</a:t>
            </a:r>
            <a:r>
              <a:rPr lang="it-IT" sz="2400" dirty="0" smtClean="0"/>
              <a:t> </a:t>
            </a:r>
            <a:r>
              <a:rPr lang="it-IT" sz="2400" dirty="0" err="1" smtClean="0"/>
              <a:t>principles</a:t>
            </a:r>
            <a:r>
              <a:rPr lang="it-IT" sz="2400" dirty="0" smtClean="0"/>
              <a:t> </a:t>
            </a:r>
            <a:r>
              <a:rPr lang="it-IT" sz="2400" dirty="0" err="1" smtClean="0"/>
              <a:t>shall</a:t>
            </a:r>
            <a:r>
              <a:rPr lang="it-IT" sz="2400" dirty="0" smtClean="0"/>
              <a:t> be </a:t>
            </a:r>
            <a:r>
              <a:rPr lang="it-IT" sz="2400" dirty="0" err="1" smtClean="0"/>
              <a:t>applied</a:t>
            </a:r>
            <a:r>
              <a:rPr lang="it-IT" sz="2400" dirty="0" smtClean="0"/>
              <a:t>?  </a:t>
            </a:r>
            <a:endParaRPr lang="it-IT" sz="2300" dirty="0" smtClean="0"/>
          </a:p>
        </p:txBody>
      </p:sp>
    </p:spTree>
    <p:extLst>
      <p:ext uri="{BB962C8B-B14F-4D97-AF65-F5344CB8AC3E}">
        <p14:creationId xmlns:p14="http://schemas.microsoft.com/office/powerpoint/2010/main" val="109902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ctrTitle"/>
          </p:nvPr>
        </p:nvSpPr>
        <p:spPr>
          <a:xfrm>
            <a:off x="715963" y="196850"/>
            <a:ext cx="8026400" cy="3060700"/>
          </a:xfrm>
        </p:spPr>
        <p:txBody>
          <a:bodyPr/>
          <a:lstStyle/>
          <a:p>
            <a:r>
              <a:rPr lang="it-IT" sz="4000" b="1" dirty="0" err="1" smtClean="0"/>
              <a:t>Thank</a:t>
            </a:r>
            <a:r>
              <a:rPr lang="it-IT" sz="4000" b="1" dirty="0" smtClean="0"/>
              <a:t> </a:t>
            </a:r>
            <a:r>
              <a:rPr lang="it-IT" sz="4000" b="1" dirty="0" err="1" smtClean="0"/>
              <a:t>you</a:t>
            </a:r>
            <a:r>
              <a:rPr lang="it-IT" sz="4000" b="1" dirty="0" smtClean="0"/>
              <a:t>!</a:t>
            </a:r>
            <a:r>
              <a:rPr lang="it-IT" sz="3600" b="1" dirty="0" smtClean="0"/>
              <a:t> </a:t>
            </a:r>
            <a:endParaRPr lang="it-IT" sz="3600" b="1" dirty="0"/>
          </a:p>
        </p:txBody>
      </p:sp>
      <p:sp>
        <p:nvSpPr>
          <p:cNvPr id="187395" name="Rectangle 3"/>
          <p:cNvSpPr>
            <a:spLocks noGrp="1" noChangeArrowheads="1"/>
          </p:cNvSpPr>
          <p:nvPr>
            <p:ph type="subTitle" idx="1"/>
          </p:nvPr>
        </p:nvSpPr>
        <p:spPr>
          <a:xfrm>
            <a:off x="683568" y="4509120"/>
            <a:ext cx="8026400" cy="1527175"/>
          </a:xfrm>
        </p:spPr>
        <p:txBody>
          <a:bodyPr/>
          <a:lstStyle/>
          <a:p>
            <a:pPr>
              <a:lnSpc>
                <a:spcPct val="80000"/>
              </a:lnSpc>
            </a:pPr>
            <a:r>
              <a:rPr lang="it-IT" sz="2400" dirty="0"/>
              <a:t>l</a:t>
            </a:r>
            <a:r>
              <a:rPr lang="it-IT" sz="2400" dirty="0" smtClean="0"/>
              <a:t>uigi.mansani@unipr.it</a:t>
            </a:r>
            <a:endParaRPr lang="it-IT" sz="2400" dirty="0"/>
          </a:p>
        </p:txBody>
      </p:sp>
      <p:pic>
        <p:nvPicPr>
          <p:cNvPr id="187396" name="Picture 4" descr="thank_you_cookie_by_poshrock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3" y="3763"/>
            <a:ext cx="4896545" cy="2570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519069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59432"/>
            <a:ext cx="8954963" cy="1584176"/>
          </a:xfrm>
        </p:spPr>
        <p:txBody>
          <a:bodyPr/>
          <a:lstStyle/>
          <a:p>
            <a:r>
              <a:rPr lang="it-IT" b="1" dirty="0" err="1" smtClean="0">
                <a:solidFill>
                  <a:prstClr val="black"/>
                </a:solidFill>
              </a:rPr>
              <a:t>Essential</a:t>
            </a:r>
            <a:r>
              <a:rPr lang="it-IT" b="1" dirty="0" smtClean="0">
                <a:solidFill>
                  <a:prstClr val="black"/>
                </a:solidFill>
              </a:rPr>
              <a:t> </a:t>
            </a:r>
            <a:r>
              <a:rPr lang="it-IT" b="1" dirty="0" err="1" smtClean="0">
                <a:solidFill>
                  <a:prstClr val="black"/>
                </a:solidFill>
              </a:rPr>
              <a:t>function</a:t>
            </a:r>
            <a:r>
              <a:rPr lang="it-IT" b="1" dirty="0" smtClean="0">
                <a:solidFill>
                  <a:prstClr val="black"/>
                </a:solidFill>
              </a:rPr>
              <a:t>: </a:t>
            </a:r>
            <a:r>
              <a:rPr lang="it-IT" b="1" dirty="0" err="1" smtClean="0">
                <a:solidFill>
                  <a:prstClr val="black"/>
                </a:solidFill>
              </a:rPr>
              <a:t>definition</a:t>
            </a:r>
            <a:r>
              <a:rPr lang="it-IT" b="1" dirty="0" smtClean="0">
                <a:solidFill>
                  <a:prstClr val="black"/>
                </a:solidFill>
              </a:rPr>
              <a:t> (2)</a:t>
            </a:r>
            <a:endParaRPr lang="en-GB" sz="2800" b="1" dirty="0"/>
          </a:p>
        </p:txBody>
      </p:sp>
      <p:sp>
        <p:nvSpPr>
          <p:cNvPr id="4" name="Slide Number Placeholder 3"/>
          <p:cNvSpPr>
            <a:spLocks noGrp="1"/>
          </p:cNvSpPr>
          <p:nvPr>
            <p:ph type="sldNum" sz="quarter" idx="10"/>
          </p:nvPr>
        </p:nvSpPr>
        <p:spPr/>
        <p:txBody>
          <a:bodyPr/>
          <a:lstStyle/>
          <a:p>
            <a:fld id="{62E0BBFD-3C28-455B-B3E3-FD8D1415BAC5}" type="slidenum">
              <a:rPr lang="en-GB" smtClean="0"/>
              <a:pPr/>
              <a:t>3</a:t>
            </a:fld>
            <a:endParaRPr lang="en-GB"/>
          </a:p>
        </p:txBody>
      </p:sp>
      <p:sp>
        <p:nvSpPr>
          <p:cNvPr id="5" name="Content Placeholder 4"/>
          <p:cNvSpPr>
            <a:spLocks noGrp="1"/>
          </p:cNvSpPr>
          <p:nvPr>
            <p:ph idx="1"/>
          </p:nvPr>
        </p:nvSpPr>
        <p:spPr>
          <a:xfrm>
            <a:off x="165100" y="1412776"/>
            <a:ext cx="8583364" cy="5040412"/>
          </a:xfrm>
        </p:spPr>
        <p:txBody>
          <a:bodyPr>
            <a:normAutofit/>
          </a:bodyPr>
          <a:lstStyle/>
          <a:p>
            <a:pPr marL="0" lvl="0" indent="0">
              <a:buNone/>
            </a:pPr>
            <a:r>
              <a:rPr lang="it-IT" sz="2300" b="1" dirty="0" err="1" smtClean="0">
                <a:solidFill>
                  <a:prstClr val="black"/>
                </a:solidFill>
              </a:rPr>
              <a:t>Whereas</a:t>
            </a:r>
            <a:r>
              <a:rPr lang="it-IT" sz="2300" b="1" dirty="0" smtClean="0">
                <a:solidFill>
                  <a:prstClr val="black"/>
                </a:solidFill>
              </a:rPr>
              <a:t> (31) </a:t>
            </a:r>
            <a:r>
              <a:rPr lang="it-IT" sz="2300" b="1" dirty="0">
                <a:solidFill>
                  <a:prstClr val="black"/>
                </a:solidFill>
              </a:rPr>
              <a:t>D</a:t>
            </a:r>
            <a:r>
              <a:rPr lang="it-IT" sz="2300" b="1" dirty="0" smtClean="0">
                <a:solidFill>
                  <a:prstClr val="black"/>
                </a:solidFill>
              </a:rPr>
              <a:t>irective:</a:t>
            </a:r>
          </a:p>
          <a:p>
            <a:pPr marL="0" lvl="0" indent="0">
              <a:buNone/>
            </a:pPr>
            <a:r>
              <a:rPr lang="en-GB" sz="2400" dirty="0"/>
              <a:t>Trade marks fulfil their </a:t>
            </a:r>
            <a:r>
              <a:rPr lang="en-GB" sz="2400" b="1" dirty="0">
                <a:solidFill>
                  <a:srgbClr val="FF0000"/>
                </a:solidFill>
              </a:rPr>
              <a:t>purpose of distinguishing goods or services </a:t>
            </a:r>
            <a:r>
              <a:rPr lang="en-GB" sz="2400" dirty="0">
                <a:solidFill>
                  <a:srgbClr val="FF0000"/>
                </a:solidFill>
              </a:rPr>
              <a:t>and allowing consumers to make informed choices </a:t>
            </a:r>
            <a:r>
              <a:rPr lang="en-GB" sz="2400" dirty="0"/>
              <a:t>only when they are actually used on the market</a:t>
            </a:r>
            <a:endParaRPr lang="it-IT" sz="2300" b="1" dirty="0" smtClean="0">
              <a:solidFill>
                <a:prstClr val="black"/>
              </a:solidFill>
            </a:endParaRPr>
          </a:p>
        </p:txBody>
      </p:sp>
    </p:spTree>
    <p:extLst>
      <p:ext uri="{BB962C8B-B14F-4D97-AF65-F5344CB8AC3E}">
        <p14:creationId xmlns:p14="http://schemas.microsoft.com/office/powerpoint/2010/main" val="2524813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59432"/>
            <a:ext cx="8954963" cy="1584176"/>
          </a:xfrm>
        </p:spPr>
        <p:txBody>
          <a:bodyPr/>
          <a:lstStyle/>
          <a:p>
            <a:r>
              <a:rPr lang="it-IT" b="1" dirty="0" err="1" smtClean="0">
                <a:solidFill>
                  <a:prstClr val="black"/>
                </a:solidFill>
              </a:rPr>
              <a:t>Why</a:t>
            </a:r>
            <a:r>
              <a:rPr lang="it-IT" b="1" dirty="0" smtClean="0">
                <a:solidFill>
                  <a:prstClr val="black"/>
                </a:solidFill>
              </a:rPr>
              <a:t> </a:t>
            </a:r>
            <a:r>
              <a:rPr lang="it-IT" b="1" dirty="0" err="1" smtClean="0">
                <a:solidFill>
                  <a:prstClr val="black"/>
                </a:solidFill>
              </a:rPr>
              <a:t>essential</a:t>
            </a:r>
            <a:r>
              <a:rPr lang="it-IT" b="1" dirty="0" smtClean="0">
                <a:solidFill>
                  <a:prstClr val="black"/>
                </a:solidFill>
              </a:rPr>
              <a:t>?</a:t>
            </a:r>
            <a:endParaRPr lang="en-GB" sz="2800" b="1" dirty="0"/>
          </a:p>
        </p:txBody>
      </p:sp>
      <p:sp>
        <p:nvSpPr>
          <p:cNvPr id="4" name="Slide Number Placeholder 3"/>
          <p:cNvSpPr>
            <a:spLocks noGrp="1"/>
          </p:cNvSpPr>
          <p:nvPr>
            <p:ph type="sldNum" sz="quarter" idx="10"/>
          </p:nvPr>
        </p:nvSpPr>
        <p:spPr/>
        <p:txBody>
          <a:bodyPr/>
          <a:lstStyle/>
          <a:p>
            <a:fld id="{62E0BBFD-3C28-455B-B3E3-FD8D1415BAC5}" type="slidenum">
              <a:rPr lang="en-GB" smtClean="0">
                <a:solidFill>
                  <a:prstClr val="black"/>
                </a:solidFill>
              </a:rPr>
              <a:pPr/>
              <a:t>4</a:t>
            </a:fld>
            <a:endParaRPr lang="en-GB">
              <a:solidFill>
                <a:prstClr val="black"/>
              </a:solidFill>
            </a:endParaRPr>
          </a:p>
        </p:txBody>
      </p:sp>
      <p:sp>
        <p:nvSpPr>
          <p:cNvPr id="5" name="Content Placeholder 4"/>
          <p:cNvSpPr>
            <a:spLocks noGrp="1"/>
          </p:cNvSpPr>
          <p:nvPr>
            <p:ph idx="1"/>
          </p:nvPr>
        </p:nvSpPr>
        <p:spPr>
          <a:xfrm>
            <a:off x="165100" y="1412776"/>
            <a:ext cx="8583364" cy="5040412"/>
          </a:xfrm>
        </p:spPr>
        <p:txBody>
          <a:bodyPr>
            <a:normAutofit/>
          </a:bodyPr>
          <a:lstStyle/>
          <a:p>
            <a:pPr marL="0" lvl="0" indent="0">
              <a:buNone/>
            </a:pPr>
            <a:r>
              <a:rPr lang="it-IT" sz="2300" b="1" dirty="0" err="1" smtClean="0">
                <a:solidFill>
                  <a:prstClr val="black"/>
                </a:solidFill>
              </a:rPr>
              <a:t>Essential</a:t>
            </a:r>
            <a:r>
              <a:rPr lang="it-IT" sz="2300" b="1" dirty="0" smtClean="0">
                <a:solidFill>
                  <a:prstClr val="black"/>
                </a:solidFill>
              </a:rPr>
              <a:t> to </a:t>
            </a:r>
            <a:r>
              <a:rPr lang="it-IT" sz="2300" b="1" dirty="0" err="1" smtClean="0">
                <a:solidFill>
                  <a:srgbClr val="FF0000"/>
                </a:solidFill>
              </a:rPr>
              <a:t>acquire</a:t>
            </a:r>
            <a:r>
              <a:rPr lang="it-IT" sz="2300" b="1" dirty="0" smtClean="0">
                <a:solidFill>
                  <a:srgbClr val="FF0000"/>
                </a:solidFill>
              </a:rPr>
              <a:t> </a:t>
            </a:r>
            <a:r>
              <a:rPr lang="it-IT" sz="2300" b="1" dirty="0" smtClean="0">
                <a:solidFill>
                  <a:prstClr val="black"/>
                </a:solidFill>
              </a:rPr>
              <a:t>and </a:t>
            </a:r>
            <a:r>
              <a:rPr lang="it-IT" sz="2300" b="1" dirty="0" err="1" smtClean="0">
                <a:solidFill>
                  <a:srgbClr val="FF0000"/>
                </a:solidFill>
              </a:rPr>
              <a:t>maintain</a:t>
            </a:r>
            <a:r>
              <a:rPr lang="it-IT" sz="2300" b="1" dirty="0" smtClean="0">
                <a:solidFill>
                  <a:srgbClr val="FF0000"/>
                </a:solidFill>
              </a:rPr>
              <a:t> </a:t>
            </a:r>
            <a:r>
              <a:rPr lang="it-IT" sz="2300" b="1" dirty="0" smtClean="0">
                <a:solidFill>
                  <a:prstClr val="black"/>
                </a:solidFill>
              </a:rPr>
              <a:t>the </a:t>
            </a:r>
            <a:r>
              <a:rPr lang="it-IT" sz="2300" b="1" dirty="0" err="1" smtClean="0">
                <a:solidFill>
                  <a:prstClr val="black"/>
                </a:solidFill>
              </a:rPr>
              <a:t>exclusive</a:t>
            </a:r>
            <a:r>
              <a:rPr lang="it-IT" sz="2300" b="1" dirty="0" smtClean="0">
                <a:solidFill>
                  <a:prstClr val="black"/>
                </a:solidFill>
              </a:rPr>
              <a:t> right</a:t>
            </a:r>
          </a:p>
          <a:p>
            <a:r>
              <a:rPr lang="it-IT" sz="2300" dirty="0" smtClean="0">
                <a:solidFill>
                  <a:prstClr val="black"/>
                </a:solidFill>
              </a:rPr>
              <a:t>A </a:t>
            </a:r>
            <a:r>
              <a:rPr lang="it-IT" sz="2300" dirty="0" err="1" smtClean="0">
                <a:solidFill>
                  <a:prstClr val="black"/>
                </a:solidFill>
              </a:rPr>
              <a:t>sign</a:t>
            </a:r>
            <a:r>
              <a:rPr lang="it-IT" sz="2300" dirty="0" smtClean="0">
                <a:solidFill>
                  <a:prstClr val="black"/>
                </a:solidFill>
              </a:rPr>
              <a:t> </a:t>
            </a:r>
            <a:r>
              <a:rPr lang="it-IT" sz="2300" dirty="0" err="1" smtClean="0">
                <a:solidFill>
                  <a:prstClr val="black"/>
                </a:solidFill>
              </a:rPr>
              <a:t>shall</a:t>
            </a:r>
            <a:r>
              <a:rPr lang="it-IT" sz="2300" dirty="0" smtClean="0">
                <a:solidFill>
                  <a:prstClr val="black"/>
                </a:solidFill>
              </a:rPr>
              <a:t> </a:t>
            </a:r>
            <a:r>
              <a:rPr lang="it-IT" sz="2300" dirty="0" err="1" smtClean="0">
                <a:solidFill>
                  <a:prstClr val="black"/>
                </a:solidFill>
              </a:rPr>
              <a:t>have</a:t>
            </a:r>
            <a:r>
              <a:rPr lang="it-IT" sz="2300" dirty="0" smtClean="0">
                <a:solidFill>
                  <a:prstClr val="black"/>
                </a:solidFill>
              </a:rPr>
              <a:t> </a:t>
            </a:r>
            <a:r>
              <a:rPr lang="it-IT" sz="2300" dirty="0" err="1" smtClean="0">
                <a:solidFill>
                  <a:prstClr val="black"/>
                </a:solidFill>
              </a:rPr>
              <a:t>inherent</a:t>
            </a:r>
            <a:r>
              <a:rPr lang="it-IT" sz="2300" dirty="0" smtClean="0">
                <a:solidFill>
                  <a:prstClr val="black"/>
                </a:solidFill>
              </a:rPr>
              <a:t> or </a:t>
            </a:r>
            <a:r>
              <a:rPr lang="it-IT" sz="2300" dirty="0" err="1" smtClean="0">
                <a:solidFill>
                  <a:prstClr val="black"/>
                </a:solidFill>
              </a:rPr>
              <a:t>acquired</a:t>
            </a:r>
            <a:r>
              <a:rPr lang="it-IT" sz="2300" dirty="0" smtClean="0">
                <a:solidFill>
                  <a:prstClr val="black"/>
                </a:solidFill>
              </a:rPr>
              <a:t> </a:t>
            </a:r>
            <a:r>
              <a:rPr lang="it-IT" sz="2300" dirty="0" err="1" smtClean="0">
                <a:solidFill>
                  <a:srgbClr val="FF0000"/>
                </a:solidFill>
              </a:rPr>
              <a:t>distinctive</a:t>
            </a:r>
            <a:r>
              <a:rPr lang="it-IT" sz="2300" dirty="0" smtClean="0">
                <a:solidFill>
                  <a:srgbClr val="FF0000"/>
                </a:solidFill>
              </a:rPr>
              <a:t> </a:t>
            </a:r>
            <a:r>
              <a:rPr lang="it-IT" sz="2300" dirty="0" err="1" smtClean="0">
                <a:solidFill>
                  <a:srgbClr val="FF0000"/>
                </a:solidFill>
              </a:rPr>
              <a:t>character</a:t>
            </a:r>
            <a:r>
              <a:rPr lang="it-IT" sz="2300" dirty="0" smtClean="0">
                <a:solidFill>
                  <a:prstClr val="black"/>
                </a:solidFill>
              </a:rPr>
              <a:t> to be </a:t>
            </a:r>
            <a:r>
              <a:rPr lang="it-IT" sz="2300" dirty="0" err="1" smtClean="0">
                <a:solidFill>
                  <a:prstClr val="black"/>
                </a:solidFill>
              </a:rPr>
              <a:t>registered</a:t>
            </a:r>
            <a:r>
              <a:rPr lang="it-IT" sz="2300" dirty="0" smtClean="0">
                <a:solidFill>
                  <a:prstClr val="black"/>
                </a:solidFill>
              </a:rPr>
              <a:t> </a:t>
            </a:r>
            <a:r>
              <a:rPr lang="it-IT" sz="2300" dirty="0" err="1" smtClean="0">
                <a:solidFill>
                  <a:prstClr val="black"/>
                </a:solidFill>
              </a:rPr>
              <a:t>as</a:t>
            </a:r>
            <a:r>
              <a:rPr lang="it-IT" sz="2300" dirty="0" smtClean="0">
                <a:solidFill>
                  <a:prstClr val="black"/>
                </a:solidFill>
              </a:rPr>
              <a:t> a </a:t>
            </a:r>
            <a:r>
              <a:rPr lang="it-IT" sz="2300" dirty="0" err="1" smtClean="0">
                <a:solidFill>
                  <a:prstClr val="black"/>
                </a:solidFill>
              </a:rPr>
              <a:t>trade</a:t>
            </a:r>
            <a:r>
              <a:rPr lang="it-IT" sz="2300" dirty="0" smtClean="0">
                <a:solidFill>
                  <a:prstClr val="black"/>
                </a:solidFill>
              </a:rPr>
              <a:t> </a:t>
            </a:r>
            <a:r>
              <a:rPr lang="it-IT" sz="2300" dirty="0" err="1" smtClean="0">
                <a:solidFill>
                  <a:prstClr val="black"/>
                </a:solidFill>
              </a:rPr>
              <a:t>mark</a:t>
            </a:r>
            <a:endParaRPr lang="it-IT" sz="2300" dirty="0" smtClean="0">
              <a:solidFill>
                <a:prstClr val="black"/>
              </a:solidFill>
            </a:endParaRPr>
          </a:p>
          <a:p>
            <a:r>
              <a:rPr lang="it-IT" sz="2300" dirty="0" err="1" smtClean="0">
                <a:solidFill>
                  <a:prstClr val="black"/>
                </a:solidFill>
              </a:rPr>
              <a:t>Revocation</a:t>
            </a:r>
            <a:r>
              <a:rPr lang="it-IT" sz="2300" dirty="0" smtClean="0">
                <a:solidFill>
                  <a:prstClr val="black"/>
                </a:solidFill>
              </a:rPr>
              <a:t> </a:t>
            </a:r>
            <a:r>
              <a:rPr lang="it-IT" sz="2300" dirty="0" err="1" smtClean="0">
                <a:solidFill>
                  <a:prstClr val="black"/>
                </a:solidFill>
              </a:rPr>
              <a:t>if</a:t>
            </a:r>
            <a:r>
              <a:rPr lang="it-IT" sz="2300" dirty="0" smtClean="0">
                <a:solidFill>
                  <a:prstClr val="black"/>
                </a:solidFill>
              </a:rPr>
              <a:t> the </a:t>
            </a:r>
            <a:r>
              <a:rPr lang="it-IT" sz="2300" dirty="0" err="1" smtClean="0">
                <a:solidFill>
                  <a:srgbClr val="FF0000"/>
                </a:solidFill>
              </a:rPr>
              <a:t>distinctive</a:t>
            </a:r>
            <a:r>
              <a:rPr lang="it-IT" sz="2300" dirty="0" smtClean="0">
                <a:solidFill>
                  <a:srgbClr val="FF0000"/>
                </a:solidFill>
              </a:rPr>
              <a:t> </a:t>
            </a:r>
            <a:r>
              <a:rPr lang="it-IT" sz="2300" dirty="0" err="1" smtClean="0">
                <a:solidFill>
                  <a:srgbClr val="FF0000"/>
                </a:solidFill>
              </a:rPr>
              <a:t>character</a:t>
            </a:r>
            <a:r>
              <a:rPr lang="it-IT" sz="2300" dirty="0" smtClean="0">
                <a:solidFill>
                  <a:srgbClr val="FF0000"/>
                </a:solidFill>
              </a:rPr>
              <a:t> </a:t>
            </a:r>
            <a:r>
              <a:rPr lang="it-IT" sz="2300" dirty="0" err="1" smtClean="0">
                <a:solidFill>
                  <a:prstClr val="black"/>
                </a:solidFill>
              </a:rPr>
              <a:t>is</a:t>
            </a:r>
            <a:r>
              <a:rPr lang="it-IT" sz="2300" dirty="0" smtClean="0">
                <a:solidFill>
                  <a:prstClr val="black"/>
                </a:solidFill>
              </a:rPr>
              <a:t> </a:t>
            </a:r>
            <a:r>
              <a:rPr lang="it-IT" sz="2300" dirty="0" err="1" smtClean="0">
                <a:solidFill>
                  <a:prstClr val="black"/>
                </a:solidFill>
              </a:rPr>
              <a:t>lost</a:t>
            </a:r>
            <a:r>
              <a:rPr lang="it-IT" sz="2300" dirty="0" smtClean="0">
                <a:solidFill>
                  <a:prstClr val="black"/>
                </a:solidFill>
              </a:rPr>
              <a:t> in the </a:t>
            </a:r>
            <a:r>
              <a:rPr lang="it-IT" sz="2300" dirty="0" err="1" smtClean="0">
                <a:solidFill>
                  <a:prstClr val="black"/>
                </a:solidFill>
              </a:rPr>
              <a:t>trade</a:t>
            </a:r>
            <a:endParaRPr lang="it-IT" sz="2300" dirty="0" smtClean="0">
              <a:solidFill>
                <a:prstClr val="black"/>
              </a:solidFill>
            </a:endParaRPr>
          </a:p>
        </p:txBody>
      </p:sp>
    </p:spTree>
    <p:extLst>
      <p:ext uri="{BB962C8B-B14F-4D97-AF65-F5344CB8AC3E}">
        <p14:creationId xmlns:p14="http://schemas.microsoft.com/office/powerpoint/2010/main" val="1712689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59432"/>
            <a:ext cx="8954963" cy="1584176"/>
          </a:xfrm>
        </p:spPr>
        <p:txBody>
          <a:bodyPr/>
          <a:lstStyle/>
          <a:p>
            <a:r>
              <a:rPr lang="it-IT" b="1" dirty="0" err="1" smtClean="0">
                <a:solidFill>
                  <a:prstClr val="black"/>
                </a:solidFill>
              </a:rPr>
              <a:t>Limitations</a:t>
            </a:r>
            <a:endParaRPr lang="en-GB" sz="2800" b="1" dirty="0"/>
          </a:p>
        </p:txBody>
      </p:sp>
      <p:sp>
        <p:nvSpPr>
          <p:cNvPr id="4" name="Slide Number Placeholder 3"/>
          <p:cNvSpPr>
            <a:spLocks noGrp="1"/>
          </p:cNvSpPr>
          <p:nvPr>
            <p:ph type="sldNum" sz="quarter" idx="10"/>
          </p:nvPr>
        </p:nvSpPr>
        <p:spPr/>
        <p:txBody>
          <a:bodyPr/>
          <a:lstStyle/>
          <a:p>
            <a:fld id="{62E0BBFD-3C28-455B-B3E3-FD8D1415BAC5}" type="slidenum">
              <a:rPr lang="en-GB" smtClean="0"/>
              <a:pPr/>
              <a:t>5</a:t>
            </a:fld>
            <a:endParaRPr lang="en-GB"/>
          </a:p>
        </p:txBody>
      </p:sp>
      <p:sp>
        <p:nvSpPr>
          <p:cNvPr id="5" name="Content Placeholder 4"/>
          <p:cNvSpPr>
            <a:spLocks noGrp="1"/>
          </p:cNvSpPr>
          <p:nvPr>
            <p:ph idx="1"/>
          </p:nvPr>
        </p:nvSpPr>
        <p:spPr>
          <a:xfrm>
            <a:off x="165100" y="1412776"/>
            <a:ext cx="8583364" cy="5040412"/>
          </a:xfrm>
        </p:spPr>
        <p:txBody>
          <a:bodyPr>
            <a:normAutofit fontScale="92500" lnSpcReduction="10000"/>
          </a:bodyPr>
          <a:lstStyle/>
          <a:p>
            <a:pPr marL="0" lvl="0" indent="0">
              <a:buNone/>
            </a:pPr>
            <a:r>
              <a:rPr lang="it-IT" sz="2300" b="1" dirty="0" err="1" smtClean="0">
                <a:solidFill>
                  <a:prstClr val="black"/>
                </a:solidFill>
              </a:rPr>
              <a:t>Whereas</a:t>
            </a:r>
            <a:r>
              <a:rPr lang="it-IT" sz="2300" b="1" dirty="0" smtClean="0">
                <a:solidFill>
                  <a:prstClr val="black"/>
                </a:solidFill>
              </a:rPr>
              <a:t> (27) </a:t>
            </a:r>
            <a:r>
              <a:rPr lang="it-IT" sz="2300" b="1" dirty="0">
                <a:solidFill>
                  <a:prstClr val="black"/>
                </a:solidFill>
              </a:rPr>
              <a:t>D</a:t>
            </a:r>
            <a:r>
              <a:rPr lang="it-IT" sz="2300" b="1" dirty="0" smtClean="0">
                <a:solidFill>
                  <a:prstClr val="black"/>
                </a:solidFill>
              </a:rPr>
              <a:t>irective:</a:t>
            </a:r>
          </a:p>
          <a:p>
            <a:pPr marL="0" lvl="0" indent="0">
              <a:buNone/>
            </a:pPr>
            <a:r>
              <a:rPr lang="en-GB" sz="2400" dirty="0"/>
              <a:t>The exclusive rights conferred by a trade mark should </a:t>
            </a:r>
            <a:r>
              <a:rPr lang="en-GB" sz="2400" dirty="0">
                <a:solidFill>
                  <a:srgbClr val="FF0000"/>
                </a:solidFill>
              </a:rPr>
              <a:t>not entitle the proprietor to prohibit the use of signs or indications by third parties which are </a:t>
            </a:r>
            <a:r>
              <a:rPr lang="en-GB" sz="2400" b="1" dirty="0">
                <a:solidFill>
                  <a:srgbClr val="FF0000"/>
                </a:solidFill>
              </a:rPr>
              <a:t>used</a:t>
            </a:r>
            <a:r>
              <a:rPr lang="en-GB" sz="2400" dirty="0">
                <a:solidFill>
                  <a:srgbClr val="FF0000"/>
                </a:solidFill>
              </a:rPr>
              <a:t> fairly and thus </a:t>
            </a:r>
            <a:r>
              <a:rPr lang="en-GB" sz="2400" b="1" dirty="0">
                <a:solidFill>
                  <a:srgbClr val="FF0000"/>
                </a:solidFill>
              </a:rPr>
              <a:t>in accordance with honest practices in industrial and commercial matters</a:t>
            </a:r>
            <a:r>
              <a:rPr lang="en-GB" sz="2400" dirty="0"/>
              <a:t>. </a:t>
            </a:r>
            <a:endParaRPr lang="en-GB" sz="2400" dirty="0" smtClean="0"/>
          </a:p>
          <a:p>
            <a:pPr marL="0" lvl="0" indent="0">
              <a:buNone/>
            </a:pPr>
            <a:r>
              <a:rPr lang="en-GB" sz="2400" dirty="0" smtClean="0"/>
              <a:t>In </a:t>
            </a:r>
            <a:r>
              <a:rPr lang="en-GB" sz="2400" dirty="0"/>
              <a:t>order to create equal conditions for trade names and trade marks against the background that trade names are regularly granted unrestricted protection against later trade marks, such use should only be considered to include the </a:t>
            </a:r>
            <a:r>
              <a:rPr lang="en-GB" sz="2400" dirty="0">
                <a:solidFill>
                  <a:srgbClr val="FF0000"/>
                </a:solidFill>
              </a:rPr>
              <a:t>use of the personal name </a:t>
            </a:r>
            <a:r>
              <a:rPr lang="en-GB" sz="2400" dirty="0"/>
              <a:t>of the third party. </a:t>
            </a:r>
            <a:endParaRPr lang="en-GB" sz="2400" dirty="0" smtClean="0"/>
          </a:p>
          <a:p>
            <a:pPr marL="0" lvl="0" indent="0">
              <a:buNone/>
            </a:pPr>
            <a:r>
              <a:rPr lang="en-GB" sz="2400" dirty="0" smtClean="0"/>
              <a:t>Such </a:t>
            </a:r>
            <a:r>
              <a:rPr lang="en-GB" sz="2400" dirty="0"/>
              <a:t>use should further permit the </a:t>
            </a:r>
            <a:r>
              <a:rPr lang="en-GB" sz="2400" dirty="0">
                <a:solidFill>
                  <a:srgbClr val="FF0000"/>
                </a:solidFill>
              </a:rPr>
              <a:t>use of descriptive or non-distinctive signs or indications in general.</a:t>
            </a:r>
            <a:r>
              <a:rPr lang="en-GB" sz="2400" dirty="0"/>
              <a:t> </a:t>
            </a:r>
            <a:endParaRPr lang="en-GB" sz="2400" dirty="0" smtClean="0"/>
          </a:p>
          <a:p>
            <a:pPr marL="0" lvl="0" indent="0">
              <a:buNone/>
            </a:pPr>
            <a:r>
              <a:rPr lang="en-GB" sz="2400" dirty="0" smtClean="0"/>
              <a:t>Furthermore</a:t>
            </a:r>
            <a:r>
              <a:rPr lang="en-GB" sz="2400" dirty="0"/>
              <a:t>, the proprietor should not be entitled to prevent the </a:t>
            </a:r>
            <a:r>
              <a:rPr lang="en-GB" sz="2400" dirty="0">
                <a:solidFill>
                  <a:srgbClr val="FF0000"/>
                </a:solidFill>
              </a:rPr>
              <a:t>fair and honest use </a:t>
            </a:r>
            <a:r>
              <a:rPr lang="en-GB" sz="2400" dirty="0"/>
              <a:t>of the mark for the purpose of </a:t>
            </a:r>
            <a:r>
              <a:rPr lang="en-GB" sz="2400" dirty="0">
                <a:solidFill>
                  <a:srgbClr val="FF0000"/>
                </a:solidFill>
              </a:rPr>
              <a:t>identifying or referring to the goods or services as those of the proprietor</a:t>
            </a:r>
            <a:r>
              <a:rPr lang="en-GB" sz="2400" dirty="0"/>
              <a:t>. </a:t>
            </a:r>
            <a:endParaRPr lang="en-GB" sz="2400" dirty="0" smtClean="0"/>
          </a:p>
        </p:txBody>
      </p:sp>
    </p:spTree>
    <p:extLst>
      <p:ext uri="{BB962C8B-B14F-4D97-AF65-F5344CB8AC3E}">
        <p14:creationId xmlns:p14="http://schemas.microsoft.com/office/powerpoint/2010/main" val="521222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59432"/>
            <a:ext cx="8954963" cy="1584176"/>
          </a:xfrm>
        </p:spPr>
        <p:txBody>
          <a:bodyPr/>
          <a:lstStyle/>
          <a:p>
            <a:r>
              <a:rPr lang="it-IT" b="1" dirty="0" err="1" smtClean="0">
                <a:solidFill>
                  <a:prstClr val="black"/>
                </a:solidFill>
              </a:rPr>
              <a:t>Further</a:t>
            </a:r>
            <a:r>
              <a:rPr lang="it-IT" b="1" dirty="0" smtClean="0">
                <a:solidFill>
                  <a:prstClr val="black"/>
                </a:solidFill>
              </a:rPr>
              <a:t> </a:t>
            </a:r>
            <a:r>
              <a:rPr lang="it-IT" b="1" dirty="0" err="1" smtClean="0">
                <a:solidFill>
                  <a:prstClr val="black"/>
                </a:solidFill>
              </a:rPr>
              <a:t>limitations</a:t>
            </a:r>
            <a:endParaRPr lang="en-GB" sz="2800" b="1" dirty="0"/>
          </a:p>
        </p:txBody>
      </p:sp>
      <p:sp>
        <p:nvSpPr>
          <p:cNvPr id="4" name="Slide Number Placeholder 3"/>
          <p:cNvSpPr>
            <a:spLocks noGrp="1"/>
          </p:cNvSpPr>
          <p:nvPr>
            <p:ph type="sldNum" sz="quarter" idx="10"/>
          </p:nvPr>
        </p:nvSpPr>
        <p:spPr/>
        <p:txBody>
          <a:bodyPr/>
          <a:lstStyle/>
          <a:p>
            <a:fld id="{62E0BBFD-3C28-455B-B3E3-FD8D1415BAC5}" type="slidenum">
              <a:rPr lang="en-GB" smtClean="0"/>
              <a:pPr/>
              <a:t>6</a:t>
            </a:fld>
            <a:endParaRPr lang="en-GB"/>
          </a:p>
        </p:txBody>
      </p:sp>
      <p:sp>
        <p:nvSpPr>
          <p:cNvPr id="5" name="Content Placeholder 4"/>
          <p:cNvSpPr>
            <a:spLocks noGrp="1"/>
          </p:cNvSpPr>
          <p:nvPr>
            <p:ph idx="1"/>
          </p:nvPr>
        </p:nvSpPr>
        <p:spPr>
          <a:xfrm>
            <a:off x="165100" y="1412776"/>
            <a:ext cx="8583364" cy="5040412"/>
          </a:xfrm>
        </p:spPr>
        <p:txBody>
          <a:bodyPr>
            <a:normAutofit lnSpcReduction="10000"/>
          </a:bodyPr>
          <a:lstStyle/>
          <a:p>
            <a:pPr marL="0" lvl="0" indent="0">
              <a:buNone/>
            </a:pPr>
            <a:r>
              <a:rPr lang="it-IT" sz="2300" b="1" dirty="0" err="1" smtClean="0">
                <a:solidFill>
                  <a:prstClr val="black"/>
                </a:solidFill>
              </a:rPr>
              <a:t>Whereas</a:t>
            </a:r>
            <a:r>
              <a:rPr lang="it-IT" sz="2300" b="1" dirty="0" smtClean="0">
                <a:solidFill>
                  <a:prstClr val="black"/>
                </a:solidFill>
              </a:rPr>
              <a:t> (27) </a:t>
            </a:r>
            <a:r>
              <a:rPr lang="it-IT" sz="2300" b="1" dirty="0">
                <a:solidFill>
                  <a:prstClr val="black"/>
                </a:solidFill>
              </a:rPr>
              <a:t>D</a:t>
            </a:r>
            <a:r>
              <a:rPr lang="it-IT" sz="2300" b="1" dirty="0" smtClean="0">
                <a:solidFill>
                  <a:prstClr val="black"/>
                </a:solidFill>
              </a:rPr>
              <a:t>irective:</a:t>
            </a:r>
          </a:p>
          <a:p>
            <a:pPr marL="0" lvl="0" indent="0">
              <a:buNone/>
            </a:pPr>
            <a:r>
              <a:rPr lang="en-GB" sz="2400" dirty="0" smtClean="0">
                <a:solidFill>
                  <a:schemeClr val="accent3"/>
                </a:solidFill>
              </a:rPr>
              <a:t>Use </a:t>
            </a:r>
            <a:r>
              <a:rPr lang="en-GB" sz="2400" dirty="0"/>
              <a:t>of a trade mark by third parties </a:t>
            </a:r>
            <a:r>
              <a:rPr lang="en-GB" sz="2400" dirty="0">
                <a:solidFill>
                  <a:schemeClr val="accent3"/>
                </a:solidFill>
              </a:rPr>
              <a:t>to draw the consumer`s attention to the resale of genuine goods </a:t>
            </a:r>
            <a:r>
              <a:rPr lang="en-GB" sz="2400" dirty="0"/>
              <a:t>that were originally sold by, or with the consent of, the proprietor of the trade mark in the Union should be considered as being fair as long as it is at the same time in accordance with </a:t>
            </a:r>
            <a:r>
              <a:rPr lang="en-GB" sz="2400" dirty="0">
                <a:solidFill>
                  <a:srgbClr val="FF0000"/>
                </a:solidFill>
              </a:rPr>
              <a:t>honest practices in industrial and commercial matters</a:t>
            </a:r>
            <a:r>
              <a:rPr lang="en-GB" sz="2400" dirty="0"/>
              <a:t>. </a:t>
            </a:r>
            <a:endParaRPr lang="en-GB" sz="2400" dirty="0" smtClean="0"/>
          </a:p>
          <a:p>
            <a:pPr marL="0" lvl="0" indent="0">
              <a:buNone/>
            </a:pPr>
            <a:r>
              <a:rPr lang="en-GB" sz="2400" dirty="0" smtClean="0">
                <a:solidFill>
                  <a:schemeClr val="accent3"/>
                </a:solidFill>
              </a:rPr>
              <a:t>Use</a:t>
            </a:r>
            <a:r>
              <a:rPr lang="en-GB" sz="2400" dirty="0" smtClean="0"/>
              <a:t> </a:t>
            </a:r>
            <a:r>
              <a:rPr lang="en-GB" sz="2400" dirty="0"/>
              <a:t>of a trade mark by third parties </a:t>
            </a:r>
            <a:r>
              <a:rPr lang="en-GB" sz="2400" dirty="0">
                <a:solidFill>
                  <a:schemeClr val="accent3"/>
                </a:solidFill>
              </a:rPr>
              <a:t>for the purpose of artistic expression </a:t>
            </a:r>
            <a:r>
              <a:rPr lang="en-GB" sz="2400" dirty="0"/>
              <a:t>should be considered as being fair as long as it is at the same time in accordance with </a:t>
            </a:r>
            <a:r>
              <a:rPr lang="en-GB" sz="2400" dirty="0">
                <a:solidFill>
                  <a:srgbClr val="FF0000"/>
                </a:solidFill>
              </a:rPr>
              <a:t>honest practices in industrial and commercial matters</a:t>
            </a:r>
            <a:r>
              <a:rPr lang="en-GB" sz="2400" dirty="0"/>
              <a:t>. </a:t>
            </a:r>
            <a:endParaRPr lang="en-GB" sz="2400" dirty="0" smtClean="0"/>
          </a:p>
          <a:p>
            <a:pPr marL="0" lvl="0" indent="0">
              <a:buNone/>
            </a:pPr>
            <a:r>
              <a:rPr lang="en-GB" sz="2400" dirty="0" smtClean="0"/>
              <a:t>Furthermore</a:t>
            </a:r>
            <a:r>
              <a:rPr lang="en-GB" sz="2400" dirty="0"/>
              <a:t>, this Directive should be applied in a way that ensures full respect for </a:t>
            </a:r>
            <a:r>
              <a:rPr lang="en-GB" sz="2400" dirty="0">
                <a:solidFill>
                  <a:schemeClr val="accent3"/>
                </a:solidFill>
              </a:rPr>
              <a:t>fundamental rights and freedoms</a:t>
            </a:r>
            <a:r>
              <a:rPr lang="en-GB" sz="2400" dirty="0"/>
              <a:t>, and in particular the freedom of expression.</a:t>
            </a:r>
            <a:endParaRPr lang="it-IT" sz="2300" dirty="0">
              <a:solidFill>
                <a:prstClr val="black"/>
              </a:solidFill>
            </a:endParaRPr>
          </a:p>
        </p:txBody>
      </p:sp>
    </p:spTree>
    <p:extLst>
      <p:ext uri="{BB962C8B-B14F-4D97-AF65-F5344CB8AC3E}">
        <p14:creationId xmlns:p14="http://schemas.microsoft.com/office/powerpoint/2010/main" val="1942453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59432"/>
            <a:ext cx="8954963" cy="1584176"/>
          </a:xfrm>
        </p:spPr>
        <p:txBody>
          <a:bodyPr/>
          <a:lstStyle/>
          <a:p>
            <a:r>
              <a:rPr lang="it-IT" b="1" dirty="0" err="1" smtClean="0">
                <a:solidFill>
                  <a:prstClr val="black"/>
                </a:solidFill>
              </a:rPr>
              <a:t>Conflicting</a:t>
            </a:r>
            <a:r>
              <a:rPr lang="it-IT" b="1" dirty="0" smtClean="0">
                <a:solidFill>
                  <a:prstClr val="black"/>
                </a:solidFill>
              </a:rPr>
              <a:t> </a:t>
            </a:r>
            <a:r>
              <a:rPr lang="it-IT" b="1" dirty="0" err="1" smtClean="0">
                <a:solidFill>
                  <a:prstClr val="black"/>
                </a:solidFill>
              </a:rPr>
              <a:t>interests</a:t>
            </a:r>
            <a:endParaRPr lang="en-GB" sz="2800" b="1" dirty="0"/>
          </a:p>
        </p:txBody>
      </p:sp>
      <p:sp>
        <p:nvSpPr>
          <p:cNvPr id="4" name="Slide Number Placeholder 3"/>
          <p:cNvSpPr>
            <a:spLocks noGrp="1"/>
          </p:cNvSpPr>
          <p:nvPr>
            <p:ph type="sldNum" sz="quarter" idx="10"/>
          </p:nvPr>
        </p:nvSpPr>
        <p:spPr/>
        <p:txBody>
          <a:bodyPr/>
          <a:lstStyle/>
          <a:p>
            <a:fld id="{62E0BBFD-3C28-455B-B3E3-FD8D1415BAC5}" type="slidenum">
              <a:rPr lang="en-GB" smtClean="0">
                <a:solidFill>
                  <a:prstClr val="black"/>
                </a:solidFill>
              </a:rPr>
              <a:pPr/>
              <a:t>7</a:t>
            </a:fld>
            <a:endParaRPr lang="en-GB">
              <a:solidFill>
                <a:prstClr val="black"/>
              </a:solidFill>
            </a:endParaRPr>
          </a:p>
        </p:txBody>
      </p:sp>
      <p:sp>
        <p:nvSpPr>
          <p:cNvPr id="5" name="Content Placeholder 4"/>
          <p:cNvSpPr>
            <a:spLocks noGrp="1"/>
          </p:cNvSpPr>
          <p:nvPr>
            <p:ph idx="1"/>
          </p:nvPr>
        </p:nvSpPr>
        <p:spPr>
          <a:xfrm>
            <a:off x="165100" y="1412776"/>
            <a:ext cx="8583364" cy="5040412"/>
          </a:xfrm>
        </p:spPr>
        <p:txBody>
          <a:bodyPr>
            <a:normAutofit/>
          </a:bodyPr>
          <a:lstStyle/>
          <a:p>
            <a:r>
              <a:rPr lang="it-IT" sz="2300" dirty="0" err="1" smtClean="0">
                <a:solidFill>
                  <a:prstClr val="black"/>
                </a:solidFill>
              </a:rPr>
              <a:t>Proprietor's</a:t>
            </a:r>
            <a:r>
              <a:rPr lang="it-IT" sz="2300" dirty="0" smtClean="0">
                <a:solidFill>
                  <a:prstClr val="black"/>
                </a:solidFill>
              </a:rPr>
              <a:t> </a:t>
            </a:r>
            <a:r>
              <a:rPr lang="it-IT" sz="2300" dirty="0" err="1" smtClean="0">
                <a:solidFill>
                  <a:prstClr val="black"/>
                </a:solidFill>
              </a:rPr>
              <a:t>interest</a:t>
            </a:r>
            <a:r>
              <a:rPr lang="it-IT" sz="2300" dirty="0" smtClean="0">
                <a:solidFill>
                  <a:prstClr val="black"/>
                </a:solidFill>
              </a:rPr>
              <a:t> to be the </a:t>
            </a:r>
            <a:r>
              <a:rPr lang="it-IT" sz="2300" dirty="0" err="1" smtClean="0">
                <a:solidFill>
                  <a:prstClr val="black"/>
                </a:solidFill>
              </a:rPr>
              <a:t>only</a:t>
            </a:r>
            <a:r>
              <a:rPr lang="it-IT" sz="2300" dirty="0" smtClean="0">
                <a:solidFill>
                  <a:prstClr val="black"/>
                </a:solidFill>
              </a:rPr>
              <a:t> </a:t>
            </a:r>
            <a:r>
              <a:rPr lang="it-IT" sz="2300" dirty="0" err="1" smtClean="0">
                <a:solidFill>
                  <a:prstClr val="black"/>
                </a:solidFill>
              </a:rPr>
              <a:t>one</a:t>
            </a:r>
            <a:r>
              <a:rPr lang="it-IT" sz="2300" dirty="0" smtClean="0">
                <a:solidFill>
                  <a:prstClr val="black"/>
                </a:solidFill>
              </a:rPr>
              <a:t> to use the </a:t>
            </a:r>
            <a:r>
              <a:rPr lang="it-IT" sz="2300" dirty="0" err="1" smtClean="0">
                <a:solidFill>
                  <a:prstClr val="black"/>
                </a:solidFill>
              </a:rPr>
              <a:t>sign</a:t>
            </a:r>
            <a:r>
              <a:rPr lang="it-IT" sz="2300" dirty="0" smtClean="0">
                <a:solidFill>
                  <a:prstClr val="black"/>
                </a:solidFill>
              </a:rPr>
              <a:t> to </a:t>
            </a:r>
            <a:r>
              <a:rPr lang="it-IT" sz="2300" dirty="0" err="1" smtClean="0">
                <a:solidFill>
                  <a:prstClr val="black"/>
                </a:solidFill>
              </a:rPr>
              <a:t>distinguish</a:t>
            </a:r>
            <a:r>
              <a:rPr lang="it-IT" sz="2300" dirty="0">
                <a:solidFill>
                  <a:prstClr val="black"/>
                </a:solidFill>
              </a:rPr>
              <a:t> </a:t>
            </a:r>
            <a:r>
              <a:rPr lang="it-IT" sz="2300" dirty="0" err="1" smtClean="0">
                <a:solidFill>
                  <a:prstClr val="black"/>
                </a:solidFill>
              </a:rPr>
              <a:t>products</a:t>
            </a:r>
            <a:r>
              <a:rPr lang="it-IT" sz="2300" dirty="0" smtClean="0">
                <a:solidFill>
                  <a:prstClr val="black"/>
                </a:solidFill>
              </a:rPr>
              <a:t>/</a:t>
            </a:r>
            <a:r>
              <a:rPr lang="it-IT" sz="2300" dirty="0" err="1" smtClean="0">
                <a:solidFill>
                  <a:prstClr val="black"/>
                </a:solidFill>
              </a:rPr>
              <a:t>services</a:t>
            </a:r>
            <a:endParaRPr lang="it-IT" sz="2300" dirty="0" smtClean="0">
              <a:solidFill>
                <a:prstClr val="black"/>
              </a:solidFill>
            </a:endParaRPr>
          </a:p>
          <a:p>
            <a:r>
              <a:rPr lang="it-IT" sz="2300" dirty="0" smtClean="0">
                <a:solidFill>
                  <a:prstClr val="black"/>
                </a:solidFill>
              </a:rPr>
              <a:t>Third parties' </a:t>
            </a:r>
            <a:r>
              <a:rPr lang="it-IT" sz="2300" dirty="0" err="1" smtClean="0">
                <a:solidFill>
                  <a:prstClr val="black"/>
                </a:solidFill>
              </a:rPr>
              <a:t>interest</a:t>
            </a:r>
            <a:r>
              <a:rPr lang="it-IT" sz="2300" dirty="0" smtClean="0">
                <a:solidFill>
                  <a:prstClr val="black"/>
                </a:solidFill>
              </a:rPr>
              <a:t> to use the </a:t>
            </a:r>
            <a:r>
              <a:rPr lang="it-IT" sz="2300" dirty="0" err="1" smtClean="0">
                <a:solidFill>
                  <a:prstClr val="black"/>
                </a:solidFill>
              </a:rPr>
              <a:t>sign</a:t>
            </a:r>
            <a:r>
              <a:rPr lang="it-IT" sz="2300" dirty="0" smtClean="0">
                <a:solidFill>
                  <a:prstClr val="black"/>
                </a:solidFill>
              </a:rPr>
              <a:t> </a:t>
            </a:r>
            <a:r>
              <a:rPr lang="it-IT" sz="2300" dirty="0" err="1" smtClean="0">
                <a:solidFill>
                  <a:prstClr val="black"/>
                </a:solidFill>
              </a:rPr>
              <a:t>not</a:t>
            </a:r>
            <a:r>
              <a:rPr lang="it-IT" sz="2300" dirty="0" smtClean="0">
                <a:solidFill>
                  <a:prstClr val="black"/>
                </a:solidFill>
              </a:rPr>
              <a:t> to </a:t>
            </a:r>
            <a:r>
              <a:rPr lang="it-IT" sz="2300" dirty="0" err="1" smtClean="0">
                <a:solidFill>
                  <a:prstClr val="black"/>
                </a:solidFill>
              </a:rPr>
              <a:t>distinguish</a:t>
            </a:r>
            <a:r>
              <a:rPr lang="it-IT" sz="2300" dirty="0" smtClean="0">
                <a:solidFill>
                  <a:prstClr val="black"/>
                </a:solidFill>
              </a:rPr>
              <a:t> </a:t>
            </a:r>
            <a:r>
              <a:rPr lang="it-IT" sz="2300" dirty="0" err="1" smtClean="0">
                <a:solidFill>
                  <a:prstClr val="black"/>
                </a:solidFill>
              </a:rPr>
              <a:t>products</a:t>
            </a:r>
            <a:r>
              <a:rPr lang="it-IT" sz="2300" dirty="0" smtClean="0">
                <a:solidFill>
                  <a:prstClr val="black"/>
                </a:solidFill>
              </a:rPr>
              <a:t>/</a:t>
            </a:r>
            <a:r>
              <a:rPr lang="it-IT" sz="2300" dirty="0" err="1" smtClean="0">
                <a:solidFill>
                  <a:prstClr val="black"/>
                </a:solidFill>
              </a:rPr>
              <a:t>services</a:t>
            </a:r>
            <a:r>
              <a:rPr lang="it-IT" sz="2300" dirty="0" smtClean="0">
                <a:solidFill>
                  <a:prstClr val="black"/>
                </a:solidFill>
              </a:rPr>
              <a:t>  </a:t>
            </a:r>
          </a:p>
          <a:p>
            <a:pPr marL="0" lvl="0" indent="0">
              <a:buNone/>
            </a:pPr>
            <a:r>
              <a:rPr lang="it-IT" sz="2300" b="1" dirty="0" smtClean="0">
                <a:solidFill>
                  <a:prstClr val="black"/>
                </a:solidFill>
              </a:rPr>
              <a:t>Balance</a:t>
            </a:r>
            <a:r>
              <a:rPr lang="it-IT" sz="2300" dirty="0" smtClean="0">
                <a:solidFill>
                  <a:prstClr val="black"/>
                </a:solidFill>
              </a:rPr>
              <a:t>:</a:t>
            </a:r>
          </a:p>
          <a:p>
            <a:pPr marL="0" lvl="0" indent="0">
              <a:buNone/>
            </a:pPr>
            <a:r>
              <a:rPr lang="it-IT" sz="2300" dirty="0" smtClean="0">
                <a:solidFill>
                  <a:prstClr val="black"/>
                </a:solidFill>
              </a:rPr>
              <a:t>Third parties' </a:t>
            </a:r>
            <a:r>
              <a:rPr lang="it-IT" sz="2300" dirty="0" err="1" smtClean="0">
                <a:solidFill>
                  <a:prstClr val="black"/>
                </a:solidFill>
              </a:rPr>
              <a:t>uses</a:t>
            </a:r>
            <a:r>
              <a:rPr lang="it-IT" sz="2300" dirty="0" smtClean="0">
                <a:solidFill>
                  <a:prstClr val="black"/>
                </a:solidFill>
              </a:rPr>
              <a:t> are </a:t>
            </a:r>
            <a:r>
              <a:rPr lang="it-IT" sz="2300" dirty="0" err="1" smtClean="0">
                <a:solidFill>
                  <a:prstClr val="black"/>
                </a:solidFill>
              </a:rPr>
              <a:t>allowed</a:t>
            </a:r>
            <a:r>
              <a:rPr lang="it-IT" sz="2300" dirty="0" smtClean="0">
                <a:solidFill>
                  <a:prstClr val="black"/>
                </a:solidFill>
              </a:rPr>
              <a:t> </a:t>
            </a:r>
            <a:r>
              <a:rPr lang="it-IT" sz="2300" dirty="0" err="1" smtClean="0">
                <a:solidFill>
                  <a:prstClr val="black"/>
                </a:solidFill>
              </a:rPr>
              <a:t>if</a:t>
            </a:r>
            <a:endParaRPr lang="it-IT" sz="2300" dirty="0" smtClean="0">
              <a:solidFill>
                <a:prstClr val="black"/>
              </a:solidFill>
            </a:endParaRPr>
          </a:p>
          <a:p>
            <a:r>
              <a:rPr lang="it-IT" sz="2300" dirty="0" err="1">
                <a:solidFill>
                  <a:schemeClr val="accent3"/>
                </a:solidFill>
              </a:rPr>
              <a:t>n</a:t>
            </a:r>
            <a:r>
              <a:rPr lang="it-IT" sz="2300" dirty="0" err="1" smtClean="0">
                <a:solidFill>
                  <a:schemeClr val="accent3"/>
                </a:solidFill>
              </a:rPr>
              <a:t>ot</a:t>
            </a:r>
            <a:r>
              <a:rPr lang="it-IT" sz="2300" dirty="0" smtClean="0">
                <a:solidFill>
                  <a:schemeClr val="accent3"/>
                </a:solidFill>
              </a:rPr>
              <a:t> in the </a:t>
            </a:r>
            <a:r>
              <a:rPr lang="it-IT" sz="2300" dirty="0" err="1" smtClean="0">
                <a:solidFill>
                  <a:schemeClr val="accent3"/>
                </a:solidFill>
              </a:rPr>
              <a:t>course</a:t>
            </a:r>
            <a:r>
              <a:rPr lang="it-IT" sz="2300" dirty="0" smtClean="0">
                <a:solidFill>
                  <a:schemeClr val="accent3"/>
                </a:solidFill>
              </a:rPr>
              <a:t> of </a:t>
            </a:r>
            <a:r>
              <a:rPr lang="it-IT" sz="2300" dirty="0" err="1" smtClean="0">
                <a:solidFill>
                  <a:schemeClr val="accent3"/>
                </a:solidFill>
              </a:rPr>
              <a:t>trade</a:t>
            </a:r>
            <a:r>
              <a:rPr lang="it-IT" sz="2300" dirty="0" smtClean="0">
                <a:solidFill>
                  <a:prstClr val="black"/>
                </a:solidFill>
              </a:rPr>
              <a:t>, or</a:t>
            </a:r>
          </a:p>
          <a:p>
            <a:r>
              <a:rPr lang="it-IT" sz="2300" dirty="0" smtClean="0">
                <a:solidFill>
                  <a:schemeClr val="accent3"/>
                </a:solidFill>
              </a:rPr>
              <a:t>in </a:t>
            </a:r>
            <a:r>
              <a:rPr lang="it-IT" sz="2300" dirty="0" err="1" smtClean="0">
                <a:solidFill>
                  <a:schemeClr val="accent3"/>
                </a:solidFill>
              </a:rPr>
              <a:t>accordance</a:t>
            </a:r>
            <a:r>
              <a:rPr lang="it-IT" sz="2300" dirty="0" smtClean="0">
                <a:solidFill>
                  <a:schemeClr val="accent3"/>
                </a:solidFill>
              </a:rPr>
              <a:t> to </a:t>
            </a:r>
            <a:r>
              <a:rPr lang="it-IT" sz="2300" dirty="0" err="1" smtClean="0">
                <a:solidFill>
                  <a:schemeClr val="accent3"/>
                </a:solidFill>
              </a:rPr>
              <a:t>honest</a:t>
            </a:r>
            <a:r>
              <a:rPr lang="it-IT" sz="2300" dirty="0" smtClean="0">
                <a:solidFill>
                  <a:schemeClr val="accent3"/>
                </a:solidFill>
              </a:rPr>
              <a:t> </a:t>
            </a:r>
            <a:r>
              <a:rPr lang="it-IT" sz="2300" dirty="0" err="1" smtClean="0">
                <a:solidFill>
                  <a:schemeClr val="accent3"/>
                </a:solidFill>
              </a:rPr>
              <a:t>practices</a:t>
            </a:r>
            <a:r>
              <a:rPr lang="it-IT" sz="2300" dirty="0" smtClean="0">
                <a:solidFill>
                  <a:schemeClr val="accent3"/>
                </a:solidFill>
              </a:rPr>
              <a:t> </a:t>
            </a:r>
            <a:r>
              <a:rPr lang="it-IT" sz="2300" dirty="0" smtClean="0">
                <a:solidFill>
                  <a:prstClr val="black"/>
                </a:solidFill>
              </a:rPr>
              <a:t>in industrial and commercial </a:t>
            </a:r>
            <a:r>
              <a:rPr lang="it-IT" sz="2300" dirty="0" err="1" smtClean="0">
                <a:solidFill>
                  <a:prstClr val="black"/>
                </a:solidFill>
              </a:rPr>
              <a:t>matters</a:t>
            </a:r>
            <a:r>
              <a:rPr lang="it-IT" sz="2300" dirty="0" smtClean="0">
                <a:solidFill>
                  <a:prstClr val="black"/>
                </a:solidFill>
              </a:rPr>
              <a:t> </a:t>
            </a:r>
            <a:endParaRPr lang="it-IT" sz="2300" dirty="0">
              <a:solidFill>
                <a:prstClr val="black"/>
              </a:solidFill>
            </a:endParaRPr>
          </a:p>
        </p:txBody>
      </p:sp>
    </p:spTree>
    <p:extLst>
      <p:ext uri="{BB962C8B-B14F-4D97-AF65-F5344CB8AC3E}">
        <p14:creationId xmlns:p14="http://schemas.microsoft.com/office/powerpoint/2010/main" val="4286228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59432"/>
            <a:ext cx="8954963" cy="1584176"/>
          </a:xfrm>
        </p:spPr>
        <p:txBody>
          <a:bodyPr/>
          <a:lstStyle/>
          <a:p>
            <a:r>
              <a:rPr lang="it-IT" b="1" dirty="0" err="1" smtClean="0">
                <a:solidFill>
                  <a:prstClr val="black"/>
                </a:solidFill>
              </a:rPr>
              <a:t>Not</a:t>
            </a:r>
            <a:r>
              <a:rPr lang="it-IT" b="1" dirty="0" smtClean="0">
                <a:solidFill>
                  <a:prstClr val="black"/>
                </a:solidFill>
              </a:rPr>
              <a:t> </a:t>
            </a:r>
            <a:r>
              <a:rPr lang="it-IT" b="1" dirty="0" err="1" smtClean="0">
                <a:solidFill>
                  <a:prstClr val="black"/>
                </a:solidFill>
              </a:rPr>
              <a:t>essential</a:t>
            </a:r>
            <a:r>
              <a:rPr lang="it-IT" b="1" dirty="0" smtClean="0">
                <a:solidFill>
                  <a:prstClr val="black"/>
                </a:solidFill>
              </a:rPr>
              <a:t> </a:t>
            </a:r>
            <a:r>
              <a:rPr lang="it-IT" b="1" dirty="0" err="1" smtClean="0">
                <a:solidFill>
                  <a:prstClr val="black"/>
                </a:solidFill>
              </a:rPr>
              <a:t>functions</a:t>
            </a:r>
            <a:r>
              <a:rPr lang="it-IT" b="1" dirty="0" smtClean="0">
                <a:solidFill>
                  <a:prstClr val="black"/>
                </a:solidFill>
              </a:rPr>
              <a:t>: </a:t>
            </a:r>
            <a:r>
              <a:rPr lang="it-IT" b="1" dirty="0" err="1" smtClean="0">
                <a:solidFill>
                  <a:prstClr val="black"/>
                </a:solidFill>
              </a:rPr>
              <a:t>definitions</a:t>
            </a:r>
            <a:endParaRPr lang="en-GB" sz="2800" b="1" dirty="0"/>
          </a:p>
        </p:txBody>
      </p:sp>
      <p:sp>
        <p:nvSpPr>
          <p:cNvPr id="4" name="Slide Number Placeholder 3"/>
          <p:cNvSpPr>
            <a:spLocks noGrp="1"/>
          </p:cNvSpPr>
          <p:nvPr>
            <p:ph type="sldNum" sz="quarter" idx="10"/>
          </p:nvPr>
        </p:nvSpPr>
        <p:spPr/>
        <p:txBody>
          <a:bodyPr/>
          <a:lstStyle/>
          <a:p>
            <a:fld id="{62E0BBFD-3C28-455B-B3E3-FD8D1415BAC5}" type="slidenum">
              <a:rPr lang="en-GB" smtClean="0">
                <a:solidFill>
                  <a:prstClr val="black"/>
                </a:solidFill>
              </a:rPr>
              <a:pPr/>
              <a:t>8</a:t>
            </a:fld>
            <a:endParaRPr lang="en-GB">
              <a:solidFill>
                <a:prstClr val="black"/>
              </a:solidFill>
            </a:endParaRPr>
          </a:p>
        </p:txBody>
      </p:sp>
      <p:sp>
        <p:nvSpPr>
          <p:cNvPr id="5" name="Content Placeholder 4"/>
          <p:cNvSpPr>
            <a:spLocks noGrp="1"/>
          </p:cNvSpPr>
          <p:nvPr>
            <p:ph idx="1"/>
          </p:nvPr>
        </p:nvSpPr>
        <p:spPr>
          <a:xfrm>
            <a:off x="165100" y="1412776"/>
            <a:ext cx="8583364" cy="5040412"/>
          </a:xfrm>
        </p:spPr>
        <p:txBody>
          <a:bodyPr>
            <a:normAutofit lnSpcReduction="10000"/>
          </a:bodyPr>
          <a:lstStyle/>
          <a:p>
            <a:pPr marL="0" lvl="0" indent="0">
              <a:buNone/>
            </a:pPr>
            <a:r>
              <a:rPr lang="en-GB" sz="2400" b="1" dirty="0" smtClean="0"/>
              <a:t>EUCJ C-487/07 (</a:t>
            </a:r>
            <a:r>
              <a:rPr lang="en-GB" sz="2400" b="1" dirty="0" err="1" smtClean="0"/>
              <a:t>L'Oréal</a:t>
            </a:r>
            <a:r>
              <a:rPr lang="en-GB" sz="2400" b="1" dirty="0" smtClean="0"/>
              <a:t>)</a:t>
            </a:r>
          </a:p>
          <a:p>
            <a:pPr marL="0" lvl="0" indent="0">
              <a:buNone/>
            </a:pPr>
            <a:r>
              <a:rPr lang="en-GB" sz="2400" dirty="0" smtClean="0"/>
              <a:t>(58) The </a:t>
            </a:r>
            <a:r>
              <a:rPr lang="en-GB" sz="2400" dirty="0"/>
              <a:t>Court has already held that the exclusive right under Article 5(1)(a) of Directive 89/104 was conferred in order to enable the trade mark proprietor to protect his specific interests as proprietor, that is, to ensure that the trade mark can fulfil its functions and that, therefore, the exercise of that right must be reserved to cases in which a third party’s use of the sign affects or is liable to affect the functions of the trade </a:t>
            </a:r>
            <a:r>
              <a:rPr lang="en-GB" sz="2400" dirty="0" smtClean="0"/>
              <a:t>mark. These </a:t>
            </a:r>
            <a:r>
              <a:rPr lang="en-GB" sz="2400" dirty="0"/>
              <a:t>functions include not only the essential function of the trade mark, which is to guarantee to consumers the origin of the goods or services, but also its </a:t>
            </a:r>
            <a:r>
              <a:rPr lang="en-GB" sz="2400" dirty="0">
                <a:solidFill>
                  <a:schemeClr val="accent3"/>
                </a:solidFill>
              </a:rPr>
              <a:t>other functions</a:t>
            </a:r>
            <a:r>
              <a:rPr lang="en-GB" sz="2400" dirty="0"/>
              <a:t>, in particular that of </a:t>
            </a:r>
            <a:r>
              <a:rPr lang="en-GB" sz="2400" dirty="0">
                <a:solidFill>
                  <a:schemeClr val="accent3"/>
                </a:solidFill>
              </a:rPr>
              <a:t>guaranteeing the quality of the goods or services in question</a:t>
            </a:r>
            <a:r>
              <a:rPr lang="en-GB" sz="2400" dirty="0"/>
              <a:t> and those of </a:t>
            </a:r>
            <a:r>
              <a:rPr lang="en-GB" sz="2400" dirty="0">
                <a:solidFill>
                  <a:schemeClr val="accent3"/>
                </a:solidFill>
              </a:rPr>
              <a:t>communication</a:t>
            </a:r>
            <a:r>
              <a:rPr lang="en-GB" sz="2400" dirty="0"/>
              <a:t>, </a:t>
            </a:r>
            <a:r>
              <a:rPr lang="en-GB" sz="2400" dirty="0">
                <a:solidFill>
                  <a:schemeClr val="accent3"/>
                </a:solidFill>
              </a:rPr>
              <a:t>investment</a:t>
            </a:r>
            <a:r>
              <a:rPr lang="en-GB" sz="2400" dirty="0"/>
              <a:t> or </a:t>
            </a:r>
            <a:r>
              <a:rPr lang="en-GB" sz="2400" dirty="0">
                <a:solidFill>
                  <a:schemeClr val="accent3"/>
                </a:solidFill>
              </a:rPr>
              <a:t>advertising</a:t>
            </a:r>
            <a:r>
              <a:rPr lang="en-GB" sz="2400" dirty="0"/>
              <a:t>.</a:t>
            </a:r>
            <a:endParaRPr lang="it-IT" sz="2300" dirty="0">
              <a:solidFill>
                <a:prstClr val="black"/>
              </a:solidFill>
            </a:endParaRPr>
          </a:p>
        </p:txBody>
      </p:sp>
    </p:spTree>
    <p:extLst>
      <p:ext uri="{BB962C8B-B14F-4D97-AF65-F5344CB8AC3E}">
        <p14:creationId xmlns:p14="http://schemas.microsoft.com/office/powerpoint/2010/main" val="865603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59432"/>
            <a:ext cx="8954963" cy="1584176"/>
          </a:xfrm>
        </p:spPr>
        <p:txBody>
          <a:bodyPr/>
          <a:lstStyle/>
          <a:p>
            <a:r>
              <a:rPr lang="it-IT" b="1" dirty="0" err="1" smtClean="0">
                <a:solidFill>
                  <a:prstClr val="black"/>
                </a:solidFill>
              </a:rPr>
              <a:t>Not</a:t>
            </a:r>
            <a:r>
              <a:rPr lang="it-IT" b="1" dirty="0" smtClean="0">
                <a:solidFill>
                  <a:prstClr val="black"/>
                </a:solidFill>
              </a:rPr>
              <a:t> </a:t>
            </a:r>
            <a:r>
              <a:rPr lang="it-IT" b="1" dirty="0" err="1" smtClean="0">
                <a:solidFill>
                  <a:prstClr val="black"/>
                </a:solidFill>
              </a:rPr>
              <a:t>essential</a:t>
            </a:r>
            <a:r>
              <a:rPr lang="it-IT" b="1" dirty="0" smtClean="0">
                <a:solidFill>
                  <a:prstClr val="black"/>
                </a:solidFill>
              </a:rPr>
              <a:t> </a:t>
            </a:r>
            <a:r>
              <a:rPr lang="it-IT" b="1" dirty="0" err="1" smtClean="0">
                <a:solidFill>
                  <a:prstClr val="black"/>
                </a:solidFill>
              </a:rPr>
              <a:t>functions</a:t>
            </a:r>
            <a:r>
              <a:rPr lang="it-IT" b="1" dirty="0" smtClean="0">
                <a:solidFill>
                  <a:prstClr val="black"/>
                </a:solidFill>
              </a:rPr>
              <a:t>: </a:t>
            </a:r>
            <a:r>
              <a:rPr lang="it-IT" b="1" dirty="0" err="1" smtClean="0">
                <a:solidFill>
                  <a:prstClr val="black"/>
                </a:solidFill>
              </a:rPr>
              <a:t>definitions</a:t>
            </a:r>
            <a:endParaRPr lang="en-GB" sz="2800" b="1" dirty="0"/>
          </a:p>
        </p:txBody>
      </p:sp>
      <p:sp>
        <p:nvSpPr>
          <p:cNvPr id="4" name="Slide Number Placeholder 3"/>
          <p:cNvSpPr>
            <a:spLocks noGrp="1"/>
          </p:cNvSpPr>
          <p:nvPr>
            <p:ph type="sldNum" sz="quarter" idx="10"/>
          </p:nvPr>
        </p:nvSpPr>
        <p:spPr/>
        <p:txBody>
          <a:bodyPr/>
          <a:lstStyle/>
          <a:p>
            <a:fld id="{62E0BBFD-3C28-455B-B3E3-FD8D1415BAC5}" type="slidenum">
              <a:rPr lang="en-GB" smtClean="0">
                <a:solidFill>
                  <a:prstClr val="black"/>
                </a:solidFill>
              </a:rPr>
              <a:pPr/>
              <a:t>9</a:t>
            </a:fld>
            <a:endParaRPr lang="en-GB">
              <a:solidFill>
                <a:prstClr val="black"/>
              </a:solidFill>
            </a:endParaRPr>
          </a:p>
        </p:txBody>
      </p:sp>
      <p:sp>
        <p:nvSpPr>
          <p:cNvPr id="5" name="Content Placeholder 4"/>
          <p:cNvSpPr>
            <a:spLocks noGrp="1"/>
          </p:cNvSpPr>
          <p:nvPr>
            <p:ph idx="1"/>
          </p:nvPr>
        </p:nvSpPr>
        <p:spPr>
          <a:xfrm>
            <a:off x="165100" y="1412776"/>
            <a:ext cx="8583364" cy="5040412"/>
          </a:xfrm>
        </p:spPr>
        <p:txBody>
          <a:bodyPr>
            <a:normAutofit/>
          </a:bodyPr>
          <a:lstStyle/>
          <a:p>
            <a:pPr marL="0" lvl="0" indent="0">
              <a:buNone/>
            </a:pPr>
            <a:r>
              <a:rPr lang="en-GB" sz="2400" b="1" dirty="0" smtClean="0"/>
              <a:t>EUCJ C-482/09 (Budweiser), conclusions of Advocate General </a:t>
            </a:r>
            <a:r>
              <a:rPr lang="en-GB" sz="2400" b="1" dirty="0" err="1" smtClean="0"/>
              <a:t>Trstenjak</a:t>
            </a:r>
            <a:r>
              <a:rPr lang="en-GB" sz="2400" b="1" dirty="0" smtClean="0"/>
              <a:t>, note (26)</a:t>
            </a:r>
          </a:p>
          <a:p>
            <a:pPr marL="0" lvl="0" indent="0">
              <a:buNone/>
            </a:pPr>
            <a:r>
              <a:rPr lang="en-GB" sz="2400" dirty="0"/>
              <a:t>The functions inherent in or essential or ascribed to a trade mark are manifold. They include, according to legal writing on trade mark law, inter alia the </a:t>
            </a:r>
            <a:r>
              <a:rPr lang="en-GB" sz="2400" dirty="0">
                <a:solidFill>
                  <a:schemeClr val="accent3"/>
                </a:solidFill>
              </a:rPr>
              <a:t>coding, guarantee, origin, identification and individualisation, information and communication, monopolising, naming, quality, distinction, confidence, distribution and advertising functions</a:t>
            </a:r>
            <a:r>
              <a:rPr lang="en-GB" sz="2400" dirty="0"/>
              <a:t>, without the individual functions always having legal relevance in </a:t>
            </a:r>
            <a:r>
              <a:rPr lang="en-GB" sz="2400" dirty="0" smtClean="0"/>
              <a:t>addition</a:t>
            </a:r>
          </a:p>
        </p:txBody>
      </p:sp>
    </p:spTree>
    <p:extLst>
      <p:ext uri="{BB962C8B-B14F-4D97-AF65-F5344CB8AC3E}">
        <p14:creationId xmlns:p14="http://schemas.microsoft.com/office/powerpoint/2010/main" val="75669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blank">
  <a:themeElements>
    <a:clrScheme name="Hogan Lovells">
      <a:dk1>
        <a:sysClr val="windowText" lastClr="000000"/>
      </a:dk1>
      <a:lt1>
        <a:sysClr val="window" lastClr="FFFFFF"/>
      </a:lt1>
      <a:dk2>
        <a:srgbClr val="1F497D"/>
      </a:dk2>
      <a:lt2>
        <a:srgbClr val="BED600"/>
      </a:lt2>
      <a:accent1>
        <a:srgbClr val="EF8200"/>
      </a:accent1>
      <a:accent2>
        <a:srgbClr val="4B116F"/>
      </a:accent2>
      <a:accent3>
        <a:srgbClr val="F32837"/>
      </a:accent3>
      <a:accent4>
        <a:srgbClr val="B6ACA7"/>
      </a:accent4>
      <a:accent5>
        <a:srgbClr val="984874"/>
      </a:accent5>
      <a:accent6>
        <a:srgbClr val="00AAD2"/>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ogan Lovell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ogan Lovell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ogan Lovell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ogan Lovell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ogan Lovell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ogan Lovell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ogan Lovell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ogan Lovell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ogan Lovell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ogan Lovell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ogan Lovell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ogan Lovell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Hogan Lovells 13">
        <a:dk1>
          <a:srgbClr val="000000"/>
        </a:dk1>
        <a:lt1>
          <a:srgbClr val="FFFFFF"/>
        </a:lt1>
        <a:dk2>
          <a:srgbClr val="000000"/>
        </a:dk2>
        <a:lt2>
          <a:srgbClr val="EF8200"/>
        </a:lt2>
        <a:accent1>
          <a:srgbClr val="B6ACA7"/>
        </a:accent1>
        <a:accent2>
          <a:srgbClr val="005A8C"/>
        </a:accent2>
        <a:accent3>
          <a:srgbClr val="FFFFFF"/>
        </a:accent3>
        <a:accent4>
          <a:srgbClr val="000000"/>
        </a:accent4>
        <a:accent5>
          <a:srgbClr val="D7D2D0"/>
        </a:accent5>
        <a:accent6>
          <a:srgbClr val="00517E"/>
        </a:accent6>
        <a:hlink>
          <a:srgbClr val="00BEB7"/>
        </a:hlink>
        <a:folHlink>
          <a:srgbClr val="98487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2277</TotalTime>
  <Words>2430</Words>
  <Application>Microsoft Office PowerPoint</Application>
  <PresentationFormat>On-screen Show (4:3)</PresentationFormat>
  <Paragraphs>124</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blank</vt:lpstr>
      <vt:lpstr>Honest trade practices and the essential function of the trade mark</vt:lpstr>
      <vt:lpstr>Essential function: definition</vt:lpstr>
      <vt:lpstr>Essential function: definition (2)</vt:lpstr>
      <vt:lpstr>Why essential?</vt:lpstr>
      <vt:lpstr>Limitations</vt:lpstr>
      <vt:lpstr>Further limitations</vt:lpstr>
      <vt:lpstr>Conflicting interests</vt:lpstr>
      <vt:lpstr>Not essential functions: definitions</vt:lpstr>
      <vt:lpstr>Not essential functions: definitions</vt:lpstr>
      <vt:lpstr>Why not essential?</vt:lpstr>
      <vt:lpstr>Reputation?</vt:lpstr>
      <vt:lpstr>(continued)</vt:lpstr>
      <vt:lpstr>EUCJ C-108/97 and C-109/97 (Windsurfing)           and many others</vt:lpstr>
      <vt:lpstr>Unfair advantage of / detriment to distinctive character?</vt:lpstr>
      <vt:lpstr>Without due cause</vt:lpstr>
      <vt:lpstr>Without due cause = unfair</vt:lpstr>
      <vt:lpstr>"Unfair" advantage</vt:lpstr>
      <vt:lpstr>A limitation of the exclusive rights </vt:lpstr>
      <vt:lpstr>Non-essential functions</vt:lpstr>
      <vt:lpstr>Two final questions for the discussion</vt:lpstr>
      <vt:lpstr>Second question</vt:lpstr>
      <vt:lpstr>Thank you! </vt:lpstr>
    </vt:vector>
  </TitlesOfParts>
  <Company>Hogan Lovells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 line one Title – line two (optional)</dc:title>
  <dc:creator>Franceschelli, Maria Luigia</dc:creator>
  <cp:lastModifiedBy>Vrendenbarg, C.J.S.</cp:lastModifiedBy>
  <cp:revision>174</cp:revision>
  <cp:lastPrinted>2012-05-23T17:34:12Z</cp:lastPrinted>
  <dcterms:created xsi:type="dcterms:W3CDTF">2012-05-17T08:54:57Z</dcterms:created>
  <dcterms:modified xsi:type="dcterms:W3CDTF">2018-10-04T09:45:40Z</dcterms:modified>
</cp:coreProperties>
</file>