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1" r:id="rId3"/>
    <p:sldId id="258" r:id="rId4"/>
    <p:sldId id="275" r:id="rId5"/>
    <p:sldId id="288" r:id="rId6"/>
    <p:sldId id="289" r:id="rId7"/>
    <p:sldId id="290" r:id="rId8"/>
    <p:sldId id="267" r:id="rId9"/>
    <p:sldId id="292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>
        <p:scale>
          <a:sx n="118" d="100"/>
          <a:sy n="118" d="100"/>
        </p:scale>
        <p:origin x="-90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B2F15-0F7B-4BBE-9805-5D8649E8BA42}" type="datetimeFigureOut">
              <a:rPr lang="en-AU" smtClean="0"/>
              <a:t>24/09/2018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FE28F-0D54-4726-A828-64A31E7F1D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3849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A0A8F-3C4F-41BE-BD07-FBEE5AB63020}" type="datetimeFigureOut">
              <a:rPr lang="en-GB" smtClean="0"/>
              <a:t>24/09/2018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5A5C0-3D5E-4491-BD93-3C9B40AF8E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69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CE04-1000-4F37-8A5F-4D25990D8C74}" type="datetimeFigureOut">
              <a:rPr lang="en-AU" smtClean="0"/>
              <a:t>24/09/2018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E32B-EA68-42AF-B9DD-EBBC346D282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951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CE04-1000-4F37-8A5F-4D25990D8C74}" type="datetimeFigureOut">
              <a:rPr lang="en-AU" smtClean="0"/>
              <a:t>24/09/2018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E32B-EA68-42AF-B9DD-EBBC346D282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678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CE04-1000-4F37-8A5F-4D25990D8C74}" type="datetimeFigureOut">
              <a:rPr lang="en-AU" smtClean="0"/>
              <a:t>24/09/2018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E32B-EA68-42AF-B9DD-EBBC346D282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780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CE04-1000-4F37-8A5F-4D25990D8C74}" type="datetimeFigureOut">
              <a:rPr lang="en-AU" smtClean="0"/>
              <a:t>24/09/2018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E32B-EA68-42AF-B9DD-EBBC346D282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3855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CE04-1000-4F37-8A5F-4D25990D8C74}" type="datetimeFigureOut">
              <a:rPr lang="en-AU" smtClean="0"/>
              <a:t>24/09/2018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E32B-EA68-42AF-B9DD-EBBC346D282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226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CE04-1000-4F37-8A5F-4D25990D8C74}" type="datetimeFigureOut">
              <a:rPr lang="en-AU" smtClean="0"/>
              <a:t>24/09/2018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E32B-EA68-42AF-B9DD-EBBC346D282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233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CE04-1000-4F37-8A5F-4D25990D8C74}" type="datetimeFigureOut">
              <a:rPr lang="en-AU" smtClean="0"/>
              <a:t>24/09/2018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E32B-EA68-42AF-B9DD-EBBC346D282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160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CE04-1000-4F37-8A5F-4D25990D8C74}" type="datetimeFigureOut">
              <a:rPr lang="en-AU" smtClean="0"/>
              <a:t>24/09/2018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E32B-EA68-42AF-B9DD-EBBC346D282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942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CE04-1000-4F37-8A5F-4D25990D8C74}" type="datetimeFigureOut">
              <a:rPr lang="en-AU" smtClean="0"/>
              <a:t>24/09/2018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E32B-EA68-42AF-B9DD-EBBC346D282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470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CE04-1000-4F37-8A5F-4D25990D8C74}" type="datetimeFigureOut">
              <a:rPr lang="en-AU" smtClean="0"/>
              <a:t>24/09/2018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E32B-EA68-42AF-B9DD-EBBC346D282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793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CE04-1000-4F37-8A5F-4D25990D8C74}" type="datetimeFigureOut">
              <a:rPr lang="en-AU" smtClean="0"/>
              <a:t>24/09/2018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E32B-EA68-42AF-B9DD-EBBC346D282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695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ECE04-1000-4F37-8A5F-4D25990D8C74}" type="datetimeFigureOut">
              <a:rPr lang="en-AU" smtClean="0"/>
              <a:t>24/09/2018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7E32B-EA68-42AF-B9DD-EBBC346D282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6571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www.youtube.com/watch?v=hwu6NrxVVF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8424936" cy="1728193"/>
          </a:xfrm>
        </p:spPr>
        <p:txBody>
          <a:bodyPr>
            <a:normAutofit fontScale="90000"/>
          </a:bodyPr>
          <a:lstStyle/>
          <a:p>
            <a:r>
              <a:rPr lang="en-US" dirty="0"/>
              <a:t>Trade Marks and Free Expression: Beyond Internal and External Balancing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AU" dirty="0"/>
              <a:t>Robert Burrell</a:t>
            </a:r>
          </a:p>
          <a:p>
            <a:r>
              <a:rPr lang="en-AU" dirty="0"/>
              <a:t>Professor of Law, University of Sheffield &amp; University of Western Australia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3977"/>
            <a:ext cx="2736304" cy="119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96316"/>
            <a:ext cx="3027635" cy="90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553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/>
              <a:t>Designing new defences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Clearly an important part of bringing trade mark law back within appropriate limits</a:t>
            </a:r>
          </a:p>
          <a:p>
            <a:r>
              <a:rPr lang="en-GB" dirty="0"/>
              <a:t>Particularly important when our policy aims require us to tolerate some degree of confusion (e.g. concurrent use defences)</a:t>
            </a:r>
          </a:p>
          <a:p>
            <a:r>
              <a:rPr lang="en-GB" dirty="0"/>
              <a:t>Defences can help reinforce the aims of trade mark law</a:t>
            </a:r>
          </a:p>
          <a:p>
            <a:r>
              <a:rPr lang="en-GB" dirty="0"/>
              <a:t>But they can also (</a:t>
            </a:r>
            <a:r>
              <a:rPr lang="en-GB" dirty="0" err="1"/>
              <a:t>i</a:t>
            </a:r>
            <a:r>
              <a:rPr lang="en-GB" dirty="0"/>
              <a:t>) be a fig leaf and (ii) create protected zones that extend beyond what is desirable (i.e. clear defences also create error costs)</a:t>
            </a:r>
          </a:p>
          <a:p>
            <a:r>
              <a:rPr lang="en-GB" dirty="0"/>
              <a:t>There may be particular problems with speech defences (Burrell &amp; </a:t>
            </a:r>
            <a:r>
              <a:rPr lang="en-GB" dirty="0" err="1"/>
              <a:t>Gangjee</a:t>
            </a:r>
            <a:r>
              <a:rPr lang="en-GB" dirty="0"/>
              <a:t> 2010)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475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AU" dirty="0"/>
              <a:t>Which form of balancing: A false dichotomy?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r>
              <a:rPr lang="en-AU" dirty="0"/>
              <a:t>Defendants cannot be prevented from calling on constitutional principles</a:t>
            </a:r>
          </a:p>
          <a:p>
            <a:r>
              <a:rPr lang="en-AU" dirty="0"/>
              <a:t>But routine resolution of commercial cases by reference to such principles is to be avoided: complicates litigation with little gain and impedes legislative development: Cf. </a:t>
            </a:r>
            <a:r>
              <a:rPr lang="en-AU" dirty="0" err="1"/>
              <a:t>McGeveran</a:t>
            </a:r>
            <a:r>
              <a:rPr lang="en-AU" dirty="0"/>
              <a:t> (2008)</a:t>
            </a:r>
          </a:p>
          <a:p>
            <a:r>
              <a:rPr lang="en-AU" dirty="0"/>
              <a:t>Trade mark owners will respond in kind: Arts 17(2), 16 and 47 of the Charter </a:t>
            </a:r>
          </a:p>
          <a:p>
            <a:r>
              <a:rPr lang="en-AU" dirty="0"/>
              <a:t>Cf. </a:t>
            </a:r>
            <a:r>
              <a:rPr lang="en-AU" i="1" dirty="0"/>
              <a:t>Miss World Ltd v Channel 4 </a:t>
            </a:r>
            <a:r>
              <a:rPr lang="en-AU" dirty="0"/>
              <a:t>[2007] ETMR 66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989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AU" dirty="0"/>
              <a:t>A false dichotomy?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 fontScale="92500"/>
          </a:bodyPr>
          <a:lstStyle/>
          <a:p>
            <a:r>
              <a:rPr lang="en-GB" dirty="0"/>
              <a:t>Internal ‘balancing’ by reference to free speech principles is neither necessary nor desirable</a:t>
            </a:r>
            <a:endParaRPr lang="en-AU" dirty="0"/>
          </a:p>
          <a:p>
            <a:r>
              <a:rPr lang="en-GB" dirty="0"/>
              <a:t>If confusion is absent harm is not established; if confusion is present then either free speech does not provide a coherent basis for an exception or there will be a countervailing compelled speech interest</a:t>
            </a:r>
          </a:p>
          <a:p>
            <a:r>
              <a:rPr lang="en-GB" dirty="0"/>
              <a:t>Broad understanding of compelled speech: </a:t>
            </a:r>
            <a:r>
              <a:rPr lang="en-GB" i="1" dirty="0"/>
              <a:t>West Virginia v Barnett </a:t>
            </a:r>
            <a:r>
              <a:rPr lang="en-GB" dirty="0"/>
              <a:t>319 US 624 (1943); </a:t>
            </a:r>
            <a:r>
              <a:rPr lang="en-GB" i="1" dirty="0"/>
              <a:t>Wooley v Maynard</a:t>
            </a:r>
            <a:r>
              <a:rPr lang="en-GB" dirty="0"/>
              <a:t> 430 US 705 (1977) </a:t>
            </a:r>
            <a:endParaRPr lang="en-GB" i="1" dirty="0"/>
          </a:p>
          <a:p>
            <a:r>
              <a:rPr lang="en-GB" dirty="0"/>
              <a:t>cf. </a:t>
            </a:r>
            <a:r>
              <a:rPr lang="en-GB" i="1" dirty="0"/>
              <a:t>Lee v McArthur</a:t>
            </a:r>
            <a:r>
              <a:rPr lang="en-GB" dirty="0"/>
              <a:t> [2016] NICA 39 (24 October 2016)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283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No prospect of confusion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44824"/>
            <a:ext cx="2817108" cy="3096344"/>
          </a:xfrm>
          <a:prstGeom prst="rect">
            <a:avLst/>
          </a:prstGeom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921455"/>
            <a:ext cx="4026284" cy="301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852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No Justification for a defence? </a:t>
            </a:r>
          </a:p>
        </p:txBody>
      </p:sp>
      <p:pic>
        <p:nvPicPr>
          <p:cNvPr id="5" name="Content Placeholder 4" descr="https://encrypted-tbn3.google.com/images?q=tbn:ANd9GcRPA0Vochdte9JPX7pFClApyEL2klhyLzjNF0adKS_39m1IUtUrUQ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011" y="1268760"/>
            <a:ext cx="2448272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572000" y="4293096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Louis Vuitton v Haute </a:t>
            </a:r>
            <a:r>
              <a:rPr lang="en-GB" i="1" dirty="0" err="1"/>
              <a:t>Diggity</a:t>
            </a:r>
            <a:r>
              <a:rPr lang="en-GB" i="1" dirty="0"/>
              <a:t> Dog</a:t>
            </a:r>
            <a:r>
              <a:rPr lang="en-GB" dirty="0"/>
              <a:t> 507 F 3d 252 (4</a:t>
            </a:r>
            <a:r>
              <a:rPr lang="en-GB" baseline="30000" dirty="0"/>
              <a:t>th</a:t>
            </a:r>
            <a:r>
              <a:rPr lang="en-GB" dirty="0"/>
              <a:t> circuit, 2007)</a:t>
            </a: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407442"/>
            <a:ext cx="3970873" cy="230958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269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If confusion exists speech interests cut both ways</a:t>
            </a:r>
          </a:p>
        </p:txBody>
      </p:sp>
      <p:pic>
        <p:nvPicPr>
          <p:cNvPr id="6" name="Picture 5" descr="http://www.ideagrove.com/uploaded_images/walocaust_front-73332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89040"/>
            <a:ext cx="5760640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475656" y="5805264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i="1" dirty="0"/>
              <a:t>Smith v Wal-Mart Stores, </a:t>
            </a:r>
            <a:r>
              <a:rPr lang="en-GB" i="1" dirty="0" err="1"/>
              <a:t>Inc</a:t>
            </a:r>
            <a:r>
              <a:rPr lang="en-GB" dirty="0"/>
              <a:t> 537 F </a:t>
            </a:r>
            <a:r>
              <a:rPr lang="en-GB" dirty="0" err="1"/>
              <a:t>Supp</a:t>
            </a:r>
            <a:r>
              <a:rPr lang="en-GB" dirty="0"/>
              <a:t> 2d 1302 (ND Ga, 2008)</a:t>
            </a:r>
          </a:p>
          <a:p>
            <a:endParaRPr lang="en-GB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31740" y="1543111"/>
            <a:ext cx="3960440" cy="198022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7216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/>
              <a:t>But what about dilution </a:t>
            </a:r>
            <a:r>
              <a:rPr lang="en-GB" dirty="0" err="1"/>
              <a:t>etc</a:t>
            </a:r>
            <a:r>
              <a:rPr lang="en-GB" dirty="0"/>
              <a:t>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4300" dirty="0" err="1"/>
              <a:t>Morrin</a:t>
            </a:r>
            <a:r>
              <a:rPr lang="en-GB" sz="4300" dirty="0"/>
              <a:t> and Jacoby (2000) 19 J Public Policy &amp; Marketing 265: Hyatt legal services &amp; Hyatt hotels</a:t>
            </a:r>
          </a:p>
          <a:p>
            <a:pPr marL="0" indent="0">
              <a:buNone/>
            </a:pPr>
            <a:r>
              <a:rPr lang="en-AU" sz="4300" i="1" dirty="0"/>
              <a:t>Barclays Bank v </a:t>
            </a:r>
            <a:r>
              <a:rPr lang="en-AU" sz="4300" i="1" dirty="0" err="1"/>
              <a:t>Quistclose</a:t>
            </a:r>
            <a:r>
              <a:rPr lang="en-AU" sz="4300" i="1" dirty="0"/>
              <a:t> </a:t>
            </a:r>
            <a:r>
              <a:rPr lang="en-AU" sz="4300" dirty="0"/>
              <a:t>[1968] UKHL 4</a:t>
            </a:r>
          </a:p>
          <a:p>
            <a:pPr marL="0" indent="0">
              <a:buNone/>
            </a:pPr>
            <a:endParaRPr lang="en-AU" sz="4300" dirty="0"/>
          </a:p>
          <a:p>
            <a:pPr>
              <a:buFontTx/>
              <a:buChar char="-"/>
            </a:pPr>
            <a:endParaRPr lang="en-AU" sz="4300" dirty="0"/>
          </a:p>
          <a:p>
            <a:pPr marL="0" indent="0">
              <a:buNone/>
            </a:pPr>
            <a:endParaRPr lang="en-AU" sz="4300" dirty="0"/>
          </a:p>
          <a:p>
            <a:pPr marL="0" indent="0">
              <a:buNone/>
            </a:pPr>
            <a:endParaRPr lang="en-AU" sz="4300" dirty="0"/>
          </a:p>
          <a:p>
            <a:pPr marL="0" indent="0">
              <a:buNone/>
            </a:pPr>
            <a:endParaRPr lang="en-AU" sz="4300" dirty="0"/>
          </a:p>
          <a:p>
            <a:pPr marL="457200" lvl="1" indent="0">
              <a:buNone/>
            </a:pPr>
            <a:endParaRPr lang="en-AU" sz="4300" dirty="0"/>
          </a:p>
          <a:p>
            <a:pPr marL="457200" lvl="1" indent="0">
              <a:buNone/>
            </a:pPr>
            <a:r>
              <a:rPr lang="en-AU" sz="4300" i="1" dirty="0"/>
              <a:t>Mattel Inc v MCA 296 F.3d 894 </a:t>
            </a:r>
            <a:r>
              <a:rPr lang="en-AU" sz="4300" dirty="0"/>
              <a:t>(9th Cir. 2002) twelve years on </a:t>
            </a:r>
            <a:r>
              <a:rPr lang="en-AU" sz="2100" dirty="0">
                <a:hlinkClick r:id="rId2"/>
              </a:rPr>
              <a:t>http://www.youtube.com/watch?v=hwu6NrxVVFk</a:t>
            </a:r>
            <a:endParaRPr lang="en-AU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04864"/>
            <a:ext cx="3600401" cy="270030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280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But what about dilution </a:t>
            </a:r>
            <a:r>
              <a:rPr lang="en-GB" dirty="0" err="1"/>
              <a:t>etc</a:t>
            </a:r>
            <a:r>
              <a:rPr lang="en-GB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GB" dirty="0"/>
              <a:t>What do we mean by a mark’s reputation (3 wholesome brands: Viagra, Coke and Victoria’s Secret?) (Cf. Handler 2016)</a:t>
            </a:r>
          </a:p>
          <a:p>
            <a:r>
              <a:rPr lang="en-GB" dirty="0"/>
              <a:t>Does the negative association transfer (or stick)? (Cf. </a:t>
            </a:r>
            <a:r>
              <a:rPr lang="en-GB" dirty="0" err="1"/>
              <a:t>Boshoff</a:t>
            </a:r>
            <a:r>
              <a:rPr lang="en-GB" dirty="0"/>
              <a:t> 2016)</a:t>
            </a:r>
          </a:p>
          <a:p>
            <a:r>
              <a:rPr lang="en-GB" dirty="0"/>
              <a:t>Free-riding: the myth of the incentivised brand creator? 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8135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Trade Marks and Free Expression: Beyond Internal and External Balancing  </vt:lpstr>
      <vt:lpstr>Designing new defences</vt:lpstr>
      <vt:lpstr>Which form of balancing: A false dichotomy? </vt:lpstr>
      <vt:lpstr>A false dichotomy? </vt:lpstr>
      <vt:lpstr>No prospect of confusion </vt:lpstr>
      <vt:lpstr>No Justification for a defence? </vt:lpstr>
      <vt:lpstr>If confusion exists speech interests cut both ways</vt:lpstr>
      <vt:lpstr>But what about dilution etc? </vt:lpstr>
      <vt:lpstr>But what about dilution etc?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Marks and Free Expression: Beyond Internal and External Balancing  </dc:title>
  <dc:creator>Vrendenbarg, C.J.S.</dc:creator>
  <cp:lastModifiedBy>Vrendenbarg, C.J.S.</cp:lastModifiedBy>
  <cp:revision>1</cp:revision>
  <dcterms:modified xsi:type="dcterms:W3CDTF">2018-09-24T13:26:15Z</dcterms:modified>
</cp:coreProperties>
</file>