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4" d="100"/>
          <a:sy n="114" d="100"/>
        </p:scale>
        <p:origin x="-918"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E06FB2-F161-420A-A73A-FA552D3C2854}" type="datetimeFigureOut">
              <a:rPr lang="en-US" smtClean="0"/>
              <a:t>9/24/2018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3C23DC-8D5E-4D36-B255-639626842E93}" type="slidenum">
              <a:rPr lang="en-US" smtClean="0"/>
              <a:t>‹#›</a:t>
            </a:fld>
            <a:endParaRPr lang="en-US"/>
          </a:p>
        </p:txBody>
      </p:sp>
    </p:spTree>
    <p:extLst>
      <p:ext uri="{BB962C8B-B14F-4D97-AF65-F5344CB8AC3E}">
        <p14:creationId xmlns:p14="http://schemas.microsoft.com/office/powerpoint/2010/main" val="3571895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de-DE"/>
          </a:p>
        </p:txBody>
      </p:sp>
      <p:sp>
        <p:nvSpPr>
          <p:cNvPr id="4" name="Date Placeholder 3"/>
          <p:cNvSpPr>
            <a:spLocks noGrp="1"/>
          </p:cNvSpPr>
          <p:nvPr>
            <p:ph type="dt" sz="half" idx="10"/>
          </p:nvPr>
        </p:nvSpPr>
        <p:spPr/>
        <p:txBody>
          <a:bodyPr/>
          <a:lstStyle/>
          <a:p>
            <a:fld id="{6CE9CD1C-FE90-47DE-8C42-24762B1B1C89}" type="datetimeFigureOut">
              <a:rPr lang="de-DE" smtClean="0"/>
              <a:t>24.09.2018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88353EC-9258-4AF0-A0B8-7BB7A1B58296}" type="slidenum">
              <a:rPr lang="de-DE" smtClean="0"/>
              <a:t>‹#›</a:t>
            </a:fld>
            <a:endParaRPr lang="de-DE"/>
          </a:p>
        </p:txBody>
      </p:sp>
    </p:spTree>
    <p:extLst>
      <p:ext uri="{BB962C8B-B14F-4D97-AF65-F5344CB8AC3E}">
        <p14:creationId xmlns:p14="http://schemas.microsoft.com/office/powerpoint/2010/main" val="2491530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10"/>
          </p:nvPr>
        </p:nvSpPr>
        <p:spPr/>
        <p:txBody>
          <a:bodyPr/>
          <a:lstStyle/>
          <a:p>
            <a:fld id="{6CE9CD1C-FE90-47DE-8C42-24762B1B1C89}" type="datetimeFigureOut">
              <a:rPr lang="de-DE" smtClean="0"/>
              <a:t>24.09.2018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88353EC-9258-4AF0-A0B8-7BB7A1B58296}" type="slidenum">
              <a:rPr lang="de-DE" smtClean="0"/>
              <a:t>‹#›</a:t>
            </a:fld>
            <a:endParaRPr lang="de-DE"/>
          </a:p>
        </p:txBody>
      </p:sp>
    </p:spTree>
    <p:extLst>
      <p:ext uri="{BB962C8B-B14F-4D97-AF65-F5344CB8AC3E}">
        <p14:creationId xmlns:p14="http://schemas.microsoft.com/office/powerpoint/2010/main" val="945893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10"/>
          </p:nvPr>
        </p:nvSpPr>
        <p:spPr/>
        <p:txBody>
          <a:bodyPr/>
          <a:lstStyle/>
          <a:p>
            <a:fld id="{6CE9CD1C-FE90-47DE-8C42-24762B1B1C89}" type="datetimeFigureOut">
              <a:rPr lang="de-DE" smtClean="0"/>
              <a:t>24.09.2018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88353EC-9258-4AF0-A0B8-7BB7A1B58296}" type="slidenum">
              <a:rPr lang="de-DE" smtClean="0"/>
              <a:t>‹#›</a:t>
            </a:fld>
            <a:endParaRPr lang="de-DE"/>
          </a:p>
        </p:txBody>
      </p:sp>
    </p:spTree>
    <p:extLst>
      <p:ext uri="{BB962C8B-B14F-4D97-AF65-F5344CB8AC3E}">
        <p14:creationId xmlns:p14="http://schemas.microsoft.com/office/powerpoint/2010/main" val="3542407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10"/>
          </p:nvPr>
        </p:nvSpPr>
        <p:spPr/>
        <p:txBody>
          <a:bodyPr/>
          <a:lstStyle/>
          <a:p>
            <a:fld id="{6CE9CD1C-FE90-47DE-8C42-24762B1B1C89}" type="datetimeFigureOut">
              <a:rPr lang="de-DE" smtClean="0"/>
              <a:t>24.09.2018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88353EC-9258-4AF0-A0B8-7BB7A1B58296}" type="slidenum">
              <a:rPr lang="de-DE" smtClean="0"/>
              <a:t>‹#›</a:t>
            </a:fld>
            <a:endParaRPr lang="de-DE"/>
          </a:p>
        </p:txBody>
      </p:sp>
    </p:spTree>
    <p:extLst>
      <p:ext uri="{BB962C8B-B14F-4D97-AF65-F5344CB8AC3E}">
        <p14:creationId xmlns:p14="http://schemas.microsoft.com/office/powerpoint/2010/main" val="2058723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E9CD1C-FE90-47DE-8C42-24762B1B1C89}" type="datetimeFigureOut">
              <a:rPr lang="de-DE" smtClean="0"/>
              <a:t>24.09.2018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88353EC-9258-4AF0-A0B8-7BB7A1B58296}" type="slidenum">
              <a:rPr lang="de-DE" smtClean="0"/>
              <a:t>‹#›</a:t>
            </a:fld>
            <a:endParaRPr lang="de-DE"/>
          </a:p>
        </p:txBody>
      </p:sp>
    </p:spTree>
    <p:extLst>
      <p:ext uri="{BB962C8B-B14F-4D97-AF65-F5344CB8AC3E}">
        <p14:creationId xmlns:p14="http://schemas.microsoft.com/office/powerpoint/2010/main" val="3214662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Date Placeholder 4"/>
          <p:cNvSpPr>
            <a:spLocks noGrp="1"/>
          </p:cNvSpPr>
          <p:nvPr>
            <p:ph type="dt" sz="half" idx="10"/>
          </p:nvPr>
        </p:nvSpPr>
        <p:spPr/>
        <p:txBody>
          <a:bodyPr/>
          <a:lstStyle/>
          <a:p>
            <a:fld id="{6CE9CD1C-FE90-47DE-8C42-24762B1B1C89}" type="datetimeFigureOut">
              <a:rPr lang="de-DE" smtClean="0"/>
              <a:t>24.09.2018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88353EC-9258-4AF0-A0B8-7BB7A1B58296}" type="slidenum">
              <a:rPr lang="de-DE" smtClean="0"/>
              <a:t>‹#›</a:t>
            </a:fld>
            <a:endParaRPr lang="de-DE"/>
          </a:p>
        </p:txBody>
      </p:sp>
    </p:spTree>
    <p:extLst>
      <p:ext uri="{BB962C8B-B14F-4D97-AF65-F5344CB8AC3E}">
        <p14:creationId xmlns:p14="http://schemas.microsoft.com/office/powerpoint/2010/main" val="3018601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Date Placeholder 6"/>
          <p:cNvSpPr>
            <a:spLocks noGrp="1"/>
          </p:cNvSpPr>
          <p:nvPr>
            <p:ph type="dt" sz="half" idx="10"/>
          </p:nvPr>
        </p:nvSpPr>
        <p:spPr/>
        <p:txBody>
          <a:bodyPr/>
          <a:lstStyle/>
          <a:p>
            <a:fld id="{6CE9CD1C-FE90-47DE-8C42-24762B1B1C89}" type="datetimeFigureOut">
              <a:rPr lang="de-DE" smtClean="0"/>
              <a:t>24.09.2018</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888353EC-9258-4AF0-A0B8-7BB7A1B58296}" type="slidenum">
              <a:rPr lang="de-DE" smtClean="0"/>
              <a:t>‹#›</a:t>
            </a:fld>
            <a:endParaRPr lang="de-DE"/>
          </a:p>
        </p:txBody>
      </p:sp>
    </p:spTree>
    <p:extLst>
      <p:ext uri="{BB962C8B-B14F-4D97-AF65-F5344CB8AC3E}">
        <p14:creationId xmlns:p14="http://schemas.microsoft.com/office/powerpoint/2010/main" val="3066451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Date Placeholder 2"/>
          <p:cNvSpPr>
            <a:spLocks noGrp="1"/>
          </p:cNvSpPr>
          <p:nvPr>
            <p:ph type="dt" sz="half" idx="10"/>
          </p:nvPr>
        </p:nvSpPr>
        <p:spPr/>
        <p:txBody>
          <a:bodyPr/>
          <a:lstStyle/>
          <a:p>
            <a:fld id="{6CE9CD1C-FE90-47DE-8C42-24762B1B1C89}" type="datetimeFigureOut">
              <a:rPr lang="de-DE" smtClean="0"/>
              <a:t>24.09.2018</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888353EC-9258-4AF0-A0B8-7BB7A1B58296}" type="slidenum">
              <a:rPr lang="de-DE" smtClean="0"/>
              <a:t>‹#›</a:t>
            </a:fld>
            <a:endParaRPr lang="de-DE"/>
          </a:p>
        </p:txBody>
      </p:sp>
    </p:spTree>
    <p:extLst>
      <p:ext uri="{BB962C8B-B14F-4D97-AF65-F5344CB8AC3E}">
        <p14:creationId xmlns:p14="http://schemas.microsoft.com/office/powerpoint/2010/main" val="2026466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E9CD1C-FE90-47DE-8C42-24762B1B1C89}" type="datetimeFigureOut">
              <a:rPr lang="de-DE" smtClean="0"/>
              <a:t>24.09.2018</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888353EC-9258-4AF0-A0B8-7BB7A1B58296}" type="slidenum">
              <a:rPr lang="de-DE" smtClean="0"/>
              <a:t>‹#›</a:t>
            </a:fld>
            <a:endParaRPr lang="de-DE"/>
          </a:p>
        </p:txBody>
      </p:sp>
    </p:spTree>
    <p:extLst>
      <p:ext uri="{BB962C8B-B14F-4D97-AF65-F5344CB8AC3E}">
        <p14:creationId xmlns:p14="http://schemas.microsoft.com/office/powerpoint/2010/main" val="3064676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E9CD1C-FE90-47DE-8C42-24762B1B1C89}" type="datetimeFigureOut">
              <a:rPr lang="de-DE" smtClean="0"/>
              <a:t>24.09.2018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88353EC-9258-4AF0-A0B8-7BB7A1B58296}" type="slidenum">
              <a:rPr lang="de-DE" smtClean="0"/>
              <a:t>‹#›</a:t>
            </a:fld>
            <a:endParaRPr lang="de-DE"/>
          </a:p>
        </p:txBody>
      </p:sp>
    </p:spTree>
    <p:extLst>
      <p:ext uri="{BB962C8B-B14F-4D97-AF65-F5344CB8AC3E}">
        <p14:creationId xmlns:p14="http://schemas.microsoft.com/office/powerpoint/2010/main" val="1034852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E9CD1C-FE90-47DE-8C42-24762B1B1C89}" type="datetimeFigureOut">
              <a:rPr lang="de-DE" smtClean="0"/>
              <a:t>24.09.2018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88353EC-9258-4AF0-A0B8-7BB7A1B58296}" type="slidenum">
              <a:rPr lang="de-DE" smtClean="0"/>
              <a:t>‹#›</a:t>
            </a:fld>
            <a:endParaRPr lang="de-DE"/>
          </a:p>
        </p:txBody>
      </p:sp>
    </p:spTree>
    <p:extLst>
      <p:ext uri="{BB962C8B-B14F-4D97-AF65-F5344CB8AC3E}">
        <p14:creationId xmlns:p14="http://schemas.microsoft.com/office/powerpoint/2010/main" val="1106293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de-D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E9CD1C-FE90-47DE-8C42-24762B1B1C89}" type="datetimeFigureOut">
              <a:rPr lang="de-DE" smtClean="0"/>
              <a:t>24.09.2018</a:t>
            </a:fld>
            <a:endParaRPr lang="de-D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8353EC-9258-4AF0-A0B8-7BB7A1B58296}" type="slidenum">
              <a:rPr lang="de-DE" smtClean="0"/>
              <a:t>‹#›</a:t>
            </a:fld>
            <a:endParaRPr lang="de-DE"/>
          </a:p>
        </p:txBody>
      </p:sp>
    </p:spTree>
    <p:extLst>
      <p:ext uri="{BB962C8B-B14F-4D97-AF65-F5344CB8AC3E}">
        <p14:creationId xmlns:p14="http://schemas.microsoft.com/office/powerpoint/2010/main" val="1879320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de-DE" dirty="0" err="1"/>
              <a:t>Functionality</a:t>
            </a:r>
            <a:r>
              <a:rPr lang="de-DE" dirty="0"/>
              <a:t/>
            </a:r>
            <a:br>
              <a:rPr lang="de-DE" dirty="0"/>
            </a:br>
            <a:r>
              <a:rPr lang="de-DE" sz="3600" dirty="0" err="1"/>
              <a:t>with</a:t>
            </a:r>
            <a:r>
              <a:rPr lang="de-DE" sz="3600" dirty="0"/>
              <a:t> a </a:t>
            </a:r>
            <a:r>
              <a:rPr lang="de-DE" sz="3600" dirty="0" err="1"/>
              <a:t>focus</a:t>
            </a:r>
            <a:r>
              <a:rPr lang="de-DE" sz="3600" dirty="0"/>
              <a:t> on </a:t>
            </a:r>
            <a:r>
              <a:rPr lang="de-DE" sz="3600" dirty="0" err="1"/>
              <a:t>application</a:t>
            </a:r>
            <a:r>
              <a:rPr lang="de-DE" sz="3600" dirty="0"/>
              <a:t> </a:t>
            </a:r>
            <a:r>
              <a:rPr lang="de-DE" sz="3600" dirty="0" err="1"/>
              <a:t>to</a:t>
            </a:r>
            <a:r>
              <a:rPr lang="de-DE" sz="3600" dirty="0"/>
              <a:t> ‘</a:t>
            </a:r>
            <a:r>
              <a:rPr lang="de-DE" sz="3600" dirty="0" err="1"/>
              <a:t>other</a:t>
            </a:r>
            <a:r>
              <a:rPr lang="de-DE" sz="3600" dirty="0"/>
              <a:t> </a:t>
            </a:r>
            <a:r>
              <a:rPr lang="de-DE" sz="3600" dirty="0" err="1"/>
              <a:t>characteristics</a:t>
            </a:r>
            <a:r>
              <a:rPr lang="de-DE" dirty="0"/>
              <a:t>‘</a:t>
            </a:r>
          </a:p>
        </p:txBody>
      </p:sp>
      <p:sp>
        <p:nvSpPr>
          <p:cNvPr id="3" name="Subtitle 2"/>
          <p:cNvSpPr>
            <a:spLocks noGrp="1"/>
          </p:cNvSpPr>
          <p:nvPr>
            <p:ph type="subTitle" idx="1"/>
          </p:nvPr>
        </p:nvSpPr>
        <p:spPr/>
        <p:txBody>
          <a:bodyPr/>
          <a:lstStyle/>
          <a:p>
            <a:r>
              <a:rPr lang="de-DE" dirty="0"/>
              <a:t>TLI </a:t>
            </a:r>
            <a:r>
              <a:rPr lang="de-DE" dirty="0" err="1"/>
              <a:t>workshop</a:t>
            </a:r>
            <a:r>
              <a:rPr lang="de-DE" dirty="0"/>
              <a:t> 2016</a:t>
            </a:r>
          </a:p>
          <a:p>
            <a:r>
              <a:rPr lang="de-DE" dirty="0"/>
              <a:t>Amsterdam, 4./5.11.2016</a:t>
            </a:r>
          </a:p>
        </p:txBody>
      </p:sp>
      <p:sp>
        <p:nvSpPr>
          <p:cNvPr id="4" name="Footer Placeholder 3"/>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1708185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9392"/>
            <a:ext cx="8229600" cy="1080120"/>
          </a:xfrm>
        </p:spPr>
        <p:txBody>
          <a:bodyPr>
            <a:normAutofit/>
          </a:bodyPr>
          <a:lstStyle/>
          <a:p>
            <a:r>
              <a:rPr lang="de-DE" sz="2400" dirty="0" err="1"/>
              <a:t>Meaning</a:t>
            </a:r>
            <a:r>
              <a:rPr lang="de-DE" sz="2400" dirty="0"/>
              <a:t> </a:t>
            </a:r>
            <a:r>
              <a:rPr lang="de-DE" sz="2400" dirty="0" err="1"/>
              <a:t>of</a:t>
            </a:r>
            <a:r>
              <a:rPr lang="de-DE" sz="2400" dirty="0"/>
              <a:t> Art. 7(1)(e) – CJEU </a:t>
            </a:r>
            <a:r>
              <a:rPr lang="de-DE" sz="2400" dirty="0" err="1"/>
              <a:t>decisions</a:t>
            </a:r>
            <a:endParaRPr lang="de-DE" sz="2400" dirty="0"/>
          </a:p>
        </p:txBody>
      </p:sp>
      <p:sp>
        <p:nvSpPr>
          <p:cNvPr id="3" name="Content Placeholder 2"/>
          <p:cNvSpPr>
            <a:spLocks noGrp="1"/>
          </p:cNvSpPr>
          <p:nvPr>
            <p:ph idx="1"/>
          </p:nvPr>
        </p:nvSpPr>
        <p:spPr>
          <a:xfrm>
            <a:off x="457200" y="764704"/>
            <a:ext cx="8229600" cy="5361459"/>
          </a:xfrm>
        </p:spPr>
        <p:txBody>
          <a:bodyPr>
            <a:noAutofit/>
          </a:bodyPr>
          <a:lstStyle/>
          <a:p>
            <a:pPr>
              <a:spcAft>
                <a:spcPts val="1000"/>
              </a:spcAft>
            </a:pPr>
            <a:r>
              <a:rPr lang="en-GB" sz="1400" u="sng" dirty="0">
                <a:ea typeface="Calibri"/>
                <a:cs typeface="Times New Roman"/>
              </a:rPr>
              <a:t>Art. 7(1)(e)(</a:t>
            </a:r>
            <a:r>
              <a:rPr lang="en-GB" sz="1400" u="sng" dirty="0" err="1">
                <a:ea typeface="Calibri"/>
                <a:cs typeface="Times New Roman"/>
              </a:rPr>
              <a:t>i</a:t>
            </a:r>
            <a:r>
              <a:rPr lang="en-GB" sz="1400" u="sng" dirty="0">
                <a:ea typeface="Calibri"/>
                <a:cs typeface="Times New Roman"/>
              </a:rPr>
              <a:t>)</a:t>
            </a:r>
            <a:r>
              <a:rPr lang="en-GB" sz="1400" dirty="0">
                <a:ea typeface="Calibri"/>
                <a:cs typeface="Times New Roman"/>
              </a:rPr>
              <a:t>:</a:t>
            </a:r>
            <a:endParaRPr lang="de-DE" sz="1400" dirty="0">
              <a:ea typeface="Calibri"/>
              <a:cs typeface="Times New Roman"/>
            </a:endParaRPr>
          </a:p>
          <a:p>
            <a:pPr marL="0" indent="0">
              <a:spcAft>
                <a:spcPts val="1000"/>
              </a:spcAft>
              <a:buNone/>
            </a:pPr>
            <a:r>
              <a:rPr lang="en-GB" sz="1400" dirty="0">
                <a:ea typeface="Calibri"/>
                <a:cs typeface="Times New Roman"/>
              </a:rPr>
              <a:t>The ground for refusal of registration set out in that provision may apply to a sign which consists exclusively of the shape of a product with one or more essential characteristics which are inherent to the generic function or functions of that product and which consumers may be looking for in the products of competitors  (Hauck, para 27)</a:t>
            </a:r>
            <a:endParaRPr lang="de-DE" sz="1400" dirty="0">
              <a:ea typeface="Calibri"/>
              <a:cs typeface="Times New Roman"/>
            </a:endParaRPr>
          </a:p>
          <a:p>
            <a:pPr>
              <a:spcAft>
                <a:spcPts val="1000"/>
              </a:spcAft>
            </a:pPr>
            <a:r>
              <a:rPr lang="en-GB" sz="1400" u="sng" dirty="0">
                <a:ea typeface="Calibri"/>
                <a:cs typeface="Times New Roman"/>
              </a:rPr>
              <a:t>Art. 7(1)(e)(ii)</a:t>
            </a:r>
            <a:endParaRPr lang="de-DE" sz="1400" dirty="0">
              <a:ea typeface="Calibri"/>
              <a:cs typeface="Times New Roman"/>
            </a:endParaRPr>
          </a:p>
          <a:p>
            <a:pPr marL="0" indent="0">
              <a:spcAft>
                <a:spcPts val="1000"/>
              </a:spcAft>
              <a:buNone/>
            </a:pPr>
            <a:r>
              <a:rPr lang="en-GB" sz="1400" dirty="0">
                <a:ea typeface="Calibri"/>
                <a:cs typeface="Times New Roman"/>
              </a:rPr>
              <a:t>The aim is to prevent trade mark protection from granting its proprietor a monopoly on technical solutions or functional characteristics of a product which a user is likely to seek in the products of competitors (Philips, para 78)</a:t>
            </a:r>
            <a:endParaRPr lang="de-DE" sz="1400" dirty="0">
              <a:ea typeface="Calibri"/>
              <a:cs typeface="Times New Roman"/>
            </a:endParaRPr>
          </a:p>
          <a:p>
            <a:pPr marL="0" indent="0">
              <a:spcAft>
                <a:spcPts val="1000"/>
              </a:spcAft>
              <a:buNone/>
            </a:pPr>
            <a:r>
              <a:rPr lang="en-GB" sz="1400" dirty="0">
                <a:ea typeface="Calibri"/>
                <a:cs typeface="Times New Roman"/>
              </a:rPr>
              <a:t>Must be interpreted as referring only to the manner in which the goods at issue function and it does not apply to the manner in which the goods are manufactured (Kit Kat, para 57)</a:t>
            </a:r>
            <a:endParaRPr lang="de-DE" sz="1400" dirty="0">
              <a:ea typeface="Calibri"/>
              <a:cs typeface="Times New Roman"/>
            </a:endParaRPr>
          </a:p>
          <a:p>
            <a:pPr>
              <a:spcAft>
                <a:spcPts val="1000"/>
              </a:spcAft>
            </a:pPr>
            <a:r>
              <a:rPr lang="en-GB" sz="1400" u="sng" dirty="0">
                <a:ea typeface="Calibri"/>
                <a:cs typeface="Times New Roman"/>
              </a:rPr>
              <a:t>Art. 7(1)(e)(iii)</a:t>
            </a:r>
            <a:endParaRPr lang="de-DE" sz="1400" dirty="0">
              <a:ea typeface="Calibri"/>
              <a:cs typeface="Times New Roman"/>
            </a:endParaRPr>
          </a:p>
          <a:p>
            <a:pPr marL="0" indent="0">
              <a:spcAft>
                <a:spcPts val="1000"/>
              </a:spcAft>
              <a:buNone/>
            </a:pPr>
            <a:r>
              <a:rPr lang="en-GB" sz="1400" dirty="0">
                <a:ea typeface="Calibri"/>
                <a:cs typeface="Times New Roman"/>
              </a:rPr>
              <a:t>The ground for refusal of registration set out in that provision may apply to a sign which consists exclusively of the shape of a product with several characteristics each of which may give that product substantial value. The target public’s perception of the shape of that product is only one of the assessment criteria (such as such as the nature of the category of goods concerned, the artistic value of the shape in question, its dissimilarity from other shapes in common use on the market concerned, a substantial price difference in relation to similar products, and the development of a promotion strategy which focuses on accentuating the aesthetic characteristics of the product in question) which may be used to determine whether that ground for refusal is applicable. </a:t>
            </a:r>
            <a:r>
              <a:rPr lang="de-DE" sz="1400" dirty="0">
                <a:ea typeface="Calibri"/>
                <a:cs typeface="Times New Roman"/>
              </a:rPr>
              <a:t>(</a:t>
            </a:r>
            <a:r>
              <a:rPr lang="en-GB" sz="1400" dirty="0">
                <a:ea typeface="Calibri"/>
                <a:cs typeface="Times New Roman"/>
              </a:rPr>
              <a:t>Hauck, para 36, 35)</a:t>
            </a:r>
            <a:endParaRPr lang="de-DE" sz="1400" dirty="0">
              <a:ea typeface="Calibri"/>
              <a:cs typeface="Times New Roman"/>
            </a:endParaRPr>
          </a:p>
        </p:txBody>
      </p:sp>
      <p:sp>
        <p:nvSpPr>
          <p:cNvPr id="4" name="Footer Placeholder 3"/>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1644365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de-DE" dirty="0" err="1"/>
              <a:t>Objectives</a:t>
            </a:r>
            <a:endParaRPr lang="de-DE" dirty="0"/>
          </a:p>
        </p:txBody>
      </p:sp>
      <p:sp>
        <p:nvSpPr>
          <p:cNvPr id="3" name="Content Placeholder 2"/>
          <p:cNvSpPr>
            <a:spLocks noGrp="1"/>
          </p:cNvSpPr>
          <p:nvPr>
            <p:ph idx="1"/>
          </p:nvPr>
        </p:nvSpPr>
        <p:spPr>
          <a:xfrm>
            <a:off x="395536" y="1124744"/>
            <a:ext cx="8229600" cy="5184576"/>
          </a:xfrm>
        </p:spPr>
        <p:txBody>
          <a:bodyPr>
            <a:normAutofit/>
          </a:bodyPr>
          <a:lstStyle/>
          <a:p>
            <a:pPr marL="0" indent="0">
              <a:buNone/>
            </a:pPr>
            <a:r>
              <a:rPr lang="en-US" sz="2000" dirty="0"/>
              <a:t>1) safeguarding competition concerns (Philips, para 78)</a:t>
            </a:r>
          </a:p>
          <a:p>
            <a:pPr marL="0" indent="0">
              <a:buNone/>
            </a:pPr>
            <a:r>
              <a:rPr lang="en-US" sz="2000" dirty="0"/>
              <a:t>2) delimiting the ambit of different protection regimes so as to avoid overlaps (Lego para 46; Hauck para 19, 20).</a:t>
            </a:r>
          </a:p>
          <a:p>
            <a:pPr marL="0" indent="0">
              <a:buNone/>
            </a:pPr>
            <a:endParaRPr lang="en-US" sz="2000" dirty="0"/>
          </a:p>
          <a:p>
            <a:pPr marL="0" indent="0">
              <a:buNone/>
            </a:pPr>
            <a:r>
              <a:rPr lang="en-US" sz="2000" u="sng" dirty="0"/>
              <a:t>It is posited</a:t>
            </a:r>
            <a:r>
              <a:rPr lang="en-US" sz="2000" dirty="0"/>
              <a:t> that objective (2) is not an aim in itself, but applies only insofar as it implements objective (1).</a:t>
            </a:r>
          </a:p>
          <a:p>
            <a:pPr marL="0" indent="0">
              <a:buNone/>
            </a:pPr>
            <a:endParaRPr lang="en-US" sz="2000" dirty="0"/>
          </a:p>
          <a:p>
            <a:pPr marL="0" indent="0">
              <a:buNone/>
            </a:pPr>
            <a:r>
              <a:rPr lang="en-US" sz="2000" u="sng" dirty="0"/>
              <a:t>That is</a:t>
            </a:r>
            <a:r>
              <a:rPr lang="en-US" sz="2000" dirty="0"/>
              <a:t>: harm to competition must in principle be demonstrated; no ‘automatic’ exclusion from protection of all items qualifying as designs or works (or having been protected by a patent)</a:t>
            </a:r>
          </a:p>
          <a:p>
            <a:pPr marL="0" indent="0">
              <a:buNone/>
            </a:pPr>
            <a:endParaRPr lang="en-US" sz="2000" dirty="0"/>
          </a:p>
        </p:txBody>
      </p:sp>
      <p:sp>
        <p:nvSpPr>
          <p:cNvPr id="4" name="Footer Placeholder 3"/>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3496667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de-DE" sz="2400" dirty="0"/>
              <a:t>The </a:t>
            </a:r>
            <a:r>
              <a:rPr lang="de-DE" sz="2400" dirty="0" err="1"/>
              <a:t>meaning</a:t>
            </a:r>
            <a:r>
              <a:rPr lang="de-DE" sz="2400" dirty="0"/>
              <a:t> </a:t>
            </a:r>
            <a:r>
              <a:rPr lang="de-DE" sz="2400" dirty="0" err="1"/>
              <a:t>and</a:t>
            </a:r>
            <a:r>
              <a:rPr lang="de-DE" sz="2400" dirty="0"/>
              <a:t> </a:t>
            </a:r>
            <a:r>
              <a:rPr lang="de-DE" sz="2400" dirty="0" err="1"/>
              <a:t>impact</a:t>
            </a:r>
            <a:r>
              <a:rPr lang="de-DE" sz="2400" dirty="0"/>
              <a:t> </a:t>
            </a:r>
            <a:r>
              <a:rPr lang="de-DE" sz="2400" dirty="0" err="1"/>
              <a:t>of</a:t>
            </a:r>
            <a:r>
              <a:rPr lang="de-DE" sz="2400" dirty="0"/>
              <a:t> </a:t>
            </a:r>
            <a:r>
              <a:rPr lang="de-DE" sz="2400" dirty="0" err="1"/>
              <a:t>competition</a:t>
            </a:r>
            <a:r>
              <a:rPr lang="de-DE" sz="2400" dirty="0"/>
              <a:t> </a:t>
            </a:r>
            <a:r>
              <a:rPr lang="de-DE" sz="2400" dirty="0" err="1"/>
              <a:t>concerns</a:t>
            </a:r>
            <a:r>
              <a:rPr lang="de-DE" sz="2400" dirty="0"/>
              <a:t> – </a:t>
            </a:r>
            <a:r>
              <a:rPr lang="de-DE" sz="2400" dirty="0" err="1"/>
              <a:t>proposed</a:t>
            </a:r>
            <a:r>
              <a:rPr lang="de-DE" sz="2400" dirty="0"/>
              <a:t> </a:t>
            </a:r>
            <a:r>
              <a:rPr lang="de-DE" sz="2400" dirty="0" err="1"/>
              <a:t>scheme</a:t>
            </a:r>
            <a:endParaRPr lang="de-DE" sz="2400" dirty="0"/>
          </a:p>
        </p:txBody>
      </p:sp>
      <p:sp>
        <p:nvSpPr>
          <p:cNvPr id="3" name="Content Placeholder 2"/>
          <p:cNvSpPr>
            <a:spLocks noGrp="1"/>
          </p:cNvSpPr>
          <p:nvPr>
            <p:ph idx="1"/>
          </p:nvPr>
        </p:nvSpPr>
        <p:spPr>
          <a:xfrm>
            <a:off x="457200" y="1196752"/>
            <a:ext cx="8229600" cy="4929411"/>
          </a:xfrm>
        </p:spPr>
        <p:txBody>
          <a:bodyPr>
            <a:normAutofit/>
          </a:bodyPr>
          <a:lstStyle/>
          <a:p>
            <a:pPr marL="0" indent="0">
              <a:buNone/>
            </a:pPr>
            <a:r>
              <a:rPr lang="de-DE" sz="2000" dirty="0" err="1"/>
              <a:t>Starting</a:t>
            </a:r>
            <a:r>
              <a:rPr lang="de-DE" sz="2000" dirty="0"/>
              <a:t> </a:t>
            </a:r>
            <a:r>
              <a:rPr lang="de-DE" sz="2000" dirty="0" err="1"/>
              <a:t>points</a:t>
            </a:r>
            <a:r>
              <a:rPr lang="de-DE" sz="2000" dirty="0"/>
              <a:t>:</a:t>
            </a:r>
          </a:p>
          <a:p>
            <a:r>
              <a:rPr lang="en-US" sz="1800" dirty="0"/>
              <a:t>Trade mark protection is only unproblematic from a competition point of view where it does not confer on the owner a competitive advantage that does not derive from the goodwill acquired on the market (competition neutrality). </a:t>
            </a:r>
          </a:p>
          <a:p>
            <a:pPr lvl="1"/>
            <a:r>
              <a:rPr lang="en-US" sz="1600" dirty="0"/>
              <a:t>Where such advantages exist, there is reason for concern, though not necessarily for barring such signs completely from protection</a:t>
            </a:r>
          </a:p>
          <a:p>
            <a:r>
              <a:rPr lang="en-US" sz="1800" dirty="0"/>
              <a:t>The following factors are to be taken into account for measuring the gravity of concern</a:t>
            </a:r>
          </a:p>
          <a:p>
            <a:pPr lvl="1"/>
            <a:r>
              <a:rPr lang="en-US" sz="1600" dirty="0" err="1"/>
              <a:t>Separability</a:t>
            </a:r>
            <a:r>
              <a:rPr lang="en-US" sz="1600" dirty="0"/>
              <a:t> (how closely the sign and the product are interlocked)</a:t>
            </a:r>
          </a:p>
          <a:p>
            <a:pPr lvl="1"/>
            <a:r>
              <a:rPr lang="en-US" sz="1600" dirty="0"/>
              <a:t>Substitutability (whether the sign is of limited or ‘infinite’ supply)</a:t>
            </a:r>
          </a:p>
          <a:p>
            <a:pPr lvl="1"/>
            <a:r>
              <a:rPr lang="en-US" sz="1600" dirty="0"/>
              <a:t>Attraction (how likely it is that the sign attracts consumers by its intrinsic qualities)</a:t>
            </a:r>
          </a:p>
          <a:p>
            <a:r>
              <a:rPr lang="en-US" sz="1800" dirty="0"/>
              <a:t>Whether the sign should be barred from protection or only subjected to particular hurdles should be measured according to a summary evaluation of those factors  </a:t>
            </a:r>
          </a:p>
          <a:p>
            <a:r>
              <a:rPr lang="en-US" sz="1800" dirty="0"/>
              <a:t>(Additional aspects to be considered:</a:t>
            </a:r>
          </a:p>
          <a:p>
            <a:pPr lvl="1"/>
            <a:r>
              <a:rPr lang="en-US" sz="1600" dirty="0"/>
              <a:t>How to identify the `relevant market’</a:t>
            </a:r>
          </a:p>
          <a:p>
            <a:pPr lvl="1"/>
            <a:r>
              <a:rPr lang="en-US" sz="1600" dirty="0"/>
              <a:t>What about the time factor?)</a:t>
            </a:r>
          </a:p>
          <a:p>
            <a:pPr marL="0" indent="0">
              <a:buNone/>
            </a:pPr>
            <a:endParaRPr lang="en-US" sz="1600" dirty="0"/>
          </a:p>
          <a:p>
            <a:pPr marL="0" indent="0">
              <a:buNone/>
            </a:pPr>
            <a:endParaRPr lang="en-US" sz="1800" dirty="0"/>
          </a:p>
        </p:txBody>
      </p:sp>
      <p:sp>
        <p:nvSpPr>
          <p:cNvPr id="4" name="Footer Placeholder 3"/>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1166313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4000" dirty="0"/>
              <a:t>Merchandising </a:t>
            </a:r>
            <a:r>
              <a:rPr lang="de-DE" sz="4000" dirty="0" err="1"/>
              <a:t>marks</a:t>
            </a:r>
            <a:endParaRPr lang="de-DE" sz="4000" dirty="0"/>
          </a:p>
        </p:txBody>
      </p:sp>
      <p:sp>
        <p:nvSpPr>
          <p:cNvPr id="3" name="Content Placeholder 2"/>
          <p:cNvSpPr>
            <a:spLocks noGrp="1"/>
          </p:cNvSpPr>
          <p:nvPr>
            <p:ph idx="1"/>
          </p:nvPr>
        </p:nvSpPr>
        <p:spPr>
          <a:xfrm>
            <a:off x="457200" y="1268760"/>
            <a:ext cx="8229600" cy="4857403"/>
          </a:xfrm>
        </p:spPr>
        <p:txBody>
          <a:bodyPr/>
          <a:lstStyle/>
          <a:p>
            <a:r>
              <a:rPr lang="de-DE" sz="2400" dirty="0"/>
              <a:t>Logos etc. </a:t>
            </a:r>
            <a:r>
              <a:rPr lang="de-DE" sz="2400" dirty="0" err="1"/>
              <a:t>of</a:t>
            </a:r>
            <a:r>
              <a:rPr lang="de-DE" sz="2400" dirty="0"/>
              <a:t> </a:t>
            </a:r>
            <a:r>
              <a:rPr lang="de-DE" sz="2400" dirty="0" err="1"/>
              <a:t>sports</a:t>
            </a:r>
            <a:r>
              <a:rPr lang="de-DE" sz="2400" dirty="0"/>
              <a:t> </a:t>
            </a:r>
            <a:r>
              <a:rPr lang="de-DE" sz="2400" dirty="0" err="1"/>
              <a:t>clubs</a:t>
            </a:r>
            <a:r>
              <a:rPr lang="de-DE" sz="2400" dirty="0"/>
              <a:t>, </a:t>
            </a:r>
            <a:r>
              <a:rPr lang="de-DE" sz="2400" dirty="0" err="1"/>
              <a:t>events</a:t>
            </a:r>
            <a:r>
              <a:rPr lang="de-DE" sz="2400" dirty="0"/>
              <a:t>, </a:t>
            </a:r>
            <a:r>
              <a:rPr lang="de-DE" sz="2400" dirty="0" err="1"/>
              <a:t>etc</a:t>
            </a:r>
            <a:r>
              <a:rPr lang="de-DE" sz="2400" dirty="0"/>
              <a:t>: </a:t>
            </a:r>
            <a:r>
              <a:rPr lang="de-DE" sz="2400" dirty="0" err="1"/>
              <a:t>Application</a:t>
            </a:r>
            <a:r>
              <a:rPr lang="de-DE" sz="2400" dirty="0"/>
              <a:t> </a:t>
            </a:r>
            <a:r>
              <a:rPr lang="de-DE" sz="2400" dirty="0" err="1"/>
              <a:t>of</a:t>
            </a:r>
            <a:r>
              <a:rPr lang="de-DE" sz="2400" dirty="0"/>
              <a:t> Art. 7(1)(e)(iii) </a:t>
            </a:r>
            <a:r>
              <a:rPr lang="de-DE" sz="2400" dirty="0" err="1"/>
              <a:t>possible</a:t>
            </a:r>
            <a:r>
              <a:rPr lang="de-DE" sz="2400" dirty="0"/>
              <a:t> (</a:t>
            </a:r>
            <a:r>
              <a:rPr lang="de-DE" sz="2400" dirty="0" err="1"/>
              <a:t>under</a:t>
            </a:r>
            <a:r>
              <a:rPr lang="de-DE" sz="2400" dirty="0"/>
              <a:t> a </a:t>
            </a:r>
            <a:r>
              <a:rPr lang="de-DE" sz="2400" dirty="0" err="1"/>
              <a:t>literal</a:t>
            </a:r>
            <a:r>
              <a:rPr lang="de-DE" sz="2400" dirty="0"/>
              <a:t> </a:t>
            </a:r>
            <a:r>
              <a:rPr lang="de-DE" sz="2400" dirty="0" err="1"/>
              <a:t>understanding</a:t>
            </a:r>
            <a:r>
              <a:rPr lang="de-DE" sz="2400" dirty="0"/>
              <a:t>), but </a:t>
            </a:r>
            <a:r>
              <a:rPr lang="de-DE" sz="2400" dirty="0" err="1"/>
              <a:t>unlikely</a:t>
            </a:r>
            <a:r>
              <a:rPr lang="de-DE" sz="2400" dirty="0"/>
              <a:t>.</a:t>
            </a:r>
          </a:p>
          <a:p>
            <a:r>
              <a:rPr lang="de-DE" sz="2400" dirty="0" err="1"/>
              <a:t>Possible</a:t>
            </a:r>
            <a:r>
              <a:rPr lang="de-DE" sz="2400" dirty="0"/>
              <a:t> Arguments: </a:t>
            </a:r>
          </a:p>
          <a:p>
            <a:pPr lvl="1"/>
            <a:r>
              <a:rPr lang="de-DE" sz="2000" dirty="0"/>
              <a:t>The </a:t>
            </a:r>
            <a:r>
              <a:rPr lang="de-DE" sz="2000" dirty="0" err="1"/>
              <a:t>sign</a:t>
            </a:r>
            <a:r>
              <a:rPr lang="de-DE" sz="2000" dirty="0"/>
              <a:t> </a:t>
            </a:r>
            <a:r>
              <a:rPr lang="de-DE" sz="2000" dirty="0" err="1"/>
              <a:t>is</a:t>
            </a:r>
            <a:r>
              <a:rPr lang="de-DE" sz="2000" dirty="0"/>
              <a:t> not </a:t>
            </a:r>
            <a:r>
              <a:rPr lang="de-DE" sz="2000" dirty="0" err="1"/>
              <a:t>intrinsic</a:t>
            </a:r>
            <a:r>
              <a:rPr lang="de-DE" sz="2000" dirty="0"/>
              <a:t> </a:t>
            </a:r>
            <a:r>
              <a:rPr lang="de-DE" sz="2000" dirty="0" err="1"/>
              <a:t>to</a:t>
            </a:r>
            <a:r>
              <a:rPr lang="de-DE" sz="2000" dirty="0"/>
              <a:t> </a:t>
            </a:r>
            <a:r>
              <a:rPr lang="de-DE" sz="2000" dirty="0" err="1"/>
              <a:t>the</a:t>
            </a:r>
            <a:r>
              <a:rPr lang="de-DE" sz="2000" dirty="0"/>
              <a:t> </a:t>
            </a:r>
            <a:r>
              <a:rPr lang="de-DE" sz="2000" dirty="0" err="1"/>
              <a:t>product</a:t>
            </a:r>
            <a:r>
              <a:rPr lang="de-DE" sz="2000" dirty="0"/>
              <a:t> on </a:t>
            </a:r>
            <a:r>
              <a:rPr lang="de-DE" sz="2000" dirty="0" err="1"/>
              <a:t>which</a:t>
            </a:r>
            <a:r>
              <a:rPr lang="de-DE" sz="2000" dirty="0"/>
              <a:t> </a:t>
            </a:r>
            <a:r>
              <a:rPr lang="de-DE" sz="2000" dirty="0" err="1"/>
              <a:t>it</a:t>
            </a:r>
            <a:r>
              <a:rPr lang="de-DE" sz="2000" dirty="0"/>
              <a:t> </a:t>
            </a:r>
            <a:r>
              <a:rPr lang="de-DE" sz="2000" dirty="0" err="1"/>
              <a:t>appears</a:t>
            </a:r>
            <a:endParaRPr lang="de-DE" sz="2000" dirty="0"/>
          </a:p>
          <a:p>
            <a:pPr lvl="1"/>
            <a:r>
              <a:rPr lang="de-DE" sz="2000" dirty="0"/>
              <a:t>Provision </a:t>
            </a:r>
            <a:r>
              <a:rPr lang="de-DE" sz="2000" dirty="0" err="1"/>
              <a:t>only</a:t>
            </a:r>
            <a:r>
              <a:rPr lang="de-DE" sz="2000" dirty="0"/>
              <a:t> </a:t>
            </a:r>
            <a:r>
              <a:rPr lang="de-DE" sz="2000" dirty="0" err="1"/>
              <a:t>targets</a:t>
            </a:r>
            <a:r>
              <a:rPr lang="de-DE" sz="2000" dirty="0"/>
              <a:t> </a:t>
            </a:r>
            <a:r>
              <a:rPr lang="de-DE" sz="2000" dirty="0" err="1"/>
              <a:t>aesthetic</a:t>
            </a:r>
            <a:r>
              <a:rPr lang="de-DE" sz="2000" dirty="0"/>
              <a:t> (not: </a:t>
            </a:r>
            <a:r>
              <a:rPr lang="de-DE" sz="2000" dirty="0" err="1"/>
              <a:t>other</a:t>
            </a:r>
            <a:r>
              <a:rPr lang="de-DE" sz="2000" dirty="0"/>
              <a:t> </a:t>
            </a:r>
            <a:r>
              <a:rPr lang="de-DE" sz="2000" dirty="0" err="1"/>
              <a:t>commercial</a:t>
            </a:r>
            <a:r>
              <a:rPr lang="de-DE" sz="2000" dirty="0"/>
              <a:t>) </a:t>
            </a:r>
            <a:r>
              <a:rPr lang="de-DE" sz="2000" dirty="0" err="1"/>
              <a:t>value</a:t>
            </a:r>
            <a:endParaRPr lang="de-DE" sz="2000" dirty="0"/>
          </a:p>
          <a:p>
            <a:pPr lvl="1"/>
            <a:r>
              <a:rPr lang="de-DE" sz="2000" dirty="0"/>
              <a:t>Value </a:t>
            </a:r>
            <a:r>
              <a:rPr lang="de-DE" sz="2000" dirty="0" err="1"/>
              <a:t>does</a:t>
            </a:r>
            <a:r>
              <a:rPr lang="de-DE" sz="2000" dirty="0"/>
              <a:t> not </a:t>
            </a:r>
            <a:r>
              <a:rPr lang="de-DE" sz="2000" dirty="0" err="1"/>
              <a:t>lie</a:t>
            </a:r>
            <a:r>
              <a:rPr lang="de-DE" sz="2000" dirty="0"/>
              <a:t> in </a:t>
            </a:r>
            <a:r>
              <a:rPr lang="de-DE" sz="2000" dirty="0" err="1"/>
              <a:t>the</a:t>
            </a:r>
            <a:r>
              <a:rPr lang="de-DE" sz="2000" dirty="0"/>
              <a:t> </a:t>
            </a:r>
            <a:r>
              <a:rPr lang="de-DE" sz="2000" dirty="0" err="1"/>
              <a:t>sign</a:t>
            </a:r>
            <a:r>
              <a:rPr lang="de-DE" sz="2000" dirty="0"/>
              <a:t> </a:t>
            </a:r>
            <a:r>
              <a:rPr lang="de-DE" sz="2000" dirty="0" err="1"/>
              <a:t>as</a:t>
            </a:r>
            <a:r>
              <a:rPr lang="de-DE" sz="2000" dirty="0"/>
              <a:t> such, but in </a:t>
            </a:r>
            <a:r>
              <a:rPr lang="de-DE" sz="2000" dirty="0" err="1"/>
              <a:t>its</a:t>
            </a:r>
            <a:r>
              <a:rPr lang="de-DE" sz="2000" dirty="0"/>
              <a:t> </a:t>
            </a:r>
            <a:r>
              <a:rPr lang="de-DE" sz="2000" dirty="0" err="1"/>
              <a:t>connection</a:t>
            </a:r>
            <a:r>
              <a:rPr lang="de-DE" sz="2000" dirty="0"/>
              <a:t> </a:t>
            </a:r>
            <a:r>
              <a:rPr lang="de-DE" sz="2000" dirty="0" err="1"/>
              <a:t>with</a:t>
            </a:r>
            <a:r>
              <a:rPr lang="de-DE" sz="2000" dirty="0"/>
              <a:t> a </a:t>
            </a:r>
            <a:r>
              <a:rPr lang="de-DE" sz="2000" dirty="0" err="1"/>
              <a:t>specific</a:t>
            </a:r>
            <a:r>
              <a:rPr lang="de-DE" sz="2000" dirty="0"/>
              <a:t> </a:t>
            </a:r>
            <a:r>
              <a:rPr lang="de-DE" sz="2000" dirty="0" err="1"/>
              <a:t>source</a:t>
            </a:r>
            <a:endParaRPr lang="de-DE" sz="2000" dirty="0"/>
          </a:p>
          <a:p>
            <a:pPr lvl="1"/>
            <a:r>
              <a:rPr lang="de-DE" sz="2000" dirty="0" err="1"/>
              <a:t>Consumers</a:t>
            </a:r>
            <a:r>
              <a:rPr lang="de-DE" sz="2000" dirty="0"/>
              <a:t> </a:t>
            </a:r>
            <a:r>
              <a:rPr lang="de-DE" sz="2000" dirty="0" err="1"/>
              <a:t>are</a:t>
            </a:r>
            <a:r>
              <a:rPr lang="de-DE" sz="2000" dirty="0"/>
              <a:t> not </a:t>
            </a:r>
            <a:r>
              <a:rPr lang="de-DE" sz="2000" dirty="0" err="1"/>
              <a:t>likely</a:t>
            </a:r>
            <a:r>
              <a:rPr lang="de-DE" sz="2000" dirty="0"/>
              <a:t> </a:t>
            </a:r>
            <a:r>
              <a:rPr lang="de-DE" sz="2000" dirty="0" err="1"/>
              <a:t>to</a:t>
            </a:r>
            <a:r>
              <a:rPr lang="de-DE" sz="2000" dirty="0"/>
              <a:t> </a:t>
            </a:r>
            <a:r>
              <a:rPr lang="de-DE" sz="2000" dirty="0" err="1"/>
              <a:t>be</a:t>
            </a:r>
            <a:r>
              <a:rPr lang="de-DE" sz="2000" dirty="0"/>
              <a:t> </a:t>
            </a:r>
            <a:r>
              <a:rPr lang="de-DE" sz="2000" dirty="0" err="1"/>
              <a:t>looking</a:t>
            </a:r>
            <a:r>
              <a:rPr lang="de-DE" sz="2000" dirty="0"/>
              <a:t> for such </a:t>
            </a:r>
            <a:r>
              <a:rPr lang="de-DE" sz="2000" dirty="0" err="1"/>
              <a:t>signs</a:t>
            </a:r>
            <a:r>
              <a:rPr lang="de-DE" sz="2000" dirty="0"/>
              <a:t> in </a:t>
            </a:r>
            <a:r>
              <a:rPr lang="de-DE" sz="2000" dirty="0" err="1"/>
              <a:t>the</a:t>
            </a:r>
            <a:r>
              <a:rPr lang="de-DE" sz="2000" dirty="0"/>
              <a:t> </a:t>
            </a:r>
            <a:r>
              <a:rPr lang="de-DE" sz="2000" dirty="0" err="1"/>
              <a:t>products</a:t>
            </a:r>
            <a:r>
              <a:rPr lang="de-DE" sz="2000" dirty="0"/>
              <a:t> </a:t>
            </a:r>
            <a:r>
              <a:rPr lang="de-DE" sz="2000" dirty="0" err="1"/>
              <a:t>of</a:t>
            </a:r>
            <a:r>
              <a:rPr lang="de-DE" sz="2000" dirty="0"/>
              <a:t> </a:t>
            </a:r>
            <a:r>
              <a:rPr lang="de-DE" sz="2000" dirty="0" err="1"/>
              <a:t>competitors</a:t>
            </a:r>
            <a:r>
              <a:rPr lang="de-DE" sz="2000" dirty="0"/>
              <a:t> (</a:t>
            </a:r>
            <a:r>
              <a:rPr lang="de-DE" sz="2000" dirty="0" err="1"/>
              <a:t>petitio</a:t>
            </a:r>
            <a:r>
              <a:rPr lang="de-DE" sz="2000" dirty="0"/>
              <a:t> </a:t>
            </a:r>
            <a:r>
              <a:rPr lang="de-DE" sz="2000" dirty="0" err="1"/>
              <a:t>principii</a:t>
            </a:r>
            <a:r>
              <a:rPr lang="de-DE" sz="2000" dirty="0"/>
              <a:t>?)</a:t>
            </a:r>
          </a:p>
        </p:txBody>
      </p:sp>
      <p:sp>
        <p:nvSpPr>
          <p:cNvPr id="4" name="Footer Placeholder 3"/>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3687108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00"/>
            <a:ext cx="8229600" cy="1589038"/>
          </a:xfrm>
        </p:spPr>
        <p:txBody>
          <a:bodyPr>
            <a:normAutofit/>
          </a:bodyPr>
          <a:lstStyle/>
          <a:p>
            <a:r>
              <a:rPr lang="de-DE" sz="3200" dirty="0" err="1"/>
              <a:t>Artworks</a:t>
            </a:r>
            <a:r>
              <a:rPr lang="de-DE" sz="3200" dirty="0"/>
              <a:t>: </a:t>
            </a:r>
            <a:r>
              <a:rPr lang="de-DE" sz="3200" dirty="0" err="1"/>
              <a:t>the</a:t>
            </a:r>
            <a:r>
              <a:rPr lang="de-DE" sz="3200" dirty="0"/>
              <a:t> ‘</a:t>
            </a:r>
            <a:r>
              <a:rPr lang="de-DE" sz="3200" dirty="0" err="1"/>
              <a:t>Vigeland</a:t>
            </a:r>
            <a:r>
              <a:rPr lang="de-DE" sz="3200" dirty="0"/>
              <a:t> </a:t>
            </a:r>
            <a:r>
              <a:rPr lang="de-DE" sz="3200" dirty="0" err="1"/>
              <a:t>case</a:t>
            </a:r>
            <a:r>
              <a:rPr lang="de-DE" sz="3200" dirty="0"/>
              <a:t>‘ </a:t>
            </a:r>
            <a:r>
              <a:rPr lang="de-DE" sz="3200" dirty="0" err="1"/>
              <a:t>as</a:t>
            </a:r>
            <a:r>
              <a:rPr lang="de-DE" sz="3200" dirty="0"/>
              <a:t> </a:t>
            </a:r>
            <a:r>
              <a:rPr lang="de-DE" sz="3200" dirty="0" err="1"/>
              <a:t>example</a:t>
            </a:r>
            <a:endParaRPr lang="de-DE" sz="3200" dirty="0"/>
          </a:p>
        </p:txBody>
      </p:sp>
      <p:sp>
        <p:nvSpPr>
          <p:cNvPr id="3" name="Content Placeholder 2"/>
          <p:cNvSpPr>
            <a:spLocks noGrp="1"/>
          </p:cNvSpPr>
          <p:nvPr>
            <p:ph idx="1"/>
          </p:nvPr>
        </p:nvSpPr>
        <p:spPr>
          <a:xfrm>
            <a:off x="395536" y="980728"/>
            <a:ext cx="8229600" cy="5184576"/>
          </a:xfrm>
        </p:spPr>
        <p:txBody>
          <a:bodyPr>
            <a:normAutofit/>
          </a:bodyPr>
          <a:lstStyle/>
          <a:p>
            <a:pPr marL="0" indent="0">
              <a:buNone/>
            </a:pPr>
            <a:r>
              <a:rPr lang="de-DE" sz="1800" dirty="0"/>
              <a:t>The </a:t>
            </a:r>
            <a:r>
              <a:rPr lang="de-DE" sz="1800" dirty="0" err="1"/>
              <a:t>city</a:t>
            </a:r>
            <a:r>
              <a:rPr lang="de-DE" sz="1800" dirty="0"/>
              <a:t> </a:t>
            </a:r>
            <a:r>
              <a:rPr lang="de-DE" sz="1800" dirty="0" err="1"/>
              <a:t>of</a:t>
            </a:r>
            <a:r>
              <a:rPr lang="de-DE" sz="1800" dirty="0"/>
              <a:t> Oslo (</a:t>
            </a:r>
            <a:r>
              <a:rPr lang="de-DE" sz="1800" dirty="0" err="1"/>
              <a:t>manager</a:t>
            </a:r>
            <a:r>
              <a:rPr lang="de-DE" sz="1800" dirty="0"/>
              <a:t> </a:t>
            </a:r>
            <a:r>
              <a:rPr lang="de-DE" sz="1800" dirty="0" err="1"/>
              <a:t>of</a:t>
            </a:r>
            <a:r>
              <a:rPr lang="de-DE" sz="1800" dirty="0"/>
              <a:t> </a:t>
            </a:r>
            <a:r>
              <a:rPr lang="de-DE" sz="1800" dirty="0" err="1"/>
              <a:t>the</a:t>
            </a:r>
            <a:r>
              <a:rPr lang="de-DE" sz="1800" dirty="0"/>
              <a:t> </a:t>
            </a:r>
            <a:r>
              <a:rPr lang="de-DE" sz="1800" dirty="0" err="1"/>
              <a:t>rights</a:t>
            </a:r>
            <a:r>
              <a:rPr lang="de-DE" sz="1800" dirty="0"/>
              <a:t> </a:t>
            </a:r>
            <a:r>
              <a:rPr lang="de-DE" sz="1800" dirty="0" err="1"/>
              <a:t>of</a:t>
            </a:r>
            <a:r>
              <a:rPr lang="de-DE" sz="1800" dirty="0"/>
              <a:t> </a:t>
            </a:r>
            <a:r>
              <a:rPr lang="de-DE" sz="1800" dirty="0" err="1"/>
              <a:t>the</a:t>
            </a:r>
            <a:r>
              <a:rPr lang="de-DE" sz="1800" dirty="0"/>
              <a:t> </a:t>
            </a:r>
            <a:r>
              <a:rPr lang="de-DE" sz="1800" dirty="0" err="1"/>
              <a:t>Norwegian</a:t>
            </a:r>
            <a:r>
              <a:rPr lang="de-DE" sz="1800" dirty="0"/>
              <a:t> </a:t>
            </a:r>
            <a:r>
              <a:rPr lang="de-DE" sz="1800" dirty="0" err="1"/>
              <a:t>sculptot</a:t>
            </a:r>
            <a:r>
              <a:rPr lang="de-DE" sz="1800" dirty="0"/>
              <a:t> Gustav </a:t>
            </a:r>
            <a:r>
              <a:rPr lang="de-DE" sz="1800" dirty="0" err="1"/>
              <a:t>Vigeland</a:t>
            </a:r>
            <a:r>
              <a:rPr lang="de-DE" sz="1800" dirty="0"/>
              <a:t>) </a:t>
            </a:r>
            <a:r>
              <a:rPr lang="de-DE" sz="1800" dirty="0" err="1"/>
              <a:t>has</a:t>
            </a:r>
            <a:r>
              <a:rPr lang="de-DE" sz="1800" dirty="0"/>
              <a:t> </a:t>
            </a:r>
            <a:r>
              <a:rPr lang="de-DE" sz="1800" dirty="0" err="1"/>
              <a:t>filed</a:t>
            </a:r>
            <a:r>
              <a:rPr lang="de-DE" sz="1800" dirty="0"/>
              <a:t> for </a:t>
            </a:r>
            <a:r>
              <a:rPr lang="de-DE" sz="1800" dirty="0" err="1"/>
              <a:t>registration</a:t>
            </a:r>
            <a:r>
              <a:rPr lang="de-DE" sz="1800" dirty="0"/>
              <a:t> </a:t>
            </a:r>
            <a:r>
              <a:rPr lang="de-DE" sz="1800" dirty="0" err="1"/>
              <a:t>with</a:t>
            </a:r>
            <a:r>
              <a:rPr lang="de-DE" sz="1800" dirty="0"/>
              <a:t> </a:t>
            </a:r>
            <a:r>
              <a:rPr lang="de-DE" sz="1800" dirty="0" err="1"/>
              <a:t>the</a:t>
            </a:r>
            <a:r>
              <a:rPr lang="de-DE" sz="1800" dirty="0"/>
              <a:t> </a:t>
            </a:r>
            <a:r>
              <a:rPr lang="de-DE" sz="1800" dirty="0" err="1"/>
              <a:t>Norwegian</a:t>
            </a:r>
            <a:r>
              <a:rPr lang="de-DE" sz="1800" dirty="0"/>
              <a:t> patent Office (NIPO) </a:t>
            </a:r>
            <a:r>
              <a:rPr lang="de-DE" sz="1800" dirty="0" err="1"/>
              <a:t>several</a:t>
            </a:r>
            <a:r>
              <a:rPr lang="de-DE" sz="1800" dirty="0"/>
              <a:t> </a:t>
            </a:r>
            <a:r>
              <a:rPr lang="de-DE" sz="1800" dirty="0" err="1"/>
              <a:t>images</a:t>
            </a:r>
            <a:r>
              <a:rPr lang="de-DE" sz="1800" dirty="0"/>
              <a:t> </a:t>
            </a:r>
            <a:r>
              <a:rPr lang="de-DE" sz="1800" dirty="0" err="1"/>
              <a:t>of</a:t>
            </a:r>
            <a:r>
              <a:rPr lang="de-DE" sz="1800" dirty="0"/>
              <a:t> </a:t>
            </a:r>
            <a:r>
              <a:rPr lang="de-DE" sz="1800" dirty="0" err="1"/>
              <a:t>images</a:t>
            </a:r>
            <a:r>
              <a:rPr lang="de-DE" sz="1800" dirty="0"/>
              <a:t> </a:t>
            </a:r>
            <a:r>
              <a:rPr lang="de-DE" sz="1800" dirty="0" err="1"/>
              <a:t>of</a:t>
            </a:r>
            <a:r>
              <a:rPr lang="de-DE" sz="1800" dirty="0"/>
              <a:t> </a:t>
            </a:r>
            <a:r>
              <a:rPr lang="de-DE" sz="1800" dirty="0" err="1"/>
              <a:t>artworks</a:t>
            </a:r>
            <a:r>
              <a:rPr lang="de-DE" sz="1800" dirty="0"/>
              <a:t> </a:t>
            </a:r>
            <a:r>
              <a:rPr lang="de-DE" sz="1800" dirty="0" err="1"/>
              <a:t>created</a:t>
            </a:r>
            <a:r>
              <a:rPr lang="de-DE" sz="1800" dirty="0"/>
              <a:t> </a:t>
            </a:r>
            <a:r>
              <a:rPr lang="de-DE" sz="1800" dirty="0" err="1"/>
              <a:t>by</a:t>
            </a:r>
            <a:r>
              <a:rPr lang="de-DE" sz="1800" dirty="0"/>
              <a:t> </a:t>
            </a:r>
            <a:r>
              <a:rPr lang="de-DE" sz="1800" dirty="0" err="1"/>
              <a:t>Vigeland</a:t>
            </a:r>
            <a:r>
              <a:rPr lang="de-DE" sz="1800" dirty="0"/>
              <a:t>, </a:t>
            </a:r>
            <a:r>
              <a:rPr lang="de-DE" sz="1800" dirty="0" err="1"/>
              <a:t>which</a:t>
            </a:r>
            <a:r>
              <a:rPr lang="de-DE" sz="1800" dirty="0"/>
              <a:t> </a:t>
            </a:r>
            <a:r>
              <a:rPr lang="de-DE" sz="1800" dirty="0" err="1"/>
              <a:t>are</a:t>
            </a:r>
            <a:r>
              <a:rPr lang="de-DE" sz="1800" dirty="0"/>
              <a:t> </a:t>
            </a:r>
            <a:r>
              <a:rPr lang="de-DE" sz="1800" dirty="0" err="1"/>
              <a:t>exhibited</a:t>
            </a:r>
            <a:r>
              <a:rPr lang="de-DE" sz="1800" dirty="0"/>
              <a:t> in </a:t>
            </a:r>
            <a:r>
              <a:rPr lang="de-DE" sz="1800" dirty="0" err="1"/>
              <a:t>the</a:t>
            </a:r>
            <a:r>
              <a:rPr lang="de-DE" sz="1800" dirty="0"/>
              <a:t> </a:t>
            </a:r>
            <a:r>
              <a:rPr lang="de-DE" sz="1800" dirty="0" err="1"/>
              <a:t>famous</a:t>
            </a:r>
            <a:r>
              <a:rPr lang="de-DE" sz="1800" dirty="0"/>
              <a:t> ‘</a:t>
            </a:r>
            <a:r>
              <a:rPr lang="de-DE" sz="1800" dirty="0" err="1"/>
              <a:t>Vigelands</a:t>
            </a:r>
            <a:r>
              <a:rPr lang="de-DE" sz="1800" dirty="0"/>
              <a:t> Parken‘. The </a:t>
            </a:r>
            <a:r>
              <a:rPr lang="de-DE" sz="1800" dirty="0" err="1"/>
              <a:t>case</a:t>
            </a:r>
            <a:r>
              <a:rPr lang="de-DE" sz="1800" dirty="0"/>
              <a:t> </a:t>
            </a:r>
            <a:r>
              <a:rPr lang="de-DE" sz="1800" dirty="0" err="1"/>
              <a:t>is</a:t>
            </a:r>
            <a:r>
              <a:rPr lang="de-DE" sz="1800" dirty="0"/>
              <a:t> </a:t>
            </a:r>
            <a:r>
              <a:rPr lang="de-DE" sz="1800" dirty="0" err="1"/>
              <a:t>pending</a:t>
            </a:r>
            <a:r>
              <a:rPr lang="de-DE" sz="1800" dirty="0"/>
              <a:t> </a:t>
            </a:r>
            <a:r>
              <a:rPr lang="de-DE" sz="1800" dirty="0" err="1"/>
              <a:t>before</a:t>
            </a:r>
            <a:r>
              <a:rPr lang="de-DE" sz="1800" dirty="0"/>
              <a:t> </a:t>
            </a:r>
            <a:r>
              <a:rPr lang="de-DE" sz="1800" dirty="0" err="1"/>
              <a:t>the</a:t>
            </a:r>
            <a:r>
              <a:rPr lang="de-DE" sz="1800" dirty="0"/>
              <a:t> EFTA Court, </a:t>
            </a:r>
            <a:r>
              <a:rPr lang="de-DE" sz="1800" dirty="0" err="1"/>
              <a:t>with</a:t>
            </a:r>
            <a:r>
              <a:rPr lang="de-DE" sz="1800" dirty="0"/>
              <a:t> </a:t>
            </a:r>
            <a:r>
              <a:rPr lang="de-DE" sz="1800" dirty="0" err="1"/>
              <a:t>the</a:t>
            </a:r>
            <a:r>
              <a:rPr lang="de-DE" sz="1800" dirty="0"/>
              <a:t> </a:t>
            </a:r>
            <a:r>
              <a:rPr lang="de-DE" sz="1800" dirty="0" err="1"/>
              <a:t>questions</a:t>
            </a:r>
            <a:r>
              <a:rPr lang="de-DE" sz="1800" dirty="0"/>
              <a:t> </a:t>
            </a:r>
            <a:r>
              <a:rPr lang="de-DE" sz="1800" dirty="0" err="1"/>
              <a:t>being</a:t>
            </a:r>
            <a:r>
              <a:rPr lang="de-DE" sz="1800" dirty="0"/>
              <a:t> </a:t>
            </a:r>
            <a:r>
              <a:rPr lang="de-DE" sz="1800" dirty="0" err="1"/>
              <a:t>posed</a:t>
            </a:r>
            <a:r>
              <a:rPr lang="de-DE" sz="1800" dirty="0"/>
              <a:t> </a:t>
            </a:r>
            <a:r>
              <a:rPr lang="de-DE" sz="1800" dirty="0" err="1"/>
              <a:t>whether</a:t>
            </a:r>
            <a:r>
              <a:rPr lang="de-DE" sz="1800" dirty="0"/>
              <a:t> </a:t>
            </a:r>
            <a:r>
              <a:rPr lang="de-DE" sz="1800" dirty="0" err="1"/>
              <a:t>application</a:t>
            </a:r>
            <a:r>
              <a:rPr lang="de-DE" sz="1800" dirty="0"/>
              <a:t> for </a:t>
            </a:r>
            <a:r>
              <a:rPr lang="de-DE" sz="1800" dirty="0" err="1"/>
              <a:t>registration</a:t>
            </a:r>
            <a:r>
              <a:rPr lang="de-DE" sz="1800" dirty="0"/>
              <a:t> </a:t>
            </a:r>
            <a:r>
              <a:rPr lang="de-DE" sz="1800" dirty="0" err="1"/>
              <a:t>of</a:t>
            </a:r>
            <a:r>
              <a:rPr lang="de-DE" sz="1800" dirty="0"/>
              <a:t> </a:t>
            </a:r>
            <a:r>
              <a:rPr lang="de-DE" sz="1800" dirty="0" err="1"/>
              <a:t>the</a:t>
            </a:r>
            <a:r>
              <a:rPr lang="de-DE" sz="1800" dirty="0"/>
              <a:t> </a:t>
            </a:r>
            <a:r>
              <a:rPr lang="de-DE" sz="1800" dirty="0" err="1"/>
              <a:t>signs</a:t>
            </a:r>
            <a:r>
              <a:rPr lang="de-DE" sz="1800" dirty="0"/>
              <a:t> – at </a:t>
            </a:r>
            <a:r>
              <a:rPr lang="de-DE" sz="1800" dirty="0" err="1"/>
              <a:t>the</a:t>
            </a:r>
            <a:r>
              <a:rPr lang="de-DE" sz="1800" dirty="0"/>
              <a:t> </a:t>
            </a:r>
            <a:r>
              <a:rPr lang="de-DE" sz="1800" dirty="0" err="1"/>
              <a:t>point</a:t>
            </a:r>
            <a:r>
              <a:rPr lang="de-DE" sz="1800" dirty="0"/>
              <a:t> in time </a:t>
            </a:r>
            <a:r>
              <a:rPr lang="de-DE" sz="1800" dirty="0" err="1"/>
              <a:t>when</a:t>
            </a:r>
            <a:r>
              <a:rPr lang="de-DE" sz="1800" dirty="0"/>
              <a:t> </a:t>
            </a:r>
            <a:r>
              <a:rPr lang="de-DE" sz="1800" dirty="0" err="1"/>
              <a:t>copyright</a:t>
            </a:r>
            <a:r>
              <a:rPr lang="de-DE" sz="1800" dirty="0"/>
              <a:t> in </a:t>
            </a:r>
            <a:r>
              <a:rPr lang="de-DE" sz="1800" dirty="0" err="1"/>
              <a:t>the</a:t>
            </a:r>
            <a:r>
              <a:rPr lang="de-DE" sz="1800" dirty="0"/>
              <a:t> </a:t>
            </a:r>
            <a:r>
              <a:rPr lang="de-DE" sz="1800" dirty="0" err="1"/>
              <a:t>works</a:t>
            </a:r>
            <a:r>
              <a:rPr lang="de-DE" sz="1800" dirty="0"/>
              <a:t> </a:t>
            </a:r>
            <a:r>
              <a:rPr lang="de-DE" sz="1800" dirty="0" err="1"/>
              <a:t>expired</a:t>
            </a:r>
            <a:r>
              <a:rPr lang="de-DE" sz="1800" dirty="0"/>
              <a:t> – was </a:t>
            </a:r>
            <a:r>
              <a:rPr lang="de-DE" sz="1800" dirty="0" err="1"/>
              <a:t>filed</a:t>
            </a:r>
            <a:r>
              <a:rPr lang="de-DE" sz="1800" dirty="0"/>
              <a:t> in </a:t>
            </a:r>
            <a:r>
              <a:rPr lang="de-DE" sz="1800" dirty="0" err="1"/>
              <a:t>bad</a:t>
            </a:r>
            <a:r>
              <a:rPr lang="de-DE" sz="1800" dirty="0"/>
              <a:t> </a:t>
            </a:r>
            <a:r>
              <a:rPr lang="de-DE" sz="1800" dirty="0" err="1"/>
              <a:t>faith</a:t>
            </a:r>
            <a:r>
              <a:rPr lang="de-DE" sz="1800" dirty="0"/>
              <a:t>, </a:t>
            </a:r>
            <a:r>
              <a:rPr lang="de-DE" sz="1800" dirty="0" err="1"/>
              <a:t>or</a:t>
            </a:r>
            <a:r>
              <a:rPr lang="de-DE" sz="1800" dirty="0"/>
              <a:t> </a:t>
            </a:r>
            <a:r>
              <a:rPr lang="de-DE" sz="1800" dirty="0" err="1"/>
              <a:t>whether</a:t>
            </a:r>
            <a:r>
              <a:rPr lang="de-DE" sz="1800" dirty="0"/>
              <a:t> </a:t>
            </a:r>
            <a:r>
              <a:rPr lang="de-DE" sz="1800" dirty="0" err="1"/>
              <a:t>it</a:t>
            </a:r>
            <a:r>
              <a:rPr lang="de-DE" sz="1800" dirty="0"/>
              <a:t> </a:t>
            </a:r>
            <a:r>
              <a:rPr lang="de-DE" sz="1800" dirty="0" err="1"/>
              <a:t>clashes</a:t>
            </a:r>
            <a:r>
              <a:rPr lang="de-DE" sz="1800" dirty="0"/>
              <a:t> </a:t>
            </a:r>
            <a:r>
              <a:rPr lang="de-DE" sz="1800" dirty="0" err="1"/>
              <a:t>with</a:t>
            </a:r>
            <a:r>
              <a:rPr lang="de-DE" sz="1800" dirty="0"/>
              <a:t> </a:t>
            </a:r>
            <a:r>
              <a:rPr lang="de-DE" sz="1800" dirty="0" err="1"/>
              <a:t>public</a:t>
            </a:r>
            <a:r>
              <a:rPr lang="de-DE" sz="1800" dirty="0"/>
              <a:t> </a:t>
            </a:r>
            <a:r>
              <a:rPr lang="de-DE" sz="1800" dirty="0" err="1"/>
              <a:t>order</a:t>
            </a:r>
            <a:r>
              <a:rPr lang="de-DE" sz="1800" dirty="0"/>
              <a:t>, </a:t>
            </a:r>
            <a:r>
              <a:rPr lang="de-DE" sz="1800" dirty="0" err="1"/>
              <a:t>or</a:t>
            </a:r>
            <a:r>
              <a:rPr lang="de-DE" sz="1800" dirty="0"/>
              <a:t> </a:t>
            </a:r>
            <a:r>
              <a:rPr lang="de-DE" sz="1800" dirty="0" err="1"/>
              <a:t>would</a:t>
            </a:r>
            <a:r>
              <a:rPr lang="de-DE" sz="1800" dirty="0"/>
              <a:t> </a:t>
            </a:r>
            <a:r>
              <a:rPr lang="de-DE" sz="1800" dirty="0" err="1"/>
              <a:t>be</a:t>
            </a:r>
            <a:r>
              <a:rPr lang="de-DE" sz="1800" dirty="0"/>
              <a:t> </a:t>
            </a:r>
            <a:r>
              <a:rPr lang="de-DE" sz="1800" dirty="0" err="1"/>
              <a:t>contrary</a:t>
            </a:r>
            <a:r>
              <a:rPr lang="de-DE" sz="1800" dirty="0"/>
              <a:t> </a:t>
            </a:r>
            <a:r>
              <a:rPr lang="de-DE" sz="1800" dirty="0" err="1"/>
              <a:t>to</a:t>
            </a:r>
            <a:r>
              <a:rPr lang="de-DE" sz="1800" dirty="0"/>
              <a:t> Art. 3(1)(e)(iii) TMD 2008/95/EC</a:t>
            </a:r>
            <a:r>
              <a:rPr lang="de-DE" sz="2000" dirty="0"/>
              <a:t>. </a:t>
            </a:r>
          </a:p>
          <a:p>
            <a:pPr marL="0" indent="0">
              <a:buNone/>
            </a:pPr>
            <a:endParaRPr lang="de-DE" sz="2000" dirty="0"/>
          </a:p>
          <a:p>
            <a:pPr marL="0" indent="0">
              <a:buNone/>
            </a:pPr>
            <a:r>
              <a:rPr lang="de-DE" sz="2000" dirty="0" err="1"/>
              <a:t>Two</a:t>
            </a:r>
            <a:r>
              <a:rPr lang="de-DE" sz="2000" dirty="0"/>
              <a:t> </a:t>
            </a:r>
            <a:r>
              <a:rPr lang="de-DE" sz="2000" dirty="0" err="1"/>
              <a:t>examples</a:t>
            </a:r>
            <a:r>
              <a:rPr lang="de-DE" sz="2000" dirty="0"/>
              <a:t> </a:t>
            </a:r>
            <a:r>
              <a:rPr lang="de-DE" sz="2000" dirty="0" err="1"/>
              <a:t>of</a:t>
            </a:r>
            <a:r>
              <a:rPr lang="de-DE" sz="2000" dirty="0"/>
              <a:t> </a:t>
            </a:r>
            <a:r>
              <a:rPr lang="de-DE" sz="2000" dirty="0" err="1"/>
              <a:t>Vigeland‘s</a:t>
            </a:r>
            <a:r>
              <a:rPr lang="de-DE" sz="2000" dirty="0"/>
              <a:t> </a:t>
            </a:r>
            <a:r>
              <a:rPr lang="de-DE" sz="2000" dirty="0" err="1"/>
              <a:t>works</a:t>
            </a:r>
            <a:r>
              <a:rPr lang="de-DE" sz="2000" dirty="0"/>
              <a:t>:</a:t>
            </a:r>
          </a:p>
        </p:txBody>
      </p:sp>
      <p:pic>
        <p:nvPicPr>
          <p:cNvPr id="1026" name="Picture 2" descr="\\ip.local\xp-user\kura\Eigene Dateien\My Pictures\Angry bo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065961"/>
            <a:ext cx="3960440" cy="238623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ip.local\xp-user\kura\Eigene Dateien\My Pictures\Vigeland Stele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39" y="4221088"/>
            <a:ext cx="3396709" cy="1963713"/>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2814034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998" y="116632"/>
            <a:ext cx="8229600" cy="1080120"/>
          </a:xfrm>
        </p:spPr>
        <p:txBody>
          <a:bodyPr>
            <a:normAutofit/>
          </a:bodyPr>
          <a:lstStyle/>
          <a:p>
            <a:r>
              <a:rPr lang="de-DE" sz="3200" dirty="0" err="1"/>
              <a:t>Some</a:t>
            </a:r>
            <a:r>
              <a:rPr lang="de-DE" sz="3200" dirty="0"/>
              <a:t> parallel: ‘</a:t>
            </a:r>
            <a:r>
              <a:rPr lang="de-DE" sz="3200" dirty="0" err="1"/>
              <a:t>Neuschwanstein</a:t>
            </a:r>
            <a:r>
              <a:rPr lang="de-DE" sz="3200" dirty="0"/>
              <a:t>‘</a:t>
            </a:r>
          </a:p>
        </p:txBody>
      </p:sp>
      <p:sp>
        <p:nvSpPr>
          <p:cNvPr id="3" name="Content Placeholder 2"/>
          <p:cNvSpPr>
            <a:spLocks noGrp="1"/>
          </p:cNvSpPr>
          <p:nvPr>
            <p:ph idx="1"/>
          </p:nvPr>
        </p:nvSpPr>
        <p:spPr>
          <a:xfrm>
            <a:off x="457200" y="980728"/>
            <a:ext cx="8229600" cy="5145435"/>
          </a:xfrm>
        </p:spPr>
        <p:txBody>
          <a:bodyPr>
            <a:normAutofit/>
          </a:bodyPr>
          <a:lstStyle/>
          <a:p>
            <a:pPr marL="0" indent="0">
              <a:buNone/>
            </a:pPr>
            <a:r>
              <a:rPr lang="de-DE" sz="2000" dirty="0"/>
              <a:t>The </a:t>
            </a:r>
            <a:r>
              <a:rPr lang="de-DE" sz="2000" dirty="0" err="1"/>
              <a:t>name</a:t>
            </a:r>
            <a:r>
              <a:rPr lang="de-DE" sz="2000" dirty="0"/>
              <a:t> </a:t>
            </a:r>
            <a:r>
              <a:rPr lang="de-DE" sz="2000" dirty="0" err="1"/>
              <a:t>of</a:t>
            </a:r>
            <a:r>
              <a:rPr lang="de-DE" sz="2000" dirty="0"/>
              <a:t> </a:t>
            </a:r>
            <a:r>
              <a:rPr lang="de-DE" sz="2000" dirty="0" err="1"/>
              <a:t>the</a:t>
            </a:r>
            <a:r>
              <a:rPr lang="de-DE" sz="2000" dirty="0"/>
              <a:t> ‘</a:t>
            </a:r>
            <a:r>
              <a:rPr lang="de-DE" sz="2000" dirty="0" err="1"/>
              <a:t>fairy</a:t>
            </a:r>
            <a:r>
              <a:rPr lang="de-DE" sz="2000" dirty="0"/>
              <a:t> </a:t>
            </a:r>
            <a:r>
              <a:rPr lang="de-DE" sz="2000" dirty="0" err="1"/>
              <a:t>castle</a:t>
            </a:r>
            <a:r>
              <a:rPr lang="de-DE" sz="2000" dirty="0"/>
              <a:t>‘ </a:t>
            </a:r>
            <a:r>
              <a:rPr lang="de-DE" sz="2000" dirty="0" err="1"/>
              <a:t>built</a:t>
            </a:r>
            <a:r>
              <a:rPr lang="de-DE" sz="2000" dirty="0"/>
              <a:t> </a:t>
            </a:r>
            <a:r>
              <a:rPr lang="de-DE" sz="2000" dirty="0" err="1"/>
              <a:t>by</a:t>
            </a:r>
            <a:r>
              <a:rPr lang="de-DE" sz="2000" dirty="0"/>
              <a:t> </a:t>
            </a:r>
            <a:r>
              <a:rPr lang="de-DE" sz="2000" dirty="0" err="1"/>
              <a:t>king</a:t>
            </a:r>
            <a:r>
              <a:rPr lang="de-DE" sz="2000" dirty="0"/>
              <a:t> Louis II in </a:t>
            </a:r>
            <a:r>
              <a:rPr lang="de-DE" sz="2000" dirty="0" err="1"/>
              <a:t>the</a:t>
            </a:r>
            <a:r>
              <a:rPr lang="de-DE" sz="2000" dirty="0"/>
              <a:t> </a:t>
            </a:r>
            <a:r>
              <a:rPr lang="de-DE" sz="2000" dirty="0" err="1"/>
              <a:t>Bavarian</a:t>
            </a:r>
            <a:r>
              <a:rPr lang="de-DE" sz="2000" dirty="0"/>
              <a:t> </a:t>
            </a:r>
            <a:r>
              <a:rPr lang="de-DE" sz="2000" dirty="0" err="1"/>
              <a:t>alps</a:t>
            </a:r>
            <a:r>
              <a:rPr lang="de-DE" sz="2000" dirty="0"/>
              <a:t> was </a:t>
            </a:r>
            <a:r>
              <a:rPr lang="de-DE" sz="2000" dirty="0" err="1"/>
              <a:t>found</a:t>
            </a:r>
            <a:r>
              <a:rPr lang="de-DE" sz="2000" dirty="0"/>
              <a:t> </a:t>
            </a:r>
            <a:r>
              <a:rPr lang="de-DE" sz="2000" dirty="0" err="1"/>
              <a:t>registrable</a:t>
            </a:r>
            <a:r>
              <a:rPr lang="de-DE" sz="2000" dirty="0"/>
              <a:t> </a:t>
            </a:r>
            <a:r>
              <a:rPr lang="de-DE" sz="2000" dirty="0" err="1"/>
              <a:t>by</a:t>
            </a:r>
            <a:r>
              <a:rPr lang="de-DE" sz="2000" dirty="0"/>
              <a:t> </a:t>
            </a:r>
            <a:r>
              <a:rPr lang="de-DE" sz="2000" dirty="0" err="1"/>
              <a:t>the</a:t>
            </a:r>
            <a:r>
              <a:rPr lang="de-DE" sz="2000" dirty="0"/>
              <a:t> GCEU for a </a:t>
            </a:r>
            <a:r>
              <a:rPr lang="de-DE" sz="2000" dirty="0" err="1"/>
              <a:t>range</a:t>
            </a:r>
            <a:r>
              <a:rPr lang="de-DE" sz="2000" dirty="0"/>
              <a:t> </a:t>
            </a:r>
            <a:r>
              <a:rPr lang="de-DE" sz="2000" dirty="0" err="1"/>
              <a:t>of</a:t>
            </a:r>
            <a:r>
              <a:rPr lang="de-DE" sz="2000" dirty="0"/>
              <a:t> </a:t>
            </a:r>
            <a:r>
              <a:rPr lang="de-DE" sz="2000" dirty="0" err="1"/>
              <a:t>goods</a:t>
            </a:r>
            <a:r>
              <a:rPr lang="de-DE" sz="2000" dirty="0"/>
              <a:t> </a:t>
            </a:r>
            <a:r>
              <a:rPr lang="de-DE" sz="2000" dirty="0" err="1"/>
              <a:t>and</a:t>
            </a:r>
            <a:r>
              <a:rPr lang="de-DE" sz="2000" dirty="0"/>
              <a:t> </a:t>
            </a:r>
            <a:r>
              <a:rPr lang="de-DE" sz="2000" dirty="0" err="1"/>
              <a:t>services</a:t>
            </a:r>
            <a:r>
              <a:rPr lang="de-DE" sz="2000" dirty="0"/>
              <a:t>. National </a:t>
            </a:r>
            <a:r>
              <a:rPr lang="de-DE" sz="2000" dirty="0" err="1"/>
              <a:t>registration</a:t>
            </a:r>
            <a:r>
              <a:rPr lang="de-DE" sz="2000" dirty="0"/>
              <a:t> </a:t>
            </a:r>
            <a:r>
              <a:rPr lang="de-DE" sz="2000" dirty="0" err="1"/>
              <a:t>of</a:t>
            </a:r>
            <a:r>
              <a:rPr lang="de-DE" sz="2000" dirty="0"/>
              <a:t> </a:t>
            </a:r>
            <a:r>
              <a:rPr lang="de-DE" sz="2000" dirty="0" err="1"/>
              <a:t>the</a:t>
            </a:r>
            <a:r>
              <a:rPr lang="de-DE" sz="2000" dirty="0"/>
              <a:t> same </a:t>
            </a:r>
            <a:r>
              <a:rPr lang="de-DE" sz="2000" dirty="0" err="1"/>
              <a:t>mark</a:t>
            </a:r>
            <a:r>
              <a:rPr lang="de-DE" sz="2000" dirty="0"/>
              <a:t> </a:t>
            </a:r>
            <a:r>
              <a:rPr lang="de-DE" sz="2000" dirty="0" err="1"/>
              <a:t>had</a:t>
            </a:r>
            <a:r>
              <a:rPr lang="de-DE" sz="2000" dirty="0"/>
              <a:t> </a:t>
            </a:r>
            <a:r>
              <a:rPr lang="de-DE" sz="2000" dirty="0" err="1"/>
              <a:t>been</a:t>
            </a:r>
            <a:r>
              <a:rPr lang="de-DE" sz="2000" dirty="0"/>
              <a:t> </a:t>
            </a:r>
            <a:r>
              <a:rPr lang="de-DE" sz="2000" dirty="0" err="1"/>
              <a:t>rejected</a:t>
            </a:r>
            <a:r>
              <a:rPr lang="de-DE" sz="2000" dirty="0"/>
              <a:t> </a:t>
            </a:r>
            <a:r>
              <a:rPr lang="de-DE" sz="2000" dirty="0" err="1"/>
              <a:t>by</a:t>
            </a:r>
            <a:r>
              <a:rPr lang="de-DE" sz="2000" dirty="0"/>
              <a:t> </a:t>
            </a:r>
            <a:r>
              <a:rPr lang="de-DE" sz="2000" dirty="0" err="1"/>
              <a:t>the</a:t>
            </a:r>
            <a:r>
              <a:rPr lang="de-DE" sz="2000" dirty="0"/>
              <a:t> German Federal Supreme Court (due </a:t>
            </a:r>
            <a:r>
              <a:rPr lang="de-DE" sz="2000" dirty="0" err="1"/>
              <a:t>to</a:t>
            </a:r>
            <a:r>
              <a:rPr lang="de-DE" sz="2000" dirty="0"/>
              <a:t> </a:t>
            </a:r>
            <a:r>
              <a:rPr lang="de-DE" sz="2000" dirty="0" err="1"/>
              <a:t>lacking</a:t>
            </a:r>
            <a:r>
              <a:rPr lang="de-DE" sz="2000" dirty="0"/>
              <a:t> </a:t>
            </a:r>
            <a:r>
              <a:rPr lang="de-DE" sz="2000" dirty="0" err="1"/>
              <a:t>distinctiveness</a:t>
            </a:r>
            <a:r>
              <a:rPr lang="de-DE" sz="2000" dirty="0"/>
              <a:t>) for </a:t>
            </a:r>
            <a:r>
              <a:rPr lang="de-DE" sz="2000" dirty="0" err="1"/>
              <a:t>products</a:t>
            </a:r>
            <a:r>
              <a:rPr lang="de-DE" sz="2000" dirty="0"/>
              <a:t> </a:t>
            </a:r>
            <a:r>
              <a:rPr lang="de-DE" sz="2000" dirty="0" err="1"/>
              <a:t>typically</a:t>
            </a:r>
            <a:r>
              <a:rPr lang="de-DE" sz="2000" dirty="0"/>
              <a:t> </a:t>
            </a:r>
            <a:r>
              <a:rPr lang="de-DE" sz="2000" dirty="0" err="1"/>
              <a:t>sold</a:t>
            </a:r>
            <a:r>
              <a:rPr lang="de-DE" sz="2000" dirty="0"/>
              <a:t> </a:t>
            </a:r>
            <a:r>
              <a:rPr lang="de-DE" sz="2000" dirty="0" err="1"/>
              <a:t>as</a:t>
            </a:r>
            <a:r>
              <a:rPr lang="de-DE" sz="2000" dirty="0"/>
              <a:t> </a:t>
            </a:r>
            <a:r>
              <a:rPr lang="de-DE" sz="2000" dirty="0" err="1"/>
              <a:t>souvenirs</a:t>
            </a:r>
            <a:r>
              <a:rPr lang="de-DE" sz="2000" dirty="0"/>
              <a:t>. </a:t>
            </a:r>
          </a:p>
          <a:p>
            <a:pPr marL="0" indent="0">
              <a:buNone/>
            </a:pPr>
            <a:r>
              <a:rPr lang="de-DE" sz="2000" dirty="0" err="1"/>
              <a:t>Would</a:t>
            </a:r>
            <a:r>
              <a:rPr lang="de-DE" sz="2000" dirty="0"/>
              <a:t> </a:t>
            </a:r>
            <a:r>
              <a:rPr lang="de-DE" sz="2000" dirty="0" err="1"/>
              <a:t>the</a:t>
            </a:r>
            <a:r>
              <a:rPr lang="de-DE" sz="2000" dirty="0"/>
              <a:t> </a:t>
            </a:r>
            <a:r>
              <a:rPr lang="de-DE" sz="2000" dirty="0" err="1"/>
              <a:t>results</a:t>
            </a:r>
            <a:r>
              <a:rPr lang="de-DE" sz="2000" dirty="0"/>
              <a:t> </a:t>
            </a:r>
            <a:r>
              <a:rPr lang="de-DE" sz="2000" dirty="0" err="1"/>
              <a:t>be</a:t>
            </a:r>
            <a:r>
              <a:rPr lang="de-DE" sz="2000" dirty="0"/>
              <a:t> </a:t>
            </a:r>
            <a:r>
              <a:rPr lang="de-DE" sz="2000" dirty="0" err="1"/>
              <a:t>influenced</a:t>
            </a:r>
            <a:r>
              <a:rPr lang="de-DE" sz="2000" dirty="0"/>
              <a:t> </a:t>
            </a:r>
            <a:r>
              <a:rPr lang="de-DE" sz="2000" dirty="0" err="1"/>
              <a:t>by</a:t>
            </a:r>
            <a:r>
              <a:rPr lang="de-DE" sz="2000" dirty="0"/>
              <a:t> </a:t>
            </a:r>
            <a:r>
              <a:rPr lang="de-DE" sz="2000" dirty="0" err="1"/>
              <a:t>the</a:t>
            </a:r>
            <a:r>
              <a:rPr lang="de-DE" sz="2000" dirty="0"/>
              <a:t> legal </a:t>
            </a:r>
            <a:r>
              <a:rPr lang="de-DE" sz="2000" dirty="0" err="1"/>
              <a:t>amendments</a:t>
            </a:r>
            <a:r>
              <a:rPr lang="de-DE" sz="2000" dirty="0"/>
              <a:t> </a:t>
            </a:r>
            <a:r>
              <a:rPr lang="de-DE" sz="2000" dirty="0" err="1"/>
              <a:t>of</a:t>
            </a:r>
            <a:r>
              <a:rPr lang="de-DE" sz="2000" dirty="0"/>
              <a:t> TMD </a:t>
            </a:r>
            <a:r>
              <a:rPr lang="de-DE" sz="2000" dirty="0" err="1"/>
              <a:t>and</a:t>
            </a:r>
            <a:r>
              <a:rPr lang="de-DE" sz="2000" dirty="0"/>
              <a:t> EUTMR?</a:t>
            </a:r>
          </a:p>
          <a:p>
            <a:pPr marL="0" indent="0">
              <a:buNone/>
            </a:pPr>
            <a:endParaRPr lang="de-DE" sz="2000" dirty="0"/>
          </a:p>
          <a:p>
            <a:pPr marL="0" indent="0" algn="ctr">
              <a:buNone/>
            </a:pPr>
            <a:r>
              <a:rPr lang="de-DE" sz="2000" dirty="0"/>
              <a:t>NEUSCHWANSTEIN</a:t>
            </a:r>
          </a:p>
          <a:p>
            <a:pPr marL="0" indent="0" algn="ctr">
              <a:buNone/>
            </a:pPr>
            <a:endParaRPr lang="de-DE" sz="2000" dirty="0"/>
          </a:p>
          <a:p>
            <a:pPr marL="0" indent="0" algn="ctr">
              <a:buNone/>
            </a:pPr>
            <a:endParaRPr lang="de-DE" sz="2000" dirty="0"/>
          </a:p>
          <a:p>
            <a:pPr marL="0" indent="0" algn="ctr">
              <a:buNone/>
            </a:pPr>
            <a:endParaRPr lang="de-DE" sz="2000" dirty="0"/>
          </a:p>
        </p:txBody>
      </p:sp>
      <p:pic>
        <p:nvPicPr>
          <p:cNvPr id="2050" name="Picture 2" descr="\\ip.local\xp-user\kura\Eigene Dateien\My Pictures\neuschwanstein4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4149080"/>
            <a:ext cx="4286250" cy="2019300"/>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3543763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de-DE" sz="3600" dirty="0" err="1"/>
              <a:t>Own</a:t>
            </a:r>
            <a:r>
              <a:rPr lang="de-DE" sz="3600" dirty="0"/>
              <a:t> </a:t>
            </a:r>
            <a:r>
              <a:rPr lang="de-DE" sz="3600" dirty="0" err="1"/>
              <a:t>conclusions</a:t>
            </a:r>
            <a:endParaRPr lang="de-DE" sz="3600" dirty="0"/>
          </a:p>
        </p:txBody>
      </p:sp>
      <p:sp>
        <p:nvSpPr>
          <p:cNvPr id="3" name="Content Placeholder 2"/>
          <p:cNvSpPr>
            <a:spLocks noGrp="1"/>
          </p:cNvSpPr>
          <p:nvPr>
            <p:ph idx="1"/>
          </p:nvPr>
        </p:nvSpPr>
        <p:spPr>
          <a:xfrm>
            <a:off x="457200" y="1196752"/>
            <a:ext cx="8229600" cy="4929411"/>
          </a:xfrm>
        </p:spPr>
        <p:txBody>
          <a:bodyPr>
            <a:normAutofit/>
          </a:bodyPr>
          <a:lstStyle/>
          <a:p>
            <a:pPr marL="0" indent="0">
              <a:buNone/>
            </a:pPr>
            <a:r>
              <a:rPr lang="de-DE" sz="2000" dirty="0" err="1"/>
              <a:t>There</a:t>
            </a:r>
            <a:r>
              <a:rPr lang="de-DE" sz="2000" dirty="0"/>
              <a:t> </a:t>
            </a:r>
            <a:r>
              <a:rPr lang="de-DE" sz="2000" dirty="0" err="1"/>
              <a:t>is</a:t>
            </a:r>
            <a:r>
              <a:rPr lang="de-DE" sz="2000" dirty="0"/>
              <a:t> </a:t>
            </a:r>
            <a:r>
              <a:rPr lang="de-DE" sz="2000" dirty="0" err="1"/>
              <a:t>every</a:t>
            </a:r>
            <a:r>
              <a:rPr lang="de-DE" sz="2000" dirty="0"/>
              <a:t> </a:t>
            </a:r>
            <a:r>
              <a:rPr lang="de-DE" sz="2000" dirty="0" err="1"/>
              <a:t>reason</a:t>
            </a:r>
            <a:r>
              <a:rPr lang="de-DE" sz="2000" dirty="0"/>
              <a:t> </a:t>
            </a:r>
            <a:r>
              <a:rPr lang="de-DE" sz="2000" dirty="0" err="1"/>
              <a:t>to</a:t>
            </a:r>
            <a:r>
              <a:rPr lang="de-DE" sz="2000" dirty="0"/>
              <a:t> </a:t>
            </a:r>
            <a:r>
              <a:rPr lang="de-DE" sz="2000" dirty="0" err="1"/>
              <a:t>be</a:t>
            </a:r>
            <a:r>
              <a:rPr lang="de-DE" sz="2000" dirty="0"/>
              <a:t> </a:t>
            </a:r>
            <a:r>
              <a:rPr lang="de-DE" sz="2000" dirty="0" err="1"/>
              <a:t>wary</a:t>
            </a:r>
            <a:r>
              <a:rPr lang="de-DE" sz="2000" dirty="0"/>
              <a:t> </a:t>
            </a:r>
            <a:r>
              <a:rPr lang="de-DE" sz="2000" dirty="0" err="1"/>
              <a:t>of</a:t>
            </a:r>
            <a:r>
              <a:rPr lang="de-DE" sz="2000" dirty="0"/>
              <a:t> </a:t>
            </a:r>
            <a:r>
              <a:rPr lang="de-DE" sz="2000" dirty="0" err="1"/>
              <a:t>trade</a:t>
            </a:r>
            <a:r>
              <a:rPr lang="de-DE" sz="2000" dirty="0"/>
              <a:t> </a:t>
            </a:r>
            <a:r>
              <a:rPr lang="de-DE" sz="2000" dirty="0" err="1"/>
              <a:t>mark</a:t>
            </a:r>
            <a:r>
              <a:rPr lang="de-DE" sz="2000" dirty="0"/>
              <a:t> </a:t>
            </a:r>
            <a:r>
              <a:rPr lang="de-DE" sz="2000" dirty="0" err="1"/>
              <a:t>registrations</a:t>
            </a:r>
            <a:r>
              <a:rPr lang="de-DE" sz="2000" dirty="0"/>
              <a:t>  </a:t>
            </a:r>
            <a:r>
              <a:rPr lang="de-DE" sz="2000" dirty="0" err="1"/>
              <a:t>seeking</a:t>
            </a:r>
            <a:r>
              <a:rPr lang="de-DE" sz="2000" dirty="0"/>
              <a:t> </a:t>
            </a:r>
            <a:r>
              <a:rPr lang="de-DE" sz="2000" dirty="0" err="1"/>
              <a:t>to</a:t>
            </a:r>
            <a:r>
              <a:rPr lang="de-DE" sz="2000" dirty="0"/>
              <a:t> </a:t>
            </a:r>
            <a:r>
              <a:rPr lang="de-DE" sz="2000" dirty="0" err="1"/>
              <a:t>take</a:t>
            </a:r>
            <a:r>
              <a:rPr lang="de-DE" sz="2000" dirty="0"/>
              <a:t> </a:t>
            </a:r>
            <a:r>
              <a:rPr lang="de-DE" sz="2000" dirty="0" err="1"/>
              <a:t>control</a:t>
            </a:r>
            <a:r>
              <a:rPr lang="de-DE" sz="2000" dirty="0"/>
              <a:t> </a:t>
            </a:r>
            <a:r>
              <a:rPr lang="de-DE" sz="2000" dirty="0" err="1"/>
              <a:t>of</a:t>
            </a:r>
            <a:r>
              <a:rPr lang="de-DE" sz="2000" dirty="0"/>
              <a:t> </a:t>
            </a:r>
            <a:r>
              <a:rPr lang="de-DE" sz="2000" dirty="0" err="1"/>
              <a:t>product</a:t>
            </a:r>
            <a:r>
              <a:rPr lang="de-DE" sz="2000" dirty="0"/>
              <a:t> </a:t>
            </a:r>
            <a:r>
              <a:rPr lang="de-DE" sz="2000" dirty="0" err="1"/>
              <a:t>markets</a:t>
            </a:r>
            <a:r>
              <a:rPr lang="de-DE" sz="2000" dirty="0"/>
              <a:t> </a:t>
            </a:r>
            <a:r>
              <a:rPr lang="de-DE" sz="2000" dirty="0" err="1"/>
              <a:t>instead</a:t>
            </a:r>
            <a:r>
              <a:rPr lang="de-DE" sz="2000" dirty="0"/>
              <a:t> </a:t>
            </a:r>
            <a:r>
              <a:rPr lang="de-DE" sz="2000" dirty="0" err="1"/>
              <a:t>of</a:t>
            </a:r>
            <a:r>
              <a:rPr lang="de-DE" sz="2000" dirty="0"/>
              <a:t> just </a:t>
            </a:r>
            <a:r>
              <a:rPr lang="de-DE" sz="2000" dirty="0" err="1"/>
              <a:t>channeling</a:t>
            </a:r>
            <a:r>
              <a:rPr lang="de-DE" sz="2000" dirty="0"/>
              <a:t> </a:t>
            </a:r>
            <a:r>
              <a:rPr lang="de-DE" sz="2000" dirty="0" err="1"/>
              <a:t>goodwill</a:t>
            </a:r>
            <a:r>
              <a:rPr lang="de-DE" sz="2000" dirty="0"/>
              <a:t> </a:t>
            </a:r>
            <a:r>
              <a:rPr lang="de-DE" sz="2000" dirty="0" err="1"/>
              <a:t>gained</a:t>
            </a:r>
            <a:r>
              <a:rPr lang="de-DE" sz="2000" dirty="0"/>
              <a:t> on </a:t>
            </a:r>
            <a:r>
              <a:rPr lang="de-DE" sz="2000" dirty="0" err="1"/>
              <a:t>the</a:t>
            </a:r>
            <a:r>
              <a:rPr lang="de-DE" sz="2000" dirty="0"/>
              <a:t> </a:t>
            </a:r>
            <a:r>
              <a:rPr lang="de-DE" sz="2000" dirty="0" err="1"/>
              <a:t>market</a:t>
            </a:r>
            <a:r>
              <a:rPr lang="de-DE" sz="2000" dirty="0"/>
              <a:t> back </a:t>
            </a:r>
            <a:r>
              <a:rPr lang="de-DE" sz="2000" dirty="0" err="1"/>
              <a:t>to</a:t>
            </a:r>
            <a:r>
              <a:rPr lang="de-DE" sz="2000" dirty="0"/>
              <a:t> </a:t>
            </a:r>
            <a:r>
              <a:rPr lang="de-DE" sz="2000" dirty="0" err="1"/>
              <a:t>its</a:t>
            </a:r>
            <a:r>
              <a:rPr lang="de-DE" sz="2000" dirty="0"/>
              <a:t> </a:t>
            </a:r>
            <a:r>
              <a:rPr lang="de-DE" sz="2000" dirty="0" err="1"/>
              <a:t>source</a:t>
            </a:r>
            <a:endParaRPr lang="de-DE" sz="2000" dirty="0"/>
          </a:p>
          <a:p>
            <a:pPr marL="0" indent="0">
              <a:buNone/>
            </a:pPr>
            <a:endParaRPr lang="de-DE" sz="2000" dirty="0"/>
          </a:p>
          <a:p>
            <a:pPr marL="0" indent="0">
              <a:buNone/>
            </a:pPr>
            <a:r>
              <a:rPr lang="de-DE" sz="2000" dirty="0" err="1"/>
              <a:t>However</a:t>
            </a:r>
            <a:r>
              <a:rPr lang="de-DE" sz="2000" dirty="0"/>
              <a:t>, </a:t>
            </a:r>
            <a:r>
              <a:rPr lang="de-DE" sz="2000" dirty="0" err="1"/>
              <a:t>instead</a:t>
            </a:r>
            <a:r>
              <a:rPr lang="de-DE" sz="2000" dirty="0"/>
              <a:t> </a:t>
            </a:r>
            <a:r>
              <a:rPr lang="de-DE" sz="2000" dirty="0" err="1"/>
              <a:t>of</a:t>
            </a:r>
            <a:r>
              <a:rPr lang="de-DE" sz="2000" dirty="0"/>
              <a:t> </a:t>
            </a:r>
            <a:r>
              <a:rPr lang="de-DE" sz="2000" dirty="0" err="1"/>
              <a:t>applying</a:t>
            </a:r>
            <a:r>
              <a:rPr lang="de-DE" sz="2000" dirty="0"/>
              <a:t> </a:t>
            </a:r>
            <a:r>
              <a:rPr lang="de-DE" sz="2000" dirty="0" err="1"/>
              <a:t>gross</a:t>
            </a:r>
            <a:r>
              <a:rPr lang="de-DE" sz="2000" dirty="0"/>
              <a:t>, ‘</a:t>
            </a:r>
            <a:r>
              <a:rPr lang="de-DE" sz="2000" dirty="0" err="1"/>
              <a:t>automatic</a:t>
            </a:r>
            <a:r>
              <a:rPr lang="de-DE" sz="2000" dirty="0"/>
              <a:t>‘ </a:t>
            </a:r>
            <a:r>
              <a:rPr lang="de-DE" sz="2000" dirty="0" err="1"/>
              <a:t>and</a:t>
            </a:r>
            <a:r>
              <a:rPr lang="de-DE" sz="2000" dirty="0"/>
              <a:t>/</a:t>
            </a:r>
            <a:r>
              <a:rPr lang="de-DE" sz="2000" dirty="0" err="1"/>
              <a:t>or</a:t>
            </a:r>
            <a:r>
              <a:rPr lang="de-DE" sz="2000" dirty="0"/>
              <a:t> </a:t>
            </a:r>
            <a:r>
              <a:rPr lang="de-DE" sz="2000" dirty="0" err="1"/>
              <a:t>provisions</a:t>
            </a:r>
            <a:r>
              <a:rPr lang="de-DE" sz="2000" dirty="0"/>
              <a:t> </a:t>
            </a:r>
            <a:r>
              <a:rPr lang="de-DE" sz="2000" dirty="0" err="1"/>
              <a:t>producing</a:t>
            </a:r>
            <a:r>
              <a:rPr lang="de-DE" sz="2000" dirty="0"/>
              <a:t> irreversible </a:t>
            </a:r>
            <a:r>
              <a:rPr lang="de-DE" sz="2000" dirty="0" err="1"/>
              <a:t>results</a:t>
            </a:r>
            <a:r>
              <a:rPr lang="de-DE" sz="2000" dirty="0"/>
              <a:t> such </a:t>
            </a:r>
            <a:r>
              <a:rPr lang="de-DE" sz="2000" dirty="0" err="1"/>
              <a:t>as</a:t>
            </a:r>
            <a:r>
              <a:rPr lang="de-DE" sz="2000" dirty="0"/>
              <a:t> Art. 7(1)(e) EUTMR, </a:t>
            </a:r>
            <a:r>
              <a:rPr lang="de-DE" sz="2000" dirty="0" err="1"/>
              <a:t>trade</a:t>
            </a:r>
            <a:r>
              <a:rPr lang="de-DE" sz="2000" dirty="0"/>
              <a:t> </a:t>
            </a:r>
            <a:r>
              <a:rPr lang="de-DE" sz="2000" dirty="0" err="1"/>
              <a:t>mark</a:t>
            </a:r>
            <a:r>
              <a:rPr lang="de-DE" sz="2000" dirty="0"/>
              <a:t> </a:t>
            </a:r>
            <a:r>
              <a:rPr lang="de-DE" sz="2000" dirty="0" err="1"/>
              <a:t>law</a:t>
            </a:r>
            <a:r>
              <a:rPr lang="de-DE" sz="2000" dirty="0"/>
              <a:t> </a:t>
            </a:r>
            <a:r>
              <a:rPr lang="de-DE" sz="2000" dirty="0" err="1"/>
              <a:t>instruments</a:t>
            </a:r>
            <a:r>
              <a:rPr lang="de-DE" sz="2000" dirty="0"/>
              <a:t> (</a:t>
            </a:r>
            <a:r>
              <a:rPr lang="de-DE" sz="2000" dirty="0" err="1"/>
              <a:t>including</a:t>
            </a:r>
            <a:r>
              <a:rPr lang="de-DE" sz="2000" dirty="0"/>
              <a:t> </a:t>
            </a:r>
            <a:r>
              <a:rPr lang="de-DE" sz="2000" dirty="0" err="1"/>
              <a:t>scope</a:t>
            </a:r>
            <a:r>
              <a:rPr lang="de-DE" sz="2000" dirty="0"/>
              <a:t> </a:t>
            </a:r>
            <a:r>
              <a:rPr lang="de-DE" sz="2000" dirty="0" err="1"/>
              <a:t>and</a:t>
            </a:r>
            <a:r>
              <a:rPr lang="de-DE" sz="2000" dirty="0"/>
              <a:t> </a:t>
            </a:r>
            <a:r>
              <a:rPr lang="de-DE" sz="2000" dirty="0" err="1"/>
              <a:t>limitations</a:t>
            </a:r>
            <a:r>
              <a:rPr lang="de-DE" sz="2000" dirty="0"/>
              <a:t>!) </a:t>
            </a:r>
            <a:r>
              <a:rPr lang="de-DE" sz="2000" dirty="0" err="1"/>
              <a:t>should</a:t>
            </a:r>
            <a:r>
              <a:rPr lang="de-DE" sz="2000" dirty="0"/>
              <a:t> </a:t>
            </a:r>
            <a:r>
              <a:rPr lang="de-DE" sz="2000" dirty="0" err="1"/>
              <a:t>be</a:t>
            </a:r>
            <a:r>
              <a:rPr lang="de-DE" sz="2000" dirty="0"/>
              <a:t> </a:t>
            </a:r>
            <a:r>
              <a:rPr lang="de-DE" sz="2000" dirty="0" err="1"/>
              <a:t>applied</a:t>
            </a:r>
            <a:r>
              <a:rPr lang="de-DE" sz="2000" dirty="0"/>
              <a:t> in a </a:t>
            </a:r>
            <a:r>
              <a:rPr lang="de-DE" sz="2000" dirty="0" err="1"/>
              <a:t>differentiated</a:t>
            </a:r>
            <a:r>
              <a:rPr lang="de-DE" sz="2000" dirty="0"/>
              <a:t>, </a:t>
            </a:r>
            <a:r>
              <a:rPr lang="de-DE" sz="2000" dirty="0" err="1"/>
              <a:t>conscious</a:t>
            </a:r>
            <a:r>
              <a:rPr lang="de-DE" sz="2000" dirty="0"/>
              <a:t> </a:t>
            </a:r>
            <a:r>
              <a:rPr lang="de-DE" sz="2000" dirty="0" err="1"/>
              <a:t>manner</a:t>
            </a:r>
            <a:r>
              <a:rPr lang="de-DE" sz="2000" dirty="0"/>
              <a:t> </a:t>
            </a:r>
            <a:r>
              <a:rPr lang="de-DE" sz="2000" dirty="0" err="1"/>
              <a:t>leaving</a:t>
            </a:r>
            <a:r>
              <a:rPr lang="de-DE" sz="2000" dirty="0"/>
              <a:t> </a:t>
            </a:r>
            <a:r>
              <a:rPr lang="de-DE" sz="2000" dirty="0" err="1"/>
              <a:t>room</a:t>
            </a:r>
            <a:r>
              <a:rPr lang="de-DE" sz="2000" dirty="0"/>
              <a:t> for </a:t>
            </a:r>
            <a:r>
              <a:rPr lang="de-DE" sz="2000" dirty="0" err="1"/>
              <a:t>case-by</a:t>
            </a:r>
            <a:r>
              <a:rPr lang="de-DE" sz="2000" dirty="0"/>
              <a:t> </a:t>
            </a:r>
            <a:r>
              <a:rPr lang="de-DE" sz="2000" dirty="0" err="1"/>
              <a:t>case</a:t>
            </a:r>
            <a:r>
              <a:rPr lang="de-DE" sz="2000" dirty="0"/>
              <a:t>-analysis</a:t>
            </a:r>
          </a:p>
          <a:p>
            <a:pPr marL="0" indent="0">
              <a:buNone/>
            </a:pPr>
            <a:endParaRPr lang="de-DE" sz="2000" dirty="0"/>
          </a:p>
          <a:p>
            <a:pPr marL="0" indent="0">
              <a:buNone/>
            </a:pPr>
            <a:r>
              <a:rPr lang="de-DE" sz="2000" dirty="0" err="1"/>
              <a:t>Wanted</a:t>
            </a:r>
            <a:r>
              <a:rPr lang="de-DE" sz="2000" dirty="0"/>
              <a:t>: More </a:t>
            </a:r>
            <a:r>
              <a:rPr lang="de-DE" sz="2000" dirty="0" err="1"/>
              <a:t>empirical</a:t>
            </a:r>
            <a:r>
              <a:rPr lang="de-DE" sz="2000" dirty="0"/>
              <a:t> </a:t>
            </a:r>
            <a:r>
              <a:rPr lang="de-DE" sz="2000" dirty="0" err="1"/>
              <a:t>investigation</a:t>
            </a:r>
            <a:r>
              <a:rPr lang="de-DE" sz="2000" dirty="0"/>
              <a:t> </a:t>
            </a:r>
            <a:r>
              <a:rPr lang="de-DE" sz="2000" dirty="0" err="1"/>
              <a:t>of</a:t>
            </a:r>
            <a:r>
              <a:rPr lang="de-DE" sz="2000" dirty="0"/>
              <a:t> </a:t>
            </a:r>
            <a:r>
              <a:rPr lang="de-DE" sz="2000" dirty="0" err="1"/>
              <a:t>actual</a:t>
            </a:r>
            <a:r>
              <a:rPr lang="de-DE" sz="2000" dirty="0"/>
              <a:t> </a:t>
            </a:r>
            <a:r>
              <a:rPr lang="de-DE" sz="2000" dirty="0" err="1"/>
              <a:t>problems</a:t>
            </a:r>
            <a:r>
              <a:rPr lang="de-DE" sz="2000" dirty="0"/>
              <a:t> </a:t>
            </a:r>
            <a:r>
              <a:rPr lang="de-DE" sz="2000" dirty="0" err="1"/>
              <a:t>accruing</a:t>
            </a:r>
            <a:r>
              <a:rPr lang="de-DE" sz="2000" dirty="0"/>
              <a:t> in </a:t>
            </a:r>
            <a:r>
              <a:rPr lang="de-DE" sz="2000" dirty="0" err="1"/>
              <a:t>practice</a:t>
            </a:r>
            <a:r>
              <a:rPr lang="de-DE" sz="2000" dirty="0"/>
              <a:t>!</a:t>
            </a:r>
          </a:p>
        </p:txBody>
      </p:sp>
      <p:sp>
        <p:nvSpPr>
          <p:cNvPr id="4" name="Footer Placeholder 3"/>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26713648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997</Words>
  <Application>Microsoft Office PowerPoint</Application>
  <PresentationFormat>On-screen Show (4:3)</PresentationFormat>
  <Paragraphs>53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Functionality with a focus on application to ‘other characteristics‘</vt:lpstr>
      <vt:lpstr>Meaning of Art. 7(1)(e) – CJEU decisions</vt:lpstr>
      <vt:lpstr>Objectives</vt:lpstr>
      <vt:lpstr>The meaning and impact of competition concerns – proposed scheme</vt:lpstr>
      <vt:lpstr>Merchandising marks</vt:lpstr>
      <vt:lpstr>Artworks: the ‘Vigeland case‘ as example</vt:lpstr>
      <vt:lpstr>Some parallel: ‘Neuschwanstein‘</vt:lpstr>
      <vt:lpstr>Own 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Functionality with a focus on application to ‘other characteristics‘</dc:title>
  <dc:creator>Vrendenbarg, C.J.S.</dc:creator>
  <cp:lastModifiedBy>Vrendenbarg, C.J.S.</cp:lastModifiedBy>
  <cp:revision>1</cp:revision>
  <dcterms:modified xsi:type="dcterms:W3CDTF">2018-09-24T13:27:54Z</dcterms:modified>
</cp:coreProperties>
</file>