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72" r:id="rId4"/>
    <p:sldId id="257" r:id="rId5"/>
    <p:sldId id="258" r:id="rId6"/>
    <p:sldId id="275" r:id="rId7"/>
    <p:sldId id="274" r:id="rId8"/>
    <p:sldId id="264" r:id="rId9"/>
    <p:sldId id="278" r:id="rId10"/>
    <p:sldId id="273" r:id="rId11"/>
    <p:sldId id="259" r:id="rId12"/>
    <p:sldId id="260" r:id="rId13"/>
    <p:sldId id="261" r:id="rId14"/>
    <p:sldId id="271" r:id="rId15"/>
  </p:sldIdLst>
  <p:sldSz cx="9144000" cy="6858000" type="screen4x3"/>
  <p:notesSz cx="6858000" cy="9144000"/>
  <p:defaultText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1878" y="-6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 styl wz. tyt.</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866212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79290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82535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354376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 styl wz. tyt.</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199782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101382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 styl wz. tyt.</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97294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2"/>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113435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152731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 styl wz. tyt.</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121408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 styl wz. tyt.</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8A1BF22-733E-6C48-8295-EAFFFF526CEF}" type="datetimeFigureOut">
              <a:rPr lang="pl-PL" smtClean="0"/>
              <a:t>2015-11-16</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85DAFD7-3547-4146-AD38-7A5CC99E8A44}" type="slidenum">
              <a:rPr lang="pl-PL" smtClean="0"/>
              <a:t>‹#›</a:t>
            </a:fld>
            <a:endParaRPr lang="pl-PL" dirty="0"/>
          </a:p>
        </p:txBody>
      </p:sp>
    </p:spTree>
    <p:extLst>
      <p:ext uri="{BB962C8B-B14F-4D97-AF65-F5344CB8AC3E}">
        <p14:creationId xmlns:p14="http://schemas.microsoft.com/office/powerpoint/2010/main" val="2949673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 styl wz. tyt.</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1BF22-733E-6C48-8295-EAFFFF526CEF}" type="datetimeFigureOut">
              <a:rPr lang="pl-PL" smtClean="0"/>
              <a:t>2015-11-16</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DAFD7-3547-4146-AD38-7A5CC99E8A44}" type="slidenum">
              <a:rPr lang="pl-PL" smtClean="0"/>
              <a:t>‹#›</a:t>
            </a:fld>
            <a:endParaRPr lang="pl-PL" dirty="0"/>
          </a:p>
        </p:txBody>
      </p:sp>
    </p:spTree>
    <p:extLst>
      <p:ext uri="{BB962C8B-B14F-4D97-AF65-F5344CB8AC3E}">
        <p14:creationId xmlns:p14="http://schemas.microsoft.com/office/powerpoint/2010/main" val="1603367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244028"/>
            <a:ext cx="7772400" cy="1470025"/>
          </a:xfrm>
        </p:spPr>
        <p:txBody>
          <a:bodyPr>
            <a:normAutofit fontScale="90000"/>
          </a:bodyPr>
          <a:lstStyle/>
          <a:p>
            <a:r>
              <a:rPr lang="en-GB" b="1" dirty="0" smtClean="0"/>
              <a:t>Registered trademarks and registered/unregistered designs: In search of an alternative protection of TM forms in design law</a:t>
            </a:r>
            <a:r>
              <a:rPr lang="en-GB" dirty="0" smtClean="0"/>
              <a:t> </a:t>
            </a:r>
            <a:endParaRPr lang="en-GB" dirty="0"/>
          </a:p>
        </p:txBody>
      </p:sp>
      <p:sp>
        <p:nvSpPr>
          <p:cNvPr id="3" name="Podtytuł 2"/>
          <p:cNvSpPr>
            <a:spLocks noGrp="1"/>
          </p:cNvSpPr>
          <p:nvPr>
            <p:ph type="subTitle" idx="1"/>
          </p:nvPr>
        </p:nvSpPr>
        <p:spPr/>
        <p:txBody>
          <a:bodyPr>
            <a:normAutofit fontScale="85000" lnSpcReduction="20000"/>
          </a:bodyPr>
          <a:lstStyle/>
          <a:p>
            <a:r>
              <a:rPr lang="en-GB" b="1" dirty="0" smtClean="0">
                <a:solidFill>
                  <a:schemeClr val="tx1"/>
                </a:solidFill>
              </a:rPr>
              <a:t>6th Trademark Law Institute Symposium</a:t>
            </a:r>
            <a:endParaRPr lang="en-GB" dirty="0" smtClean="0">
              <a:solidFill>
                <a:schemeClr val="tx1"/>
              </a:solidFill>
            </a:endParaRPr>
          </a:p>
          <a:p>
            <a:r>
              <a:rPr lang="en-GB" dirty="0" smtClean="0">
                <a:solidFill>
                  <a:schemeClr val="tx1"/>
                </a:solidFill>
              </a:rPr>
              <a:t>Leiden, 30-31 October 2015 </a:t>
            </a:r>
          </a:p>
          <a:p>
            <a:r>
              <a:rPr lang="en-GB" i="1" dirty="0" smtClean="0">
                <a:solidFill>
                  <a:schemeClr val="tx1"/>
                </a:solidFill>
              </a:rPr>
              <a:t> </a:t>
            </a:r>
            <a:r>
              <a:rPr lang="en-GB" dirty="0" err="1" smtClean="0">
                <a:solidFill>
                  <a:schemeClr val="tx1"/>
                </a:solidFill>
              </a:rPr>
              <a:t>Łukasz</a:t>
            </a:r>
            <a:r>
              <a:rPr lang="en-GB" dirty="0" smtClean="0">
                <a:solidFill>
                  <a:schemeClr val="tx1"/>
                </a:solidFill>
              </a:rPr>
              <a:t> </a:t>
            </a:r>
            <a:r>
              <a:rPr lang="en-GB" dirty="0" err="1" smtClean="0">
                <a:solidFill>
                  <a:schemeClr val="tx1"/>
                </a:solidFill>
              </a:rPr>
              <a:t>Żelechowski</a:t>
            </a:r>
            <a:r>
              <a:rPr lang="en-GB" dirty="0" smtClean="0">
                <a:solidFill>
                  <a:schemeClr val="tx1"/>
                </a:solidFill>
              </a:rPr>
              <a:t> </a:t>
            </a:r>
          </a:p>
          <a:p>
            <a:r>
              <a:rPr lang="en-GB" dirty="0" smtClean="0">
                <a:solidFill>
                  <a:schemeClr val="tx1"/>
                </a:solidFill>
              </a:rPr>
              <a:t>University of Warsaw</a:t>
            </a:r>
          </a:p>
          <a:p>
            <a:endParaRPr lang="pl-PL" dirty="0">
              <a:solidFill>
                <a:schemeClr val="tx1"/>
              </a:solidFill>
            </a:endParaRPr>
          </a:p>
        </p:txBody>
      </p:sp>
    </p:spTree>
    <p:extLst>
      <p:ext uri="{BB962C8B-B14F-4D97-AF65-F5344CB8AC3E}">
        <p14:creationId xmlns:p14="http://schemas.microsoft.com/office/powerpoint/2010/main" val="3418689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317299"/>
            <a:ext cx="8229600" cy="1143000"/>
          </a:xfrm>
        </p:spPr>
        <p:txBody>
          <a:bodyPr>
            <a:normAutofit fontScale="90000"/>
          </a:bodyPr>
          <a:lstStyle/>
          <a:p>
            <a:r>
              <a:rPr lang="en-GB" dirty="0" smtClean="0"/>
              <a:t>Protection of 2D forms by design law</a:t>
            </a:r>
            <a:endParaRPr lang="en-GB" dirty="0"/>
          </a:p>
        </p:txBody>
      </p:sp>
    </p:spTree>
    <p:extLst>
      <p:ext uri="{BB962C8B-B14F-4D97-AF65-F5344CB8AC3E}">
        <p14:creationId xmlns:p14="http://schemas.microsoft.com/office/powerpoint/2010/main" val="3472715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4000" dirty="0" smtClean="0"/>
              <a:t>Eligibility of 2D forms for </a:t>
            </a:r>
            <a:br>
              <a:rPr lang="en-GB" sz="4000" dirty="0" smtClean="0"/>
            </a:br>
            <a:r>
              <a:rPr lang="en-GB" sz="4000" dirty="0" smtClean="0"/>
              <a:t>design protection</a:t>
            </a:r>
            <a:endParaRPr lang="en-GB" sz="4000" dirty="0"/>
          </a:p>
        </p:txBody>
      </p:sp>
      <p:sp>
        <p:nvSpPr>
          <p:cNvPr id="3" name="Symbol zastępczy zawartości 2"/>
          <p:cNvSpPr>
            <a:spLocks noGrp="1"/>
          </p:cNvSpPr>
          <p:nvPr>
            <p:ph idx="1"/>
          </p:nvPr>
        </p:nvSpPr>
        <p:spPr>
          <a:xfrm>
            <a:off x="457200" y="1743075"/>
            <a:ext cx="8229600" cy="4525963"/>
          </a:xfrm>
        </p:spPr>
        <p:txBody>
          <a:bodyPr>
            <a:normAutofit fontScale="92500" lnSpcReduction="10000"/>
          </a:bodyPr>
          <a:lstStyle/>
          <a:p>
            <a:r>
              <a:rPr lang="en-GB" dirty="0" smtClean="0"/>
              <a:t>2D forms applied to tangible goods</a:t>
            </a:r>
          </a:p>
          <a:p>
            <a:pPr lvl="0"/>
            <a:r>
              <a:rPr lang="en-GB" dirty="0" smtClean="0"/>
              <a:t>2D forms as products: Broad understanding of </a:t>
            </a:r>
            <a:r>
              <a:rPr lang="en-GB" dirty="0"/>
              <a:t>a "</a:t>
            </a:r>
            <a:r>
              <a:rPr lang="en-GB" dirty="0" smtClean="0"/>
              <a:t>product</a:t>
            </a:r>
            <a:r>
              <a:rPr lang="en-GB" dirty="0"/>
              <a:t>" </a:t>
            </a:r>
            <a:r>
              <a:rPr lang="en-GB" dirty="0" smtClean="0"/>
              <a:t>including 2D forms, in particular graphic symbols [art. 1(b) of the Directive 98/71, art. 3(b) CDR] </a:t>
            </a:r>
          </a:p>
          <a:p>
            <a:pPr lvl="1"/>
            <a:r>
              <a:rPr lang="en-GB" dirty="0" smtClean="0"/>
              <a:t>"product" means any industrial or handicraft item, including inter alia parts intended to be assembled into a complex product, packaging, get-up, </a:t>
            </a:r>
            <a:r>
              <a:rPr lang="en-GB" b="1" dirty="0" smtClean="0"/>
              <a:t>graphic symbols</a:t>
            </a:r>
            <a:r>
              <a:rPr lang="en-GB" dirty="0" smtClean="0"/>
              <a:t> and typographic typefaces, but excluding computer programs</a:t>
            </a:r>
          </a:p>
          <a:p>
            <a:endParaRPr lang="en-GB" dirty="0" smtClean="0"/>
          </a:p>
        </p:txBody>
      </p:sp>
    </p:spTree>
    <p:extLst>
      <p:ext uri="{BB962C8B-B14F-4D97-AF65-F5344CB8AC3E}">
        <p14:creationId xmlns:p14="http://schemas.microsoft.com/office/powerpoint/2010/main" val="1896778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4000" dirty="0" smtClean="0"/>
              <a:t>Scope of protection </a:t>
            </a:r>
            <a:r>
              <a:rPr lang="en-GB" sz="3600" dirty="0" smtClean="0"/>
              <a:t/>
            </a:r>
            <a:br>
              <a:rPr lang="en-GB" sz="3600" dirty="0" smtClean="0"/>
            </a:br>
            <a:endParaRPr lang="en-GB" sz="3600" dirty="0"/>
          </a:p>
        </p:txBody>
      </p:sp>
      <p:sp>
        <p:nvSpPr>
          <p:cNvPr id="3" name="Symbol zastępczy zawartości 2"/>
          <p:cNvSpPr>
            <a:spLocks noGrp="1"/>
          </p:cNvSpPr>
          <p:nvPr>
            <p:ph idx="1"/>
          </p:nvPr>
        </p:nvSpPr>
        <p:spPr>
          <a:xfrm>
            <a:off x="457200" y="1229408"/>
            <a:ext cx="8229600" cy="4896755"/>
          </a:xfrm>
        </p:spPr>
        <p:txBody>
          <a:bodyPr>
            <a:normAutofit fontScale="92500" lnSpcReduction="10000"/>
          </a:bodyPr>
          <a:lstStyle/>
          <a:p>
            <a:pPr marL="342900" lvl="1" indent="-342900">
              <a:buFont typeface="Arial"/>
              <a:buChar char="•"/>
            </a:pPr>
            <a:r>
              <a:rPr lang="en-GB" dirty="0" smtClean="0"/>
              <a:t>Systems with product-unrelated scope of the design right [the CDR: art. 36(6) in conjunction with art. 36(2) and 36(3)(d)]</a:t>
            </a:r>
            <a:endParaRPr lang="en-GB" sz="3200" dirty="0" smtClean="0"/>
          </a:p>
          <a:p>
            <a:pPr marL="342900" lvl="1" indent="-342900">
              <a:buFont typeface="Arial"/>
              <a:buChar char="•"/>
            </a:pPr>
            <a:r>
              <a:rPr lang="en-GB" dirty="0"/>
              <a:t>S</a:t>
            </a:r>
            <a:r>
              <a:rPr lang="en-GB" sz="2800" dirty="0" smtClean="0"/>
              <a:t>ystems with product-related scope of the design right [art. 105(5) of the Polish Industrial Property Law]</a:t>
            </a:r>
            <a:r>
              <a:rPr lang="en-GB" sz="2400" i="1" dirty="0" smtClean="0"/>
              <a:t> </a:t>
            </a:r>
          </a:p>
          <a:p>
            <a:pPr marL="742950" lvl="2" indent="-342900"/>
            <a:r>
              <a:rPr lang="en-GB" sz="2000" dirty="0" smtClean="0"/>
              <a:t>Wording: </a:t>
            </a:r>
            <a:r>
              <a:rPr lang="en-GB" sz="2000" i="1" dirty="0" smtClean="0"/>
              <a:t>A right in registration of an industrial design is restricted to products of the type for which the application was made. </a:t>
            </a:r>
          </a:p>
          <a:p>
            <a:pPr marL="742950" lvl="2" indent="-342900"/>
            <a:r>
              <a:rPr lang="en-GB" sz="2000" dirty="0"/>
              <a:t>D</a:t>
            </a:r>
            <a:r>
              <a:rPr lang="en-GB" sz="2000" dirty="0" smtClean="0"/>
              <a:t>oubts raised in Polish literature as to the accordance of this provision with the Directive 98/71.</a:t>
            </a:r>
            <a:endParaRPr lang="en-GB" sz="2800" dirty="0" smtClean="0"/>
          </a:p>
          <a:p>
            <a:r>
              <a:rPr lang="en-GB" sz="2800" dirty="0" smtClean="0"/>
              <a:t>Design protection of 2D </a:t>
            </a:r>
            <a:r>
              <a:rPr lang="en-GB" sz="2800" dirty="0"/>
              <a:t>forms </a:t>
            </a:r>
            <a:r>
              <a:rPr lang="en-GB" sz="2800" dirty="0" smtClean="0"/>
              <a:t>"as such" as compared </a:t>
            </a:r>
            <a:r>
              <a:rPr lang="en-GB" sz="2800" dirty="0"/>
              <a:t>to </a:t>
            </a:r>
            <a:r>
              <a:rPr lang="en-GB" sz="2800" dirty="0" smtClean="0"/>
              <a:t>"</a:t>
            </a:r>
            <a:r>
              <a:rPr lang="en-GB" sz="2800" dirty="0"/>
              <a:t>goods-related" </a:t>
            </a:r>
            <a:r>
              <a:rPr lang="en-GB" sz="2800" dirty="0" smtClean="0"/>
              <a:t>protection by TM law: Is there a need for </a:t>
            </a:r>
            <a:r>
              <a:rPr lang="en-GB" sz="2800" dirty="0"/>
              <a:t>some "</a:t>
            </a:r>
            <a:r>
              <a:rPr lang="en-GB" sz="2800" dirty="0" smtClean="0"/>
              <a:t>actual</a:t>
            </a:r>
            <a:r>
              <a:rPr lang="en-GB" sz="2800" dirty="0"/>
              <a:t>" </a:t>
            </a:r>
            <a:r>
              <a:rPr lang="en-GB" sz="2800" dirty="0" smtClean="0"/>
              <a:t>product relevance with regard to the scope of protection of 2D forms in design law?  </a:t>
            </a:r>
          </a:p>
          <a:p>
            <a:endParaRPr lang="en-GB" sz="3000" dirty="0"/>
          </a:p>
        </p:txBody>
      </p:sp>
    </p:spTree>
    <p:extLst>
      <p:ext uri="{BB962C8B-B14F-4D97-AF65-F5344CB8AC3E}">
        <p14:creationId xmlns:p14="http://schemas.microsoft.com/office/powerpoint/2010/main" val="1238186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4000" dirty="0" smtClean="0"/>
              <a:t>2D forms as unregistered designs</a:t>
            </a:r>
            <a:endParaRPr lang="en-GB" sz="4000" dirty="0"/>
          </a:p>
        </p:txBody>
      </p:sp>
      <p:sp>
        <p:nvSpPr>
          <p:cNvPr id="3" name="Symbol zastępczy zawartości 2"/>
          <p:cNvSpPr>
            <a:spLocks noGrp="1"/>
          </p:cNvSpPr>
          <p:nvPr>
            <p:ph idx="1"/>
          </p:nvPr>
        </p:nvSpPr>
        <p:spPr/>
        <p:txBody>
          <a:bodyPr>
            <a:normAutofit lnSpcReduction="10000"/>
          </a:bodyPr>
          <a:lstStyle/>
          <a:p>
            <a:pPr marL="342900" lvl="1" indent="-342900">
              <a:buFont typeface="Arial"/>
              <a:buChar char="•"/>
            </a:pPr>
            <a:r>
              <a:rPr lang="en-GB" dirty="0" smtClean="0"/>
              <a:t>Availability of protection of 2D forms as unregistered Community designs under the CDR</a:t>
            </a:r>
          </a:p>
          <a:p>
            <a:pPr marL="342900" lvl="1" indent="-342900">
              <a:buFont typeface="Arial"/>
              <a:buChar char="•"/>
            </a:pPr>
            <a:r>
              <a:rPr lang="en-GB" dirty="0" smtClean="0"/>
              <a:t>Dilemmas</a:t>
            </a:r>
          </a:p>
          <a:p>
            <a:pPr marL="742950" lvl="2" indent="-342900"/>
            <a:r>
              <a:rPr lang="en-GB" dirty="0" smtClean="0"/>
              <a:t>Difficulties in establishing whether a plain 2D form is a complete appearance of a product</a:t>
            </a:r>
          </a:p>
          <a:p>
            <a:pPr marL="742950" lvl="2" indent="-342900"/>
            <a:r>
              <a:rPr lang="en-GB" dirty="0" smtClean="0"/>
              <a:t>Difficulties in a separation of 2D forms, which were made available to the public in tangible products, as a standalone form independent from other elements of the product, in particular its shape</a:t>
            </a:r>
            <a:endParaRPr lang="en-GB" sz="3200" dirty="0" smtClean="0"/>
          </a:p>
          <a:p>
            <a:pPr marL="342900" lvl="1" indent="-342900">
              <a:buFont typeface="Arial"/>
              <a:buChar char="•"/>
            </a:pPr>
            <a:r>
              <a:rPr lang="en-GB" dirty="0" smtClean="0"/>
              <a:t>UK – no protection of surface decoration as unregistered design</a:t>
            </a:r>
            <a:endParaRPr lang="en-GB" sz="3200" dirty="0"/>
          </a:p>
        </p:txBody>
      </p:sp>
    </p:spTree>
    <p:extLst>
      <p:ext uri="{BB962C8B-B14F-4D97-AF65-F5344CB8AC3E}">
        <p14:creationId xmlns:p14="http://schemas.microsoft.com/office/powerpoint/2010/main" val="3205462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309409"/>
            <a:ext cx="8229600" cy="1143000"/>
          </a:xfrm>
        </p:spPr>
        <p:txBody>
          <a:bodyPr/>
          <a:lstStyle/>
          <a:p>
            <a:r>
              <a:rPr lang="en-GB" dirty="0" smtClean="0"/>
              <a:t>Thank you for your attention!</a:t>
            </a:r>
            <a:endParaRPr lang="en-GB" dirty="0"/>
          </a:p>
        </p:txBody>
      </p:sp>
    </p:spTree>
    <p:extLst>
      <p:ext uri="{BB962C8B-B14F-4D97-AF65-F5344CB8AC3E}">
        <p14:creationId xmlns:p14="http://schemas.microsoft.com/office/powerpoint/2010/main" val="3669665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4000" dirty="0" smtClean="0"/>
              <a:t>Introduction</a:t>
            </a:r>
            <a:endParaRPr lang="en-GB" sz="4000" dirty="0"/>
          </a:p>
        </p:txBody>
      </p:sp>
      <p:sp>
        <p:nvSpPr>
          <p:cNvPr id="3" name="Symbol zastępczy zawartości 2"/>
          <p:cNvSpPr>
            <a:spLocks noGrp="1"/>
          </p:cNvSpPr>
          <p:nvPr>
            <p:ph idx="1"/>
          </p:nvPr>
        </p:nvSpPr>
        <p:spPr/>
        <p:txBody>
          <a:bodyPr>
            <a:normAutofit fontScale="85000" lnSpcReduction="20000"/>
          </a:bodyPr>
          <a:lstStyle/>
          <a:p>
            <a:r>
              <a:rPr lang="en-GB" dirty="0" smtClean="0"/>
              <a:t>Restrictive approach towards protection of shapes as TMs due to the strict assessment of distinctiveness of such forms and due to the application of exclusion grounds set out in art 3(1)(e) of the Directive 2008/95 [Art. 7(1)(e) CTMR]</a:t>
            </a:r>
          </a:p>
          <a:p>
            <a:r>
              <a:rPr lang="en-GB" dirty="0" smtClean="0"/>
              <a:t>Possible greater attractiveness </a:t>
            </a:r>
            <a:r>
              <a:rPr lang="en-GB" dirty="0"/>
              <a:t>in certain instances </a:t>
            </a:r>
            <a:r>
              <a:rPr lang="en-GB" dirty="0" smtClean="0"/>
              <a:t>of design protection of 2D forms as compared with TM protection</a:t>
            </a:r>
          </a:p>
          <a:p>
            <a:r>
              <a:rPr lang="en-GB" dirty="0" smtClean="0"/>
              <a:t>Purpose of the presentation: examining alternatives to TM protection in a/m cases in the realm of design law  </a:t>
            </a:r>
          </a:p>
          <a:p>
            <a:pPr lvl="1"/>
            <a:r>
              <a:rPr lang="en-GB" dirty="0" smtClean="0"/>
              <a:t>With regard to shapes focus is given to 3D forms excluded from protection due to exclusions contained in art 3(1)(e) of the Directive 2008/95 [Art. 7(1)(e) CTMR] </a:t>
            </a:r>
            <a:endParaRPr lang="en-GB" dirty="0"/>
          </a:p>
        </p:txBody>
      </p:sp>
    </p:spTree>
    <p:extLst>
      <p:ext uri="{BB962C8B-B14F-4D97-AF65-F5344CB8AC3E}">
        <p14:creationId xmlns:p14="http://schemas.microsoft.com/office/powerpoint/2010/main" val="1570439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395" y="2602595"/>
            <a:ext cx="8229600" cy="1143000"/>
          </a:xfrm>
        </p:spPr>
        <p:txBody>
          <a:bodyPr>
            <a:normAutofit fontScale="90000"/>
          </a:bodyPr>
          <a:lstStyle/>
          <a:p>
            <a:pPr lvl="0"/>
            <a:r>
              <a:rPr lang="en-GB" dirty="0"/>
              <a:t>Exclusions in art 3(1)(e) of the Directive 2008/95 [Art. 7(1)(e) CTMR]</a:t>
            </a:r>
            <a:r>
              <a:rPr lang="en-GB" dirty="0" smtClean="0"/>
              <a:t>:</a:t>
            </a:r>
            <a:br>
              <a:rPr lang="en-GB" dirty="0" smtClean="0"/>
            </a:br>
            <a:r>
              <a:rPr lang="en-GB" dirty="0" smtClean="0"/>
              <a:t>To what extent could design law offer an alternative protection? </a:t>
            </a:r>
            <a:endParaRPr lang="pl-PL" dirty="0"/>
          </a:p>
        </p:txBody>
      </p:sp>
    </p:spTree>
    <p:extLst>
      <p:ext uri="{BB962C8B-B14F-4D97-AF65-F5344CB8AC3E}">
        <p14:creationId xmlns:p14="http://schemas.microsoft.com/office/powerpoint/2010/main" val="1406803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4000" dirty="0" smtClean="0"/>
              <a:t>Exclusion for shapes resulting from goods themselves</a:t>
            </a:r>
            <a:endParaRPr lang="en-GB" sz="4000" dirty="0"/>
          </a:p>
        </p:txBody>
      </p:sp>
      <p:sp>
        <p:nvSpPr>
          <p:cNvPr id="5" name="Symbol zastępczy zawartości 4"/>
          <p:cNvSpPr>
            <a:spLocks noGrp="1"/>
          </p:cNvSpPr>
          <p:nvPr>
            <p:ph idx="1"/>
          </p:nvPr>
        </p:nvSpPr>
        <p:spPr/>
        <p:txBody>
          <a:bodyPr>
            <a:normAutofit fontScale="92500"/>
          </a:bodyPr>
          <a:lstStyle/>
          <a:p>
            <a:pPr marL="342900" lvl="1" indent="-342900">
              <a:buFont typeface="Arial"/>
              <a:buChar char="•"/>
            </a:pPr>
            <a:r>
              <a:rPr lang="en-GB" dirty="0" smtClean="0"/>
              <a:t>TM law: </a:t>
            </a:r>
            <a:r>
              <a:rPr lang="en-GB" i="1" dirty="0" smtClean="0"/>
              <a:t>Hauck</a:t>
            </a:r>
            <a:r>
              <a:rPr lang="en-GB" dirty="0" smtClean="0"/>
              <a:t> - intended broadening of the scope of the exclusion </a:t>
            </a:r>
          </a:p>
          <a:p>
            <a:pPr marL="400050" lvl="2" indent="0">
              <a:buNone/>
            </a:pPr>
            <a:r>
              <a:rPr lang="en-GB" i="1" dirty="0"/>
              <a:t>"</a:t>
            </a:r>
            <a:r>
              <a:rPr lang="en-GB" i="1" dirty="0" smtClean="0"/>
              <a:t>the ground for refusal of registration set out in that provision may apply to a sign which consists exclusively of the shape of a product with one or more essential characteristics which are inherent to the generic function or functions of that product and which consumers may be looking for in the products of competitors</a:t>
            </a:r>
            <a:r>
              <a:rPr lang="en-GB" i="1" dirty="0"/>
              <a:t>"</a:t>
            </a:r>
            <a:r>
              <a:rPr lang="en-GB" i="1" dirty="0" smtClean="0"/>
              <a:t> </a:t>
            </a:r>
            <a:r>
              <a:rPr lang="en-GB" dirty="0" smtClean="0"/>
              <a:t>(</a:t>
            </a:r>
            <a:r>
              <a:rPr lang="en-GB" dirty="0" err="1" smtClean="0"/>
              <a:t>para</a:t>
            </a:r>
            <a:r>
              <a:rPr lang="en-GB" dirty="0" smtClean="0"/>
              <a:t>. 27)</a:t>
            </a:r>
          </a:p>
          <a:p>
            <a:pPr marL="342900" lvl="1" indent="-342900">
              <a:buFont typeface="Arial"/>
              <a:buChar char="•"/>
            </a:pPr>
            <a:r>
              <a:rPr lang="en-GB" dirty="0" smtClean="0"/>
              <a:t>Possible alternative protection in design law? Need to take into account the presence of </a:t>
            </a:r>
            <a:r>
              <a:rPr lang="en-GB" dirty="0"/>
              <a:t>generic functions as a factor affecting the degree of </a:t>
            </a:r>
            <a:r>
              <a:rPr lang="en-GB" dirty="0" smtClean="0"/>
              <a:t>designer’s freedom with </a:t>
            </a:r>
            <a:r>
              <a:rPr lang="en-GB" dirty="0"/>
              <a:t>the view to assessing individual character of a design</a:t>
            </a:r>
            <a:endParaRPr lang="pl-PL" sz="3200" dirty="0"/>
          </a:p>
          <a:p>
            <a:endParaRPr lang="pl-PL" dirty="0"/>
          </a:p>
        </p:txBody>
      </p:sp>
    </p:spTree>
    <p:extLst>
      <p:ext uri="{BB962C8B-B14F-4D97-AF65-F5344CB8AC3E}">
        <p14:creationId xmlns:p14="http://schemas.microsoft.com/office/powerpoint/2010/main" val="1770281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4000" dirty="0" smtClean="0"/>
              <a:t>Technical function exclusions in TM and design law - scope</a:t>
            </a:r>
            <a:endParaRPr lang="en-GB" sz="4000" dirty="0"/>
          </a:p>
        </p:txBody>
      </p:sp>
      <p:sp>
        <p:nvSpPr>
          <p:cNvPr id="3" name="Symbol zastępczy zawartości 2"/>
          <p:cNvSpPr>
            <a:spLocks noGrp="1"/>
          </p:cNvSpPr>
          <p:nvPr>
            <p:ph idx="1"/>
          </p:nvPr>
        </p:nvSpPr>
        <p:spPr>
          <a:xfrm>
            <a:off x="457200" y="1758950"/>
            <a:ext cx="8229600" cy="4876800"/>
          </a:xfrm>
        </p:spPr>
        <p:txBody>
          <a:bodyPr>
            <a:normAutofit/>
          </a:bodyPr>
          <a:lstStyle/>
          <a:p>
            <a:pPr marL="342900" lvl="1" indent="-342900">
              <a:buFont typeface="Arial"/>
              <a:buChar char="•"/>
            </a:pPr>
            <a:r>
              <a:rPr lang="en-GB" dirty="0" smtClean="0"/>
              <a:t>TM law: art 3(1)(e)(ii) Directive 2008/95, art. 7(1)(e)(ii) CTMR - signs which consist </a:t>
            </a:r>
            <a:r>
              <a:rPr lang="en-GB" b="1" dirty="0" smtClean="0"/>
              <a:t>exclusively</a:t>
            </a:r>
            <a:r>
              <a:rPr lang="en-GB" dirty="0" smtClean="0"/>
              <a:t> of the shape [</a:t>
            </a:r>
            <a:r>
              <a:rPr lang="en-GB" i="1" dirty="0" smtClean="0"/>
              <a:t>or another characteristic – EU reform compromise text</a:t>
            </a:r>
            <a:r>
              <a:rPr lang="en-GB" dirty="0" smtClean="0"/>
              <a:t>] of goods which is </a:t>
            </a:r>
            <a:r>
              <a:rPr lang="en-GB" b="1" dirty="0" smtClean="0"/>
              <a:t>necessary</a:t>
            </a:r>
            <a:r>
              <a:rPr lang="en-GB" dirty="0" smtClean="0"/>
              <a:t> to obtain a technical result</a:t>
            </a:r>
          </a:p>
          <a:p>
            <a:pPr marL="342900" lvl="1" indent="-342900">
              <a:buFont typeface="Arial"/>
              <a:buChar char="•"/>
            </a:pPr>
            <a:r>
              <a:rPr lang="en-GB" dirty="0" smtClean="0"/>
              <a:t>Design law: art. 7(1) of the Directive 98/71, art. 8(1) CDR: A design right shall not subsist in features of appearance of a product which are </a:t>
            </a:r>
            <a:r>
              <a:rPr lang="en-GB" b="1" dirty="0" smtClean="0"/>
              <a:t>solely</a:t>
            </a:r>
            <a:r>
              <a:rPr lang="en-GB" dirty="0" smtClean="0"/>
              <a:t> dictated by its technical function</a:t>
            </a:r>
          </a:p>
          <a:p>
            <a:pPr marL="457200" lvl="1" indent="0">
              <a:buNone/>
            </a:pPr>
            <a:endParaRPr lang="pl-PL" dirty="0" smtClean="0"/>
          </a:p>
          <a:p>
            <a:pPr marL="457200" lvl="1" indent="0">
              <a:buNone/>
            </a:pPr>
            <a:endParaRPr lang="pl-PL" dirty="0" smtClean="0"/>
          </a:p>
          <a:p>
            <a:pPr lvl="1"/>
            <a:endParaRPr lang="pl-PL" dirty="0" smtClean="0"/>
          </a:p>
        </p:txBody>
      </p:sp>
    </p:spTree>
    <p:extLst>
      <p:ext uri="{BB962C8B-B14F-4D97-AF65-F5344CB8AC3E}">
        <p14:creationId xmlns:p14="http://schemas.microsoft.com/office/powerpoint/2010/main" val="409576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t>Technical function exclusions in TM and design law </a:t>
            </a:r>
            <a:r>
              <a:rPr lang="en-GB" dirty="0" smtClean="0"/>
              <a:t>- rationale</a:t>
            </a:r>
            <a:endParaRPr lang="pl-PL" dirty="0"/>
          </a:p>
        </p:txBody>
      </p:sp>
      <p:sp>
        <p:nvSpPr>
          <p:cNvPr id="3" name="Symbol zastępczy zawartości 2"/>
          <p:cNvSpPr>
            <a:spLocks noGrp="1"/>
          </p:cNvSpPr>
          <p:nvPr>
            <p:ph idx="1"/>
          </p:nvPr>
        </p:nvSpPr>
        <p:spPr/>
        <p:txBody>
          <a:bodyPr>
            <a:normAutofit/>
          </a:bodyPr>
          <a:lstStyle/>
          <a:p>
            <a:pPr marL="342900" lvl="1" indent="-342900">
              <a:buFont typeface="Arial"/>
              <a:buChar char="•"/>
            </a:pPr>
            <a:r>
              <a:rPr lang="en-GB" dirty="0" smtClean="0"/>
              <a:t>TM law: underlying public interest – preventing TM law from granting a monopoly on technical solutions or functional characteristics of a product (</a:t>
            </a:r>
            <a:r>
              <a:rPr lang="en-GB" i="1" dirty="0" smtClean="0"/>
              <a:t>Philips</a:t>
            </a:r>
            <a:r>
              <a:rPr lang="en-GB" dirty="0" smtClean="0"/>
              <a:t>, </a:t>
            </a:r>
            <a:r>
              <a:rPr lang="en-GB" dirty="0" err="1" smtClean="0"/>
              <a:t>paras</a:t>
            </a:r>
            <a:r>
              <a:rPr lang="en-GB" dirty="0" smtClean="0"/>
              <a:t> 78-79</a:t>
            </a:r>
            <a:r>
              <a:rPr lang="en-GB" i="1" dirty="0" smtClean="0"/>
              <a:t>; Lego </a:t>
            </a:r>
            <a:r>
              <a:rPr lang="en-GB" dirty="0" err="1" smtClean="0"/>
              <a:t>para</a:t>
            </a:r>
            <a:r>
              <a:rPr lang="en-GB" dirty="0" smtClean="0"/>
              <a:t>. 43</a:t>
            </a:r>
            <a:r>
              <a:rPr lang="en-GB" i="1" dirty="0" smtClean="0"/>
              <a:t>)</a:t>
            </a:r>
            <a:endParaRPr lang="en-GB" dirty="0" smtClean="0">
              <a:solidFill>
                <a:schemeClr val="accent2"/>
              </a:solidFill>
            </a:endParaRPr>
          </a:p>
          <a:p>
            <a:pPr marL="342900" lvl="1" indent="-342900">
              <a:buFont typeface="Arial"/>
              <a:buChar char="•"/>
            </a:pPr>
            <a:r>
              <a:rPr lang="en-GB" dirty="0" smtClean="0"/>
              <a:t>Design law: Separation from the field of patent law</a:t>
            </a:r>
          </a:p>
          <a:p>
            <a:pPr marL="742950" lvl="2" indent="-342900"/>
            <a:r>
              <a:rPr lang="en-GB" dirty="0" smtClean="0"/>
              <a:t>Recital 10 of the CDR (Recital 14 of the Directive 98/71): Technological innovation </a:t>
            </a:r>
            <a:r>
              <a:rPr lang="en-GB" dirty="0"/>
              <a:t>should not be hampered by granting design protection to features dictated solely by a technical function</a:t>
            </a:r>
            <a:r>
              <a:rPr lang="en-GB" b="1" dirty="0"/>
              <a:t>. It is understood that this does not entail that a design must have an aesthetic </a:t>
            </a:r>
            <a:r>
              <a:rPr lang="en-GB" b="1" dirty="0" smtClean="0"/>
              <a:t>quality.</a:t>
            </a:r>
            <a:endParaRPr lang="pl-PL" dirty="0"/>
          </a:p>
          <a:p>
            <a:endParaRPr lang="pl-PL" dirty="0"/>
          </a:p>
        </p:txBody>
      </p:sp>
    </p:spTree>
    <p:extLst>
      <p:ext uri="{BB962C8B-B14F-4D97-AF65-F5344CB8AC3E}">
        <p14:creationId xmlns:p14="http://schemas.microsoft.com/office/powerpoint/2010/main" val="2763983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smtClean="0"/>
              <a:t>Technical function exclusions in TM and design law - application</a:t>
            </a:r>
            <a:endParaRPr lang="en-GB" dirty="0"/>
          </a:p>
        </p:txBody>
      </p:sp>
      <p:sp>
        <p:nvSpPr>
          <p:cNvPr id="3" name="Symbol zastępczy zawartości 2"/>
          <p:cNvSpPr>
            <a:spLocks noGrp="1"/>
          </p:cNvSpPr>
          <p:nvPr>
            <p:ph idx="1"/>
          </p:nvPr>
        </p:nvSpPr>
        <p:spPr/>
        <p:txBody>
          <a:bodyPr>
            <a:normAutofit fontScale="85000" lnSpcReduction="20000"/>
          </a:bodyPr>
          <a:lstStyle/>
          <a:p>
            <a:pPr marL="342900" lvl="1" indent="-342900" algn="just">
              <a:buFont typeface="Arial"/>
              <a:buChar char="•"/>
            </a:pPr>
            <a:r>
              <a:rPr lang="en-GB" dirty="0" smtClean="0"/>
              <a:t>What is a functional feature?</a:t>
            </a:r>
          </a:p>
          <a:p>
            <a:pPr marL="342900" lvl="1" indent="-342900" algn="just">
              <a:buFont typeface="Arial"/>
              <a:buChar char="•"/>
            </a:pPr>
            <a:r>
              <a:rPr lang="en-GB" dirty="0" smtClean="0"/>
              <a:t>Establishing </a:t>
            </a:r>
            <a:r>
              <a:rPr lang="en-GB" dirty="0"/>
              <a:t>"</a:t>
            </a:r>
            <a:r>
              <a:rPr lang="en-GB" dirty="0" smtClean="0"/>
              <a:t>essential characteristics</a:t>
            </a:r>
            <a:r>
              <a:rPr lang="en-GB" dirty="0"/>
              <a:t>"</a:t>
            </a:r>
            <a:r>
              <a:rPr lang="en-GB" dirty="0" smtClean="0"/>
              <a:t> of a shape</a:t>
            </a:r>
          </a:p>
          <a:p>
            <a:pPr marL="342900" lvl="1" indent="-342900">
              <a:buFont typeface="Arial"/>
              <a:buChar char="•"/>
            </a:pPr>
            <a:r>
              <a:rPr lang="en-GB" dirty="0" smtClean="0"/>
              <a:t>Necessary v. solely dictated: Multiplicity-of-forms approach or the </a:t>
            </a:r>
            <a:r>
              <a:rPr lang="en-GB" dirty="0"/>
              <a:t>"</a:t>
            </a:r>
            <a:r>
              <a:rPr lang="en-GB" dirty="0" smtClean="0"/>
              <a:t>causative</a:t>
            </a:r>
            <a:r>
              <a:rPr lang="en-GB" dirty="0"/>
              <a:t>"</a:t>
            </a:r>
            <a:r>
              <a:rPr lang="en-GB" dirty="0" smtClean="0"/>
              <a:t> test?</a:t>
            </a:r>
          </a:p>
          <a:p>
            <a:pPr marL="742950" lvl="2" indent="-342900"/>
            <a:r>
              <a:rPr lang="en-GB" dirty="0" smtClean="0"/>
              <a:t>TM law - rejection of the multiplicity-of-forms approach </a:t>
            </a:r>
            <a:r>
              <a:rPr lang="en-GB" smtClean="0"/>
              <a:t>(</a:t>
            </a:r>
            <a:r>
              <a:rPr lang="en-GB" i="1" smtClean="0"/>
              <a:t>Philips, Lego</a:t>
            </a:r>
            <a:r>
              <a:rPr lang="en-GB" smtClean="0"/>
              <a:t>)</a:t>
            </a:r>
            <a:endParaRPr lang="en-GB" dirty="0" smtClean="0"/>
          </a:p>
          <a:p>
            <a:pPr marL="742950" lvl="2" indent="-342900"/>
            <a:r>
              <a:rPr lang="en-GB" dirty="0" smtClean="0"/>
              <a:t>Unclear status in design law:</a:t>
            </a:r>
          </a:p>
          <a:p>
            <a:pPr marL="1200150" lvl="3" indent="-342900"/>
            <a:r>
              <a:rPr lang="en-GB" dirty="0" smtClean="0"/>
              <a:t>In favour of the multiplicity-of-forms approach: opinion of AG </a:t>
            </a:r>
            <a:r>
              <a:rPr lang="en-GB" i="1" dirty="0" err="1" smtClean="0"/>
              <a:t>Colomer</a:t>
            </a:r>
            <a:r>
              <a:rPr lang="en-GB" dirty="0" smtClean="0"/>
              <a:t> in </a:t>
            </a:r>
            <a:r>
              <a:rPr lang="en-GB" i="1" dirty="0" smtClean="0"/>
              <a:t>Philips</a:t>
            </a:r>
            <a:r>
              <a:rPr lang="en-GB" dirty="0" smtClean="0"/>
              <a:t> </a:t>
            </a:r>
            <a:r>
              <a:rPr lang="en-GB" dirty="0"/>
              <a:t>(</a:t>
            </a:r>
            <a:r>
              <a:rPr lang="en-GB" dirty="0" err="1" smtClean="0"/>
              <a:t>para</a:t>
            </a:r>
            <a:r>
              <a:rPr lang="en-GB" dirty="0" smtClean="0"/>
              <a:t>. 34)</a:t>
            </a:r>
          </a:p>
          <a:p>
            <a:pPr marL="1200150" lvl="3" indent="-342900"/>
            <a:r>
              <a:rPr lang="en-GB" dirty="0" smtClean="0"/>
              <a:t>Rejection of the multiplicity-of-forms approach: </a:t>
            </a:r>
            <a:r>
              <a:rPr lang="en-GB" dirty="0" err="1" smtClean="0"/>
              <a:t>BoA</a:t>
            </a:r>
            <a:r>
              <a:rPr lang="en-GB" dirty="0" smtClean="0"/>
              <a:t> </a:t>
            </a:r>
            <a:r>
              <a:rPr lang="en-GB" i="1" dirty="0" smtClean="0"/>
              <a:t>Lindner </a:t>
            </a:r>
            <a:r>
              <a:rPr lang="en-GB" dirty="0" smtClean="0"/>
              <a:t>R-690/2007-3 (</a:t>
            </a:r>
            <a:r>
              <a:rPr lang="en-GB" dirty="0" err="1" smtClean="0"/>
              <a:t>paras</a:t>
            </a:r>
            <a:r>
              <a:rPr lang="en-GB" dirty="0" smtClean="0"/>
              <a:t> 28-32) </a:t>
            </a:r>
            <a:endParaRPr lang="en-GB" i="1" dirty="0" smtClean="0"/>
          </a:p>
          <a:p>
            <a:pPr marL="342900" lvl="1" indent="-342900">
              <a:buFont typeface="Arial"/>
              <a:buChar char="•"/>
            </a:pPr>
            <a:r>
              <a:rPr lang="en-GB" dirty="0" smtClean="0"/>
              <a:t>Question: Does the technical function exclusion in design law lead to a similar outcome like in TM law or does it lead to a different outcome which narrows the scope of shapes excluded from protection? </a:t>
            </a:r>
            <a:endParaRPr lang="en-GB" dirty="0"/>
          </a:p>
          <a:p>
            <a:pPr marL="342900" lvl="1" indent="-342900">
              <a:buFont typeface="Arial"/>
              <a:buChar char="•"/>
            </a:pPr>
            <a:endParaRPr lang="en-GB" dirty="0"/>
          </a:p>
          <a:p>
            <a:pPr marL="342900" lvl="1" indent="-342900">
              <a:buFont typeface="Arial"/>
              <a:buChar char="•"/>
            </a:pPr>
            <a:endParaRPr lang="pl-PL" dirty="0"/>
          </a:p>
        </p:txBody>
      </p:sp>
    </p:spTree>
    <p:extLst>
      <p:ext uri="{BB962C8B-B14F-4D97-AF65-F5344CB8AC3E}">
        <p14:creationId xmlns:p14="http://schemas.microsoft.com/office/powerpoint/2010/main" val="2750828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4000" dirty="0" smtClean="0"/>
              <a:t>Exclusion for shapes giving substantial value to the goods (I)</a:t>
            </a:r>
            <a:endParaRPr lang="en-GB" sz="4000" dirty="0"/>
          </a:p>
        </p:txBody>
      </p:sp>
      <p:sp>
        <p:nvSpPr>
          <p:cNvPr id="3" name="Symbol zastępczy zawartości 2"/>
          <p:cNvSpPr>
            <a:spLocks noGrp="1"/>
          </p:cNvSpPr>
          <p:nvPr>
            <p:ph idx="1"/>
          </p:nvPr>
        </p:nvSpPr>
        <p:spPr>
          <a:xfrm>
            <a:off x="457200" y="1981200"/>
            <a:ext cx="8229600" cy="3749675"/>
          </a:xfrm>
        </p:spPr>
        <p:txBody>
          <a:bodyPr>
            <a:normAutofit lnSpcReduction="10000"/>
          </a:bodyPr>
          <a:lstStyle/>
          <a:p>
            <a:pPr marL="342900" lvl="1" indent="-342900">
              <a:buFont typeface="Arial"/>
              <a:buChar char="•"/>
            </a:pPr>
            <a:r>
              <a:rPr lang="en-GB" dirty="0" smtClean="0"/>
              <a:t>Shapes excluded from TM protection due to the "</a:t>
            </a:r>
            <a:r>
              <a:rPr lang="en-GB" dirty="0"/>
              <a:t>substantial value" exclusion: </a:t>
            </a:r>
            <a:r>
              <a:rPr lang="en-GB" dirty="0" smtClean="0"/>
              <a:t>Potential eligibility for design protection</a:t>
            </a:r>
          </a:p>
          <a:p>
            <a:r>
              <a:rPr lang="en-GB" sz="2800" dirty="0" smtClean="0"/>
              <a:t>Rationale for the exclusion in the light of </a:t>
            </a:r>
            <a:r>
              <a:rPr lang="en-GB" sz="2800" i="1" dirty="0" smtClean="0"/>
              <a:t>Hauck</a:t>
            </a:r>
            <a:r>
              <a:rPr lang="en-GB" sz="2800" dirty="0" smtClean="0"/>
              <a:t> - preventing potentially indefinite TM protection of objects, which are rather eligible for protection by other IP rights limited in time (</a:t>
            </a:r>
            <a:r>
              <a:rPr lang="en-GB" sz="2800" dirty="0" err="1" smtClean="0"/>
              <a:t>para</a:t>
            </a:r>
            <a:r>
              <a:rPr lang="en-GB" sz="2800" dirty="0" smtClean="0"/>
              <a:t>. 19, equalling it with the aim pursued by the technical function exclusion).</a:t>
            </a:r>
          </a:p>
          <a:p>
            <a:endParaRPr lang="en-GB" sz="2800" dirty="0" smtClean="0"/>
          </a:p>
        </p:txBody>
      </p:sp>
    </p:spTree>
    <p:extLst>
      <p:ext uri="{BB962C8B-B14F-4D97-AF65-F5344CB8AC3E}">
        <p14:creationId xmlns:p14="http://schemas.microsoft.com/office/powerpoint/2010/main" val="574298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smtClean="0"/>
              <a:t>Exclusion for shapes giving substantial value to the goods (II)</a:t>
            </a:r>
            <a:endParaRPr lang="en-GB" dirty="0"/>
          </a:p>
        </p:txBody>
      </p:sp>
      <p:sp>
        <p:nvSpPr>
          <p:cNvPr id="3" name="Symbol zastępczy zawartości 2"/>
          <p:cNvSpPr>
            <a:spLocks noGrp="1"/>
          </p:cNvSpPr>
          <p:nvPr>
            <p:ph idx="1"/>
          </p:nvPr>
        </p:nvSpPr>
        <p:spPr/>
        <p:txBody>
          <a:bodyPr/>
          <a:lstStyle/>
          <a:p>
            <a:r>
              <a:rPr lang="en-GB" dirty="0" smtClean="0"/>
              <a:t>The rationale for this exclusion in the light of </a:t>
            </a:r>
            <a:r>
              <a:rPr lang="en-GB" i="1" dirty="0" smtClean="0"/>
              <a:t>Hauck</a:t>
            </a:r>
            <a:r>
              <a:rPr lang="en-GB" dirty="0" smtClean="0"/>
              <a:t> raises various questions concerning among others:</a:t>
            </a:r>
          </a:p>
          <a:p>
            <a:pPr lvl="1"/>
            <a:r>
              <a:rPr lang="en-GB" dirty="0" smtClean="0"/>
              <a:t>Relevance of existing design registrations held by a TM applicant for the assessment of the "substantial value" exclusion?</a:t>
            </a:r>
            <a:endParaRPr lang="en-GB" sz="2400" dirty="0" smtClean="0"/>
          </a:p>
          <a:p>
            <a:pPr lvl="1"/>
            <a:r>
              <a:rPr lang="en-GB" dirty="0" smtClean="0"/>
              <a:t>Permanent effect of the </a:t>
            </a:r>
            <a:r>
              <a:rPr lang="en-GB" dirty="0"/>
              <a:t>"</a:t>
            </a:r>
            <a:r>
              <a:rPr lang="en-GB" dirty="0" smtClean="0"/>
              <a:t>substantial value</a:t>
            </a:r>
            <a:r>
              <a:rPr lang="en-GB" dirty="0"/>
              <a:t>"</a:t>
            </a:r>
            <a:r>
              <a:rPr lang="en-GB" dirty="0" smtClean="0"/>
              <a:t> exclusion: a too-restrictive tool? (case of developed distinctiveness)</a:t>
            </a:r>
            <a:endParaRPr lang="en-GB" sz="2400" dirty="0" smtClean="0"/>
          </a:p>
          <a:p>
            <a:endParaRPr lang="pl-PL" dirty="0" smtClean="0"/>
          </a:p>
          <a:p>
            <a:endParaRPr lang="pl-PL" dirty="0"/>
          </a:p>
        </p:txBody>
      </p:sp>
    </p:spTree>
    <p:extLst>
      <p:ext uri="{BB962C8B-B14F-4D97-AF65-F5344CB8AC3E}">
        <p14:creationId xmlns:p14="http://schemas.microsoft.com/office/powerpoint/2010/main" val="3076800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4040</TotalTime>
  <Words>1076</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Motyw pakietu Office</vt:lpstr>
      <vt:lpstr>Registered trademarks and registered/unregistered designs: In search of an alternative protection of TM forms in design law </vt:lpstr>
      <vt:lpstr>Introduction</vt:lpstr>
      <vt:lpstr>Exclusions in art 3(1)(e) of the Directive 2008/95 [Art. 7(1)(e) CTMR]: To what extent could design law offer an alternative protection? </vt:lpstr>
      <vt:lpstr>Exclusion for shapes resulting from goods themselves</vt:lpstr>
      <vt:lpstr>Technical function exclusions in TM and design law - scope</vt:lpstr>
      <vt:lpstr>Technical function exclusions in TM and design law - rationale</vt:lpstr>
      <vt:lpstr>Technical function exclusions in TM and design law - application</vt:lpstr>
      <vt:lpstr>Exclusion for shapes giving substantial value to the goods (I)</vt:lpstr>
      <vt:lpstr>Exclusion for shapes giving substantial value to the goods (II)</vt:lpstr>
      <vt:lpstr>Protection of 2D forms by design law</vt:lpstr>
      <vt:lpstr>Eligibility of 2D forms for  design protection</vt:lpstr>
      <vt:lpstr>Scope of protection  </vt:lpstr>
      <vt:lpstr>2D forms as unregistered designs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Competition as a Basis for a New Limitation Infrastructure Introduction</dc:title>
  <dc:creator>Lukasz</dc:creator>
  <cp:lastModifiedBy>Kooij, P.A.C.E. van der</cp:lastModifiedBy>
  <cp:revision>246</cp:revision>
  <dcterms:created xsi:type="dcterms:W3CDTF">2014-08-15T10:33:03Z</dcterms:created>
  <dcterms:modified xsi:type="dcterms:W3CDTF">2015-11-16T14:23:36Z</dcterms:modified>
</cp:coreProperties>
</file>