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8"/>
  </p:notesMasterIdLst>
  <p:handoutMasterIdLst>
    <p:handoutMasterId r:id="rId19"/>
  </p:handoutMasterIdLst>
  <p:sldIdLst>
    <p:sldId id="261" r:id="rId2"/>
    <p:sldId id="265" r:id="rId3"/>
    <p:sldId id="267" r:id="rId4"/>
    <p:sldId id="266" r:id="rId5"/>
    <p:sldId id="271" r:id="rId6"/>
    <p:sldId id="268" r:id="rId7"/>
    <p:sldId id="273" r:id="rId8"/>
    <p:sldId id="281" r:id="rId9"/>
    <p:sldId id="282" r:id="rId10"/>
    <p:sldId id="279" r:id="rId11"/>
    <p:sldId id="280" r:id="rId12"/>
    <p:sldId id="272" r:id="rId13"/>
    <p:sldId id="276" r:id="rId14"/>
    <p:sldId id="277" r:id="rId15"/>
    <p:sldId id="274" r:id="rId16"/>
    <p:sldId id="263" r:id="rId17"/>
  </p:sldIdLst>
  <p:sldSz cx="9144000" cy="6858000" type="screen4x3"/>
  <p:notesSz cx="6645275" cy="9906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AEAEA"/>
    <a:srgbClr val="2A216A"/>
    <a:srgbClr val="7C4218"/>
    <a:srgbClr val="DDDDDD"/>
    <a:srgbClr val="FFFFFF"/>
    <a:srgbClr val="9E9632"/>
    <a:srgbClr val="9996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15" autoAdjust="0"/>
    <p:restoredTop sz="94595" autoAdjust="0"/>
  </p:normalViewPr>
  <p:slideViewPr>
    <p:cSldViewPr>
      <p:cViewPr varScale="1">
        <p:scale>
          <a:sx n="107" d="100"/>
          <a:sy n="107" d="100"/>
        </p:scale>
        <p:origin x="-1368" y="-78"/>
      </p:cViewPr>
      <p:guideLst>
        <p:guide orient="horz" pos="618"/>
        <p:guide orient="horz" pos="3974"/>
        <p:guide pos="657"/>
        <p:guide pos="51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7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763963" y="0"/>
            <a:ext cx="28797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19DBF-778A-45EC-B6AB-037EAF144172}" type="datetimeFigureOut">
              <a:rPr lang="da-DK" smtClean="0"/>
              <a:t>16-11-2015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8797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763963" y="9409113"/>
            <a:ext cx="28797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4491A-8F6F-42A9-AF22-757F5ABAF49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3374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97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5550" y="0"/>
            <a:ext cx="28797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a-DK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6138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5825" y="4705350"/>
            <a:ext cx="48736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8797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5550" y="9410700"/>
            <a:ext cx="28797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F35C93-F35B-4311-8571-6231B529CC29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86138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68237D-3849-486A-8652-667E3664BBE1}" type="slidenum">
              <a:rPr lang="da-DK"/>
              <a:pPr/>
              <a:t>1</a:t>
            </a:fld>
            <a:endParaRPr lang="da-DK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3C5187-3A23-4CB7-AFDA-07C1603321BC}" type="slidenum">
              <a:rPr lang="da-DK"/>
              <a:pPr/>
              <a:t>16</a:t>
            </a:fld>
            <a:endParaRPr lang="da-DK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8" descr="JURA_ppt_top_u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13"/>
            <a:ext cx="9144000" cy="1284287"/>
          </a:xfrm>
          <a:prstGeom prst="rect">
            <a:avLst/>
          </a:prstGeom>
          <a:noFill/>
        </p:spPr>
      </p:pic>
      <p:pic>
        <p:nvPicPr>
          <p:cNvPr id="15" name="Picture 69" descr="top_uk_58_02"/>
          <p:cNvPicPr>
            <a:picLocks noChangeAspect="1" noChangeArrowheads="1"/>
          </p:cNvPicPr>
          <p:nvPr userDrawn="1"/>
        </p:nvPicPr>
        <p:blipFill>
          <a:blip r:embed="rId3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644" name="Rectangle 60"/>
          <p:cNvSpPr>
            <a:spLocks noGrp="1" noChangeArrowheads="1"/>
          </p:cNvSpPr>
          <p:nvPr>
            <p:ph type="ctrTitle"/>
          </p:nvPr>
        </p:nvSpPr>
        <p:spPr>
          <a:xfrm>
            <a:off x="1044000" y="2059200"/>
            <a:ext cx="6496050" cy="6858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titeltypografi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masteren</a:t>
            </a:r>
            <a:endParaRPr lang="en-GB" dirty="0"/>
          </a:p>
        </p:txBody>
      </p:sp>
      <p:sp>
        <p:nvSpPr>
          <p:cNvPr id="67645" name="Rectangle 61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044000" y="2930525"/>
            <a:ext cx="6486525" cy="2803525"/>
          </a:xfrm>
        </p:spPr>
        <p:txBody>
          <a:bodyPr/>
          <a:lstStyle>
            <a:lvl1pPr>
              <a:defRPr sz="1400"/>
            </a:lvl1pPr>
          </a:lstStyle>
          <a:p>
            <a:r>
              <a:rPr lang="en-GB"/>
              <a:t>Klik for at redigere undertiteltypografien i </a:t>
            </a:r>
            <a:r>
              <a:rPr lang="en-GB" smtClean="0"/>
              <a:t>masteren</a:t>
            </a:r>
            <a:endParaRPr lang="en-GB"/>
          </a:p>
        </p:txBody>
      </p:sp>
      <p:sp>
        <p:nvSpPr>
          <p:cNvPr id="67647" name="Rectangle 6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Thomas Riis</a:t>
            </a:r>
            <a:endParaRPr lang="en-GB"/>
          </a:p>
        </p:txBody>
      </p:sp>
      <p:sp>
        <p:nvSpPr>
          <p:cNvPr id="67672" name="Text Box 8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endParaRPr lang="en-GB" sz="1100">
              <a:solidFill>
                <a:schemeClr val="bg1"/>
              </a:solidFill>
            </a:endParaRPr>
          </a:p>
          <a:p>
            <a:r>
              <a:rPr lang="en-GB" sz="1100">
                <a:solidFill>
                  <a:schemeClr val="bg1"/>
                </a:solidFill>
              </a:rPr>
              <a:t>Klik i menulinjen, </a:t>
            </a:r>
          </a:p>
          <a:p>
            <a:r>
              <a:rPr lang="en-GB" sz="1100">
                <a:solidFill>
                  <a:schemeClr val="bg1"/>
                </a:solidFill>
              </a:rPr>
              <a:t>vælg </a:t>
            </a:r>
            <a:r>
              <a:rPr lang="en-GB" sz="1100" smtClean="0">
                <a:solidFill>
                  <a:schemeClr val="bg1"/>
                </a:solidFill>
              </a:rPr>
              <a:t>”Indsæt” </a:t>
            </a:r>
            <a:r>
              <a:rPr lang="en-GB" sz="1100">
                <a:solidFill>
                  <a:schemeClr val="bg1"/>
                </a:solidFill>
              </a:rPr>
              <a:t>&gt; ”Sidehoved / Sidefod”.</a:t>
            </a:r>
          </a:p>
          <a:p>
            <a:r>
              <a:rPr lang="en-GB" sz="1100">
                <a:solidFill>
                  <a:schemeClr val="bg1"/>
                </a:solidFill>
              </a:rPr>
              <a:t>Indføj ”Sted og dato” i feltet for </a:t>
            </a:r>
            <a:r>
              <a:rPr lang="en-GB" sz="1100" smtClean="0">
                <a:solidFill>
                  <a:schemeClr val="bg1"/>
                </a:solidFill>
              </a:rPr>
              <a:t>dato</a:t>
            </a:r>
            <a:r>
              <a:rPr lang="en-GB" sz="1100" baseline="0" smtClean="0">
                <a:solidFill>
                  <a:schemeClr val="bg1"/>
                </a:solidFill>
              </a:rPr>
              <a:t> </a:t>
            </a:r>
            <a:r>
              <a:rPr lang="en-GB" sz="1100" smtClean="0">
                <a:solidFill>
                  <a:schemeClr val="bg1"/>
                </a:solidFill>
              </a:rPr>
              <a:t>og </a:t>
            </a:r>
            <a:r>
              <a:rPr lang="en-GB" sz="1100">
                <a:solidFill>
                  <a:schemeClr val="bg1"/>
                </a:solidFill>
              </a:rPr>
              <a:t>”Enhedens navn” i Sidefod</a:t>
            </a:r>
          </a:p>
        </p:txBody>
      </p:sp>
      <p:sp>
        <p:nvSpPr>
          <p:cNvPr id="67673" name="Line 89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Sted og dato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E860683-ABD5-4FDA-9081-7028960C25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TextBox 17"/>
          <p:cNvSpPr txBox="1"/>
          <p:nvPr userDrawn="1"/>
        </p:nvSpPr>
        <p:spPr>
          <a:xfrm>
            <a:off x="-1357354" y="2045277"/>
            <a:ext cx="1296988" cy="186204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en-GB" sz="1100" smtClean="0">
                <a:solidFill>
                  <a:schemeClr val="bg1"/>
                </a:solidFill>
                <a:cs typeface="Arial" charset="0"/>
              </a:rPr>
              <a:t>Overskrift her</a:t>
            </a:r>
          </a:p>
          <a:p>
            <a:endParaRPr lang="en-GB" sz="1100" smtClean="0">
              <a:solidFill>
                <a:schemeClr val="bg1"/>
              </a:solidFill>
              <a:cs typeface="Arial" charset="0"/>
            </a:endParaRPr>
          </a:p>
          <a:p>
            <a:endParaRPr lang="en-GB" sz="1100" smtClean="0">
              <a:solidFill>
                <a:schemeClr val="bg1"/>
              </a:solidFill>
              <a:cs typeface="Arial" charset="0"/>
            </a:endParaRPr>
          </a:p>
          <a:p>
            <a:endParaRPr lang="en-GB" sz="1100" smtClean="0">
              <a:solidFill>
                <a:schemeClr val="bg1"/>
              </a:solidFill>
              <a:cs typeface="Arial" charset="0"/>
            </a:endParaRPr>
          </a:p>
          <a:p>
            <a:endParaRPr lang="en-GB" sz="1100" smtClean="0">
              <a:solidFill>
                <a:schemeClr val="bg1"/>
              </a:solidFill>
              <a:cs typeface="Arial" charset="0"/>
            </a:endParaRPr>
          </a:p>
          <a:p>
            <a:r>
              <a:rPr lang="en-GB" sz="1100" smtClean="0">
                <a:solidFill>
                  <a:schemeClr val="bg1"/>
                </a:solidFill>
              </a:rPr>
              <a:t>Navn på oplægsholder</a:t>
            </a:r>
          </a:p>
          <a:p>
            <a:endParaRPr lang="en-GB" sz="1100" smtClean="0">
              <a:solidFill>
                <a:schemeClr val="bg1"/>
              </a:solidFill>
            </a:endParaRPr>
          </a:p>
          <a:p>
            <a:r>
              <a:rPr lang="en-GB" sz="1100" smtClean="0">
                <a:solidFill>
                  <a:schemeClr val="bg1"/>
                </a:solidFill>
              </a:rPr>
              <a:t>Navn på KU-enhed</a:t>
            </a:r>
          </a:p>
          <a:p>
            <a:endParaRPr lang="en-GB" sz="11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1" name="Line 36"/>
          <p:cNvSpPr>
            <a:spLocks noChangeShapeType="1"/>
          </p:cNvSpPr>
          <p:nvPr userDrawn="1"/>
        </p:nvSpPr>
        <p:spPr bwMode="auto">
          <a:xfrm>
            <a:off x="-1357354" y="1983364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9" name="Line 25"/>
          <p:cNvSpPr>
            <a:spLocks noChangeShapeType="1"/>
          </p:cNvSpPr>
          <p:nvPr userDrawn="1"/>
        </p:nvSpPr>
        <p:spPr bwMode="auto">
          <a:xfrm flipH="1">
            <a:off x="0" y="1173163"/>
            <a:ext cx="8615363" cy="0"/>
          </a:xfrm>
          <a:prstGeom prst="line">
            <a:avLst/>
          </a:prstGeom>
          <a:noFill/>
          <a:ln w="9525">
            <a:solidFill>
              <a:srgbClr val="9E96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5"/>
          <p:cNvSpPr>
            <a:spLocks noChangeShapeType="1"/>
          </p:cNvSpPr>
          <p:nvPr userDrawn="1"/>
        </p:nvSpPr>
        <p:spPr bwMode="auto">
          <a:xfrm flipH="1">
            <a:off x="8726488" y="1173163"/>
            <a:ext cx="431800" cy="0"/>
          </a:xfrm>
          <a:prstGeom prst="line">
            <a:avLst/>
          </a:prstGeom>
          <a:noFill/>
          <a:ln w="9525">
            <a:solidFill>
              <a:srgbClr val="9E96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Thomas Riis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a-DK" smtClean="0"/>
              <a:t>Sted og dato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0329E2-06BC-4934-8DAE-F6038627680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14" descr="fke3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7"/>
          <p:cNvSpPr txBox="1"/>
          <p:nvPr userDrawn="1"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en-GB" sz="110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en-GB" sz="1100">
                <a:solidFill>
                  <a:schemeClr val="bg1"/>
                </a:solidFill>
                <a:cs typeface="Arial" charset="0"/>
              </a:rPr>
            </a:br>
            <a:endParaRPr lang="en-GB" sz="1100">
              <a:solidFill>
                <a:schemeClr val="bg1"/>
              </a:solidFill>
              <a:cs typeface="Arial" charset="0"/>
            </a:endParaRPr>
          </a:p>
          <a:p>
            <a:r>
              <a:rPr lang="en-GB" sz="1100">
                <a:solidFill>
                  <a:schemeClr val="bg1"/>
                </a:solidFill>
                <a:cs typeface="Arial" charset="0"/>
              </a:rPr>
              <a:t>For at få punkt-opstilling på teksten, brug forøg indrykning</a:t>
            </a:r>
          </a:p>
          <a:p>
            <a:endParaRPr lang="en-GB" sz="1100">
              <a:solidFill>
                <a:schemeClr val="bg1"/>
              </a:solidFill>
              <a:cs typeface="Arial" charset="0"/>
            </a:endParaRPr>
          </a:p>
          <a:p>
            <a:endParaRPr lang="en-GB" sz="1100">
              <a:solidFill>
                <a:schemeClr val="bg1"/>
              </a:solidFill>
              <a:cs typeface="Arial" charset="0"/>
            </a:endParaRPr>
          </a:p>
          <a:p>
            <a:r>
              <a:rPr lang="en-GB" sz="1100">
                <a:solidFill>
                  <a:schemeClr val="bg1"/>
                </a:solidFill>
                <a:cs typeface="Arial" charset="0"/>
              </a:rPr>
              <a:t>For at få venstre-stillet tekst uden punktopstilling, brug formindsk indrykning</a:t>
            </a:r>
          </a:p>
        </p:txBody>
      </p:sp>
      <p:sp>
        <p:nvSpPr>
          <p:cNvPr id="9" name="Line 36"/>
          <p:cNvSpPr>
            <a:spLocks noChangeShapeType="1"/>
          </p:cNvSpPr>
          <p:nvPr userDrawn="1"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Text Box 37"/>
          <p:cNvSpPr txBox="1">
            <a:spLocks noChangeArrowheads="1"/>
          </p:cNvSpPr>
          <p:nvPr userDrawn="1"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Overskrift her</a:t>
            </a:r>
          </a:p>
        </p:txBody>
      </p:sp>
      <p:sp>
        <p:nvSpPr>
          <p:cNvPr id="11" name="Line 38"/>
          <p:cNvSpPr>
            <a:spLocks noChangeShapeType="1"/>
          </p:cNvSpPr>
          <p:nvPr userDrawn="1"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12" name="Picture 39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Line 40"/>
          <p:cNvSpPr>
            <a:spLocks noChangeShapeType="1"/>
          </p:cNvSpPr>
          <p:nvPr userDrawn="1"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" name="Line 41"/>
          <p:cNvSpPr>
            <a:spLocks noChangeShapeType="1"/>
          </p:cNvSpPr>
          <p:nvPr userDrawn="1"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" name="Line 42"/>
          <p:cNvSpPr>
            <a:spLocks noChangeShapeType="1"/>
          </p:cNvSpPr>
          <p:nvPr userDrawn="1"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" name="Line 43"/>
          <p:cNvSpPr>
            <a:spLocks noChangeShapeType="1"/>
          </p:cNvSpPr>
          <p:nvPr userDrawn="1"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" name="Line 44"/>
          <p:cNvSpPr>
            <a:spLocks noChangeShapeType="1"/>
          </p:cNvSpPr>
          <p:nvPr userDrawn="1"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" name="Line 45"/>
          <p:cNvSpPr>
            <a:spLocks noChangeShapeType="1"/>
          </p:cNvSpPr>
          <p:nvPr userDrawn="1"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" name="Line 47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1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endParaRPr lang="da-DK" sz="1100">
              <a:solidFill>
                <a:schemeClr val="bg1"/>
              </a:solidFill>
            </a:endParaRPr>
          </a:p>
          <a:p>
            <a:r>
              <a:rPr lang="da-DK" sz="1100">
                <a:solidFill>
                  <a:schemeClr val="bg1"/>
                </a:solidFill>
              </a:rPr>
              <a:t>Klik i menulinjen, </a:t>
            </a:r>
          </a:p>
          <a:p>
            <a:r>
              <a:rPr lang="da-DK" sz="1100">
                <a:solidFill>
                  <a:schemeClr val="bg1"/>
                </a:solidFill>
              </a:rPr>
              <a:t>vælg </a:t>
            </a:r>
            <a:r>
              <a:rPr lang="da-DK" sz="1100" smtClean="0">
                <a:solidFill>
                  <a:schemeClr val="bg1"/>
                </a:solidFill>
              </a:rPr>
              <a:t>”Indsæt” </a:t>
            </a:r>
            <a:r>
              <a:rPr lang="da-DK" sz="1100">
                <a:solidFill>
                  <a:schemeClr val="bg1"/>
                </a:solidFill>
              </a:rPr>
              <a:t>&gt; ”Sidehoved / Sidefod”.</a:t>
            </a:r>
          </a:p>
          <a:p>
            <a:r>
              <a:rPr lang="da-DK" sz="1100">
                <a:solidFill>
                  <a:schemeClr val="bg1"/>
                </a:solidFill>
              </a:rPr>
              <a:t>Indføj ”Sted og dato” i feltet for </a:t>
            </a:r>
            <a:r>
              <a:rPr lang="da-DK" sz="1100" smtClean="0">
                <a:solidFill>
                  <a:schemeClr val="bg1"/>
                </a:solidFill>
              </a:rPr>
              <a:t>dato </a:t>
            </a:r>
            <a:r>
              <a:rPr lang="da-DK" sz="1100">
                <a:solidFill>
                  <a:schemeClr val="bg1"/>
                </a:solidFill>
              </a:rPr>
              <a:t>og ”Enhedens navn” i Sidefod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374775"/>
            <a:ext cx="6577012" cy="19113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Thomas Riis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a-DK" smtClean="0"/>
              <a:t>Sted og dato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E860683-ABD5-4FDA-9081-7028960C251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14" descr="fke3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7"/>
          <p:cNvSpPr txBox="1"/>
          <p:nvPr userDrawn="1"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en-GB" sz="110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en-GB" sz="1100">
                <a:solidFill>
                  <a:schemeClr val="bg1"/>
                </a:solidFill>
                <a:cs typeface="Arial" charset="0"/>
              </a:rPr>
            </a:br>
            <a:endParaRPr lang="en-GB" sz="1100">
              <a:solidFill>
                <a:schemeClr val="bg1"/>
              </a:solidFill>
              <a:cs typeface="Arial" charset="0"/>
            </a:endParaRPr>
          </a:p>
          <a:p>
            <a:r>
              <a:rPr lang="en-GB" sz="1100">
                <a:solidFill>
                  <a:schemeClr val="bg1"/>
                </a:solidFill>
                <a:cs typeface="Arial" charset="0"/>
              </a:rPr>
              <a:t>For at få punkt-opstilling på teksten, brug forøg indrykning</a:t>
            </a:r>
          </a:p>
          <a:p>
            <a:endParaRPr lang="en-GB" sz="1100">
              <a:solidFill>
                <a:schemeClr val="bg1"/>
              </a:solidFill>
              <a:cs typeface="Arial" charset="0"/>
            </a:endParaRPr>
          </a:p>
          <a:p>
            <a:endParaRPr lang="en-GB" sz="1100">
              <a:solidFill>
                <a:schemeClr val="bg1"/>
              </a:solidFill>
              <a:cs typeface="Arial" charset="0"/>
            </a:endParaRPr>
          </a:p>
          <a:p>
            <a:r>
              <a:rPr lang="en-GB" sz="1100">
                <a:solidFill>
                  <a:schemeClr val="bg1"/>
                </a:solidFill>
                <a:cs typeface="Arial" charset="0"/>
              </a:rPr>
              <a:t>For at få venstre-stillet tekst uden punktopstilling, brug formindsk indrykning</a:t>
            </a:r>
          </a:p>
        </p:txBody>
      </p:sp>
      <p:sp>
        <p:nvSpPr>
          <p:cNvPr id="9" name="Line 44"/>
          <p:cNvSpPr>
            <a:spLocks noChangeShapeType="1"/>
          </p:cNvSpPr>
          <p:nvPr userDrawn="1"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Text Box 45"/>
          <p:cNvSpPr txBox="1">
            <a:spLocks noChangeArrowheads="1"/>
          </p:cNvSpPr>
          <p:nvPr userDrawn="1"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Overskrift her</a:t>
            </a:r>
          </a:p>
        </p:txBody>
      </p:sp>
      <p:sp>
        <p:nvSpPr>
          <p:cNvPr id="11" name="Line 46"/>
          <p:cNvSpPr>
            <a:spLocks noChangeShapeType="1"/>
          </p:cNvSpPr>
          <p:nvPr userDrawn="1"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12" name="Picture 47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Line 48"/>
          <p:cNvSpPr>
            <a:spLocks noChangeShapeType="1"/>
          </p:cNvSpPr>
          <p:nvPr userDrawn="1"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" name="Line 49"/>
          <p:cNvSpPr>
            <a:spLocks noChangeShapeType="1"/>
          </p:cNvSpPr>
          <p:nvPr userDrawn="1"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" name="Line 50"/>
          <p:cNvSpPr>
            <a:spLocks noChangeShapeType="1"/>
          </p:cNvSpPr>
          <p:nvPr userDrawn="1"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" name="Line 51"/>
          <p:cNvSpPr>
            <a:spLocks noChangeShapeType="1"/>
          </p:cNvSpPr>
          <p:nvPr userDrawn="1"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" name="Line 52"/>
          <p:cNvSpPr>
            <a:spLocks noChangeShapeType="1"/>
          </p:cNvSpPr>
          <p:nvPr userDrawn="1"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" name="Line 53"/>
          <p:cNvSpPr>
            <a:spLocks noChangeShapeType="1"/>
          </p:cNvSpPr>
          <p:nvPr userDrawn="1"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" name="Line 55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1044000" y="3358800"/>
            <a:ext cx="3744000" cy="2487600"/>
          </a:xfrm>
        </p:spPr>
        <p:txBody>
          <a:bodyPr/>
          <a:lstStyle/>
          <a:p>
            <a:endParaRPr lang="en-GB"/>
          </a:p>
        </p:txBody>
      </p:sp>
      <p:sp>
        <p:nvSpPr>
          <p:cNvPr id="23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endParaRPr lang="da-DK" sz="1100">
              <a:solidFill>
                <a:schemeClr val="bg1"/>
              </a:solidFill>
            </a:endParaRPr>
          </a:p>
          <a:p>
            <a:r>
              <a:rPr lang="da-DK" sz="1100">
                <a:solidFill>
                  <a:schemeClr val="bg1"/>
                </a:solidFill>
              </a:rPr>
              <a:t>Klik i menulinjen, </a:t>
            </a:r>
          </a:p>
          <a:p>
            <a:r>
              <a:rPr lang="da-DK" sz="1100">
                <a:solidFill>
                  <a:schemeClr val="bg1"/>
                </a:solidFill>
              </a:rPr>
              <a:t>vælg </a:t>
            </a:r>
            <a:r>
              <a:rPr lang="da-DK" sz="1100" smtClean="0">
                <a:solidFill>
                  <a:schemeClr val="bg1"/>
                </a:solidFill>
              </a:rPr>
              <a:t>”Indsæt” </a:t>
            </a:r>
            <a:r>
              <a:rPr lang="da-DK" sz="1100">
                <a:solidFill>
                  <a:schemeClr val="bg1"/>
                </a:solidFill>
              </a:rPr>
              <a:t>&gt; ”Sidehoved / Sidefod”.</a:t>
            </a:r>
          </a:p>
          <a:p>
            <a:r>
              <a:rPr lang="da-DK" sz="1100">
                <a:solidFill>
                  <a:schemeClr val="bg1"/>
                </a:solidFill>
              </a:rPr>
              <a:t>Indføj ”Sted og dato” i feltet for </a:t>
            </a:r>
            <a:r>
              <a:rPr lang="da-DK" sz="1100" smtClean="0">
                <a:solidFill>
                  <a:schemeClr val="bg1"/>
                </a:solidFill>
              </a:rPr>
              <a:t>dato </a:t>
            </a:r>
            <a:r>
              <a:rPr lang="da-DK" sz="1100">
                <a:solidFill>
                  <a:schemeClr val="bg1"/>
                </a:solidFill>
              </a:rPr>
              <a:t>og ”Enhedens navn” i Sidefod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88" y="1374774"/>
            <a:ext cx="3211512" cy="448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6900" y="1374774"/>
            <a:ext cx="3213100" cy="448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Thomas Riis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a-DK" smtClean="0"/>
              <a:t>Sted og dato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E860683-ABD5-4FDA-9081-7028960C251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14" descr="fke3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7"/>
          <p:cNvSpPr txBox="1"/>
          <p:nvPr userDrawn="1"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en-GB" sz="110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en-GB" sz="1100">
                <a:solidFill>
                  <a:schemeClr val="bg1"/>
                </a:solidFill>
                <a:cs typeface="Arial" charset="0"/>
              </a:rPr>
            </a:br>
            <a:endParaRPr lang="en-GB" sz="1100">
              <a:solidFill>
                <a:schemeClr val="bg1"/>
              </a:solidFill>
              <a:cs typeface="Arial" charset="0"/>
            </a:endParaRPr>
          </a:p>
          <a:p>
            <a:r>
              <a:rPr lang="en-GB" sz="1100">
                <a:solidFill>
                  <a:schemeClr val="bg1"/>
                </a:solidFill>
                <a:cs typeface="Arial" charset="0"/>
              </a:rPr>
              <a:t>For at få punkt-opstilling på teksten, brug forøg indrykning</a:t>
            </a:r>
          </a:p>
          <a:p>
            <a:endParaRPr lang="en-GB" sz="1100">
              <a:solidFill>
                <a:schemeClr val="bg1"/>
              </a:solidFill>
              <a:cs typeface="Arial" charset="0"/>
            </a:endParaRPr>
          </a:p>
          <a:p>
            <a:endParaRPr lang="en-GB" sz="1100">
              <a:solidFill>
                <a:schemeClr val="bg1"/>
              </a:solidFill>
              <a:cs typeface="Arial" charset="0"/>
            </a:endParaRPr>
          </a:p>
          <a:p>
            <a:r>
              <a:rPr lang="en-GB" sz="1100">
                <a:solidFill>
                  <a:schemeClr val="bg1"/>
                </a:solidFill>
                <a:cs typeface="Arial" charset="0"/>
              </a:rPr>
              <a:t>For at få venstre-stillet tekst uden punktopstilling, brug formindsk indrykning</a:t>
            </a:r>
          </a:p>
        </p:txBody>
      </p:sp>
      <p:sp>
        <p:nvSpPr>
          <p:cNvPr id="10" name="Line 44"/>
          <p:cNvSpPr>
            <a:spLocks noChangeShapeType="1"/>
          </p:cNvSpPr>
          <p:nvPr userDrawn="1"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" name="Text Box 45"/>
          <p:cNvSpPr txBox="1">
            <a:spLocks noChangeArrowheads="1"/>
          </p:cNvSpPr>
          <p:nvPr userDrawn="1"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Overskrift her</a:t>
            </a:r>
          </a:p>
        </p:txBody>
      </p:sp>
      <p:sp>
        <p:nvSpPr>
          <p:cNvPr id="12" name="Line 46"/>
          <p:cNvSpPr>
            <a:spLocks noChangeShapeType="1"/>
          </p:cNvSpPr>
          <p:nvPr userDrawn="1"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13" name="Picture 47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Line 48"/>
          <p:cNvSpPr>
            <a:spLocks noChangeShapeType="1"/>
          </p:cNvSpPr>
          <p:nvPr userDrawn="1"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" name="Line 49"/>
          <p:cNvSpPr>
            <a:spLocks noChangeShapeType="1"/>
          </p:cNvSpPr>
          <p:nvPr userDrawn="1"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" name="Line 50"/>
          <p:cNvSpPr>
            <a:spLocks noChangeShapeType="1"/>
          </p:cNvSpPr>
          <p:nvPr userDrawn="1"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" name="Line 51"/>
          <p:cNvSpPr>
            <a:spLocks noChangeShapeType="1"/>
          </p:cNvSpPr>
          <p:nvPr userDrawn="1"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" name="Line 52"/>
          <p:cNvSpPr>
            <a:spLocks noChangeShapeType="1"/>
          </p:cNvSpPr>
          <p:nvPr userDrawn="1"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9" name="Line 53"/>
          <p:cNvSpPr>
            <a:spLocks noChangeShapeType="1"/>
          </p:cNvSpPr>
          <p:nvPr userDrawn="1"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1" name="Line 55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endParaRPr lang="da-DK" sz="1100">
              <a:solidFill>
                <a:schemeClr val="bg1"/>
              </a:solidFill>
            </a:endParaRPr>
          </a:p>
          <a:p>
            <a:r>
              <a:rPr lang="da-DK" sz="1100">
                <a:solidFill>
                  <a:schemeClr val="bg1"/>
                </a:solidFill>
              </a:rPr>
              <a:t>Klik i menulinjen, </a:t>
            </a:r>
          </a:p>
          <a:p>
            <a:r>
              <a:rPr lang="da-DK" sz="1100">
                <a:solidFill>
                  <a:schemeClr val="bg1"/>
                </a:solidFill>
              </a:rPr>
              <a:t>vælg </a:t>
            </a:r>
            <a:r>
              <a:rPr lang="da-DK" sz="1100" smtClean="0">
                <a:solidFill>
                  <a:schemeClr val="bg1"/>
                </a:solidFill>
              </a:rPr>
              <a:t>”Indsæt” </a:t>
            </a:r>
            <a:r>
              <a:rPr lang="da-DK" sz="1100">
                <a:solidFill>
                  <a:schemeClr val="bg1"/>
                </a:solidFill>
              </a:rPr>
              <a:t>&gt; ”Sidehoved / Sidefod”.</a:t>
            </a:r>
          </a:p>
          <a:p>
            <a:r>
              <a:rPr lang="da-DK" sz="1100">
                <a:solidFill>
                  <a:schemeClr val="bg1"/>
                </a:solidFill>
              </a:rPr>
              <a:t>Indføj ”Sted og dato” i feltet for </a:t>
            </a:r>
            <a:r>
              <a:rPr lang="da-DK" sz="1100" smtClean="0">
                <a:solidFill>
                  <a:schemeClr val="bg1"/>
                </a:solidFill>
              </a:rPr>
              <a:t>dato </a:t>
            </a:r>
            <a:r>
              <a:rPr lang="da-DK" sz="1100">
                <a:solidFill>
                  <a:schemeClr val="bg1"/>
                </a:solidFill>
              </a:rPr>
              <a:t>og ”Enhedens navn” i Sidefod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E963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7" name="Picture 40" descr="top_uk_58_02"/>
          <p:cNvPicPr>
            <a:picLocks noChangeAspect="1" noChangeArrowheads="1"/>
          </p:cNvPicPr>
          <p:nvPr userDrawn="1"/>
        </p:nvPicPr>
        <p:blipFill>
          <a:blip r:embed="rId2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44000" y="1051200"/>
            <a:ext cx="7059600" cy="4698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858400" y="-3175"/>
            <a:ext cx="6253200" cy="26352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Thomas Riis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a-DK" smtClean="0"/>
              <a:t>Sted og dato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Slide </a:t>
            </a:r>
            <a:fld id="{DE860683-ABD5-4FDA-9081-7028960C25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Box 8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endParaRPr lang="en-GB" sz="1100">
              <a:solidFill>
                <a:schemeClr val="bg1"/>
              </a:solidFill>
            </a:endParaRPr>
          </a:p>
          <a:p>
            <a:r>
              <a:rPr lang="en-GB" sz="1100">
                <a:solidFill>
                  <a:schemeClr val="bg1"/>
                </a:solidFill>
              </a:rPr>
              <a:t>Klik i menulinjen, </a:t>
            </a:r>
          </a:p>
          <a:p>
            <a:r>
              <a:rPr lang="en-GB" sz="1100">
                <a:solidFill>
                  <a:schemeClr val="bg1"/>
                </a:solidFill>
              </a:rPr>
              <a:t>vælg </a:t>
            </a:r>
            <a:r>
              <a:rPr lang="en-GB" sz="1100" smtClean="0">
                <a:solidFill>
                  <a:schemeClr val="bg1"/>
                </a:solidFill>
              </a:rPr>
              <a:t>”Indsæt” </a:t>
            </a:r>
            <a:r>
              <a:rPr lang="en-GB" sz="1100">
                <a:solidFill>
                  <a:schemeClr val="bg1"/>
                </a:solidFill>
              </a:rPr>
              <a:t>&gt; ”Sidehoved / Sidefod”.</a:t>
            </a:r>
          </a:p>
          <a:p>
            <a:r>
              <a:rPr lang="en-GB" sz="1100">
                <a:solidFill>
                  <a:schemeClr val="bg1"/>
                </a:solidFill>
              </a:rPr>
              <a:t>Indføj ”Sted og dato” i feltet for </a:t>
            </a:r>
            <a:r>
              <a:rPr lang="en-GB" sz="1100" smtClean="0">
                <a:solidFill>
                  <a:schemeClr val="bg1"/>
                </a:solidFill>
              </a:rPr>
              <a:t>dato</a:t>
            </a:r>
            <a:r>
              <a:rPr lang="en-GB" sz="1100" baseline="0" smtClean="0">
                <a:solidFill>
                  <a:schemeClr val="bg1"/>
                </a:solidFill>
              </a:rPr>
              <a:t> </a:t>
            </a:r>
            <a:r>
              <a:rPr lang="en-GB" sz="1100" smtClean="0">
                <a:solidFill>
                  <a:schemeClr val="bg1"/>
                </a:solidFill>
              </a:rPr>
              <a:t>og </a:t>
            </a:r>
            <a:r>
              <a:rPr lang="en-GB" sz="1100">
                <a:solidFill>
                  <a:schemeClr val="bg1"/>
                </a:solidFill>
              </a:rPr>
              <a:t>”Enhedens navn” i Sidefod</a:t>
            </a:r>
          </a:p>
        </p:txBody>
      </p:sp>
      <p:sp>
        <p:nvSpPr>
          <p:cNvPr id="11" name="Line 89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" name="TextBox 17"/>
          <p:cNvSpPr txBox="1"/>
          <p:nvPr userDrawn="1"/>
        </p:nvSpPr>
        <p:spPr>
          <a:xfrm>
            <a:off x="-1357354" y="1133459"/>
            <a:ext cx="1296988" cy="67710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en-GB" sz="1100" smtClean="0">
                <a:solidFill>
                  <a:schemeClr val="bg1"/>
                </a:solidFill>
                <a:cs typeface="Arial" charset="0"/>
              </a:rPr>
              <a:t>Byt billede:</a:t>
            </a:r>
          </a:p>
          <a:p>
            <a:r>
              <a:rPr lang="en-GB" sz="1100" smtClean="0">
                <a:solidFill>
                  <a:schemeClr val="bg1"/>
                </a:solidFill>
                <a:cs typeface="Arial" charset="0"/>
              </a:rPr>
              <a:t>Ny</a:t>
            </a:r>
            <a:r>
              <a:rPr lang="en-GB" sz="1100" baseline="0" smtClean="0">
                <a:solidFill>
                  <a:schemeClr val="bg1"/>
                </a:solidFill>
                <a:cs typeface="Arial" charset="0"/>
              </a:rPr>
              <a:t> slide og k</a:t>
            </a:r>
            <a:r>
              <a:rPr lang="en-GB" sz="1100" smtClean="0">
                <a:solidFill>
                  <a:schemeClr val="bg1"/>
                </a:solidFill>
                <a:cs typeface="Arial" charset="0"/>
              </a:rPr>
              <a:t>lik på</a:t>
            </a:r>
            <a:r>
              <a:rPr lang="en-GB" sz="1100" baseline="0" smtClean="0">
                <a:solidFill>
                  <a:schemeClr val="bg1"/>
                </a:solidFill>
                <a:cs typeface="Arial" charset="0"/>
              </a:rPr>
              <a:t> ikon, indsæt billede</a:t>
            </a:r>
            <a:endParaRPr lang="en-GB" sz="11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3" name="Line 36"/>
          <p:cNvSpPr>
            <a:spLocks noChangeShapeType="1"/>
          </p:cNvSpPr>
          <p:nvPr userDrawn="1"/>
        </p:nvSpPr>
        <p:spPr bwMode="auto">
          <a:xfrm>
            <a:off x="-1357354" y="1071546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14" name="Picture 32" descr="JURA_ppt_top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5573713"/>
            <a:ext cx="9144000" cy="128428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Thomas Riis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a-DK" smtClean="0"/>
              <a:t>Sted og dato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0329E2-06BC-4934-8DAE-F603862768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Thomas Riis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a-DK" smtClean="0"/>
              <a:t>Sted og dato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0329E2-06BC-4934-8DAE-F603862768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80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E963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66593" name="Picture 33" descr="top_uk_58_02"/>
          <p:cNvPicPr>
            <a:picLocks noChangeAspect="1" noChangeArrowheads="1"/>
          </p:cNvPicPr>
          <p:nvPr userDrawn="1"/>
        </p:nvPicPr>
        <p:blipFill>
          <a:blip r:embed="rId9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92" name="Picture 32" descr="JURA_ppt_top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0" y="5573713"/>
            <a:ext cx="9144000" cy="1284287"/>
          </a:xfrm>
          <a:prstGeom prst="rect">
            <a:avLst/>
          </a:prstGeom>
          <a:noFill/>
        </p:spPr>
      </p:pic>
      <p:sp>
        <p:nvSpPr>
          <p:cNvPr id="6658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60375"/>
            <a:ext cx="65772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for at redigere titeltypografi i masteren</a:t>
            </a:r>
          </a:p>
        </p:txBody>
      </p:sp>
      <p:sp>
        <p:nvSpPr>
          <p:cNvPr id="6658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374774"/>
            <a:ext cx="6577012" cy="44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for at redigere teksttypografierne i masteren</a:t>
            </a:r>
          </a:p>
          <a:p>
            <a:pPr lvl="1"/>
            <a:r>
              <a:rPr lang="en-GB" smtClean="0"/>
              <a:t>Andet niveau</a:t>
            </a:r>
          </a:p>
          <a:p>
            <a:pPr lvl="2"/>
            <a:r>
              <a:rPr lang="en-GB" smtClean="0"/>
              <a:t>Tredje niveau</a:t>
            </a:r>
          </a:p>
          <a:p>
            <a:pPr lvl="3"/>
            <a:r>
              <a:rPr lang="en-GB" smtClean="0"/>
              <a:t>Fjerde niveau</a:t>
            </a:r>
          </a:p>
          <a:p>
            <a:pPr lvl="4"/>
            <a:r>
              <a:rPr lang="en-GB" smtClean="0"/>
              <a:t>Femte niveau</a:t>
            </a:r>
          </a:p>
        </p:txBody>
      </p:sp>
      <p:sp>
        <p:nvSpPr>
          <p:cNvPr id="66589" name="Rectangle 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8400" y="-3175"/>
            <a:ext cx="62532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8F8F8"/>
                </a:solidFill>
              </a:defRPr>
            </a:lvl1pPr>
          </a:lstStyle>
          <a:p>
            <a:r>
              <a:rPr lang="en-GB" smtClean="0"/>
              <a:t>Thomas Riis</a:t>
            </a:r>
            <a:endParaRPr lang="en-GB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2"/>
          </p:nvPr>
        </p:nvSpPr>
        <p:spPr>
          <a:xfrm>
            <a:off x="1044000" y="6350400"/>
            <a:ext cx="65772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da-DK" smtClean="0"/>
              <a:t>Sted og dato</a:t>
            </a:r>
            <a:endParaRPr lang="en-GB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"/>
          </p:nvPr>
        </p:nvSpPr>
        <p:spPr>
          <a:xfrm>
            <a:off x="1044000" y="6508800"/>
            <a:ext cx="21336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900"/>
              </a:lnSpc>
              <a:defRPr sz="9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smtClean="0"/>
              <a:t>Slide </a:t>
            </a:r>
            <a:fld id="{060329E2-06BC-4934-8DAE-F6038627680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52" r:id="rId2"/>
    <p:sldLayoutId id="2147483672" r:id="rId3"/>
    <p:sldLayoutId id="2147483673" r:id="rId4"/>
    <p:sldLayoutId id="2147483674" r:id="rId5"/>
    <p:sldLayoutId id="2147483656" r:id="rId6"/>
    <p:sldLayoutId id="2147483657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2pPr>
      <a:lvl3pPr marL="1146175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68238" y="1628800"/>
            <a:ext cx="6496050" cy="1620256"/>
          </a:xfrm>
        </p:spPr>
        <p:txBody>
          <a:bodyPr/>
          <a:lstStyle/>
          <a:p>
            <a:r>
              <a:rPr lang="en-GB" dirty="0" smtClean="0"/>
              <a:t>Trademarks &amp; portrait rights, images rights, personal names, other personal indicia</a:t>
            </a:r>
            <a:endParaRPr lang="en-GB" dirty="0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44001" y="2930525"/>
            <a:ext cx="5112176" cy="2803525"/>
          </a:xfrm>
        </p:spPr>
        <p:txBody>
          <a:bodyPr/>
          <a:lstStyle/>
          <a:p>
            <a:r>
              <a:rPr lang="en-GB" dirty="0" smtClean="0"/>
              <a:t>Professor Thomas Riis</a:t>
            </a:r>
            <a:endParaRPr lang="en-GB" dirty="0"/>
          </a:p>
          <a:p>
            <a:r>
              <a:rPr lang="en-GB" dirty="0" smtClean="0"/>
              <a:t>Centre for Information and Innovation Law</a:t>
            </a:r>
            <a:endParaRPr lang="en-GB" dirty="0"/>
          </a:p>
        </p:txBody>
      </p:sp>
      <p:sp>
        <p:nvSpPr>
          <p:cNvPr id="6" name="Rectangle 5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Thomas Riis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E860683-ABD5-4FDA-9081-7028960C251B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9" name="Picture 39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4484688"/>
            <a:ext cx="3059112" cy="2373312"/>
          </a:xfrm>
          <a:prstGeom prst="rect">
            <a:avLst/>
          </a:prstGeom>
          <a:noFill/>
        </p:spPr>
      </p:pic>
      <p:pic>
        <p:nvPicPr>
          <p:cNvPr id="10" name="Picture 30" descr="skabelon_new_2007_b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1989138"/>
            <a:ext cx="3505200" cy="4868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right to use </a:t>
            </a:r>
            <a:r>
              <a:rPr lang="en-US" dirty="0" smtClean="0"/>
              <a:t>one’s own </a:t>
            </a:r>
            <a:r>
              <a:rPr lang="en-US" dirty="0"/>
              <a:t>name as a </a:t>
            </a:r>
            <a:r>
              <a:rPr lang="en-US" dirty="0" smtClean="0"/>
              <a:t>trademark: JENSEN (Supreme Court Sep. 2014)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Thomas Riis</a:t>
            </a:r>
            <a:endParaRPr lang="en-GB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0329E2-06BC-4934-8DAE-F60386276802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AutoShape 2" descr="http://jura.karnovgroup.dk/xfile/SH2013.V.0040.12X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610991"/>
            <a:ext cx="2228850" cy="962025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308793"/>
            <a:ext cx="1728192" cy="1336231"/>
          </a:xfrm>
          <a:prstGeom prst="rect">
            <a:avLst/>
          </a:prstGeom>
        </p:spPr>
      </p:pic>
      <p:sp>
        <p:nvSpPr>
          <p:cNvPr id="9" name="Tekstboks 8"/>
          <p:cNvSpPr txBox="1"/>
          <p:nvPr/>
        </p:nvSpPr>
        <p:spPr>
          <a:xfrm>
            <a:off x="251520" y="3989963"/>
            <a:ext cx="389632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800" dirty="0" smtClean="0"/>
              <a:t>JENSEN’S BØFHUS</a:t>
            </a:r>
          </a:p>
          <a:p>
            <a:r>
              <a:rPr lang="da-DK" sz="1800" dirty="0" smtClean="0"/>
              <a:t>[= </a:t>
            </a:r>
            <a:r>
              <a:rPr lang="da-DK" sz="1800" dirty="0" err="1"/>
              <a:t>J</a:t>
            </a:r>
            <a:r>
              <a:rPr lang="da-DK" sz="1800" dirty="0" err="1" smtClean="0"/>
              <a:t>ensen’s</a:t>
            </a:r>
            <a:r>
              <a:rPr lang="da-DK" sz="1800" dirty="0" smtClean="0"/>
              <a:t> steak house]</a:t>
            </a:r>
          </a:p>
          <a:p>
            <a:endParaRPr lang="da-DK" sz="1800" dirty="0"/>
          </a:p>
          <a:p>
            <a:r>
              <a:rPr lang="da-DK" sz="1800" dirty="0" smtClean="0"/>
              <a:t>2001: 30 restaurants</a:t>
            </a:r>
          </a:p>
          <a:p>
            <a:r>
              <a:rPr lang="da-DK" sz="1800" dirty="0"/>
              <a:t>	</a:t>
            </a:r>
            <a:r>
              <a:rPr lang="da-DK" sz="1800" dirty="0" err="1" smtClean="0"/>
              <a:t>Extensive</a:t>
            </a:r>
            <a:r>
              <a:rPr lang="da-DK" sz="1800" dirty="0" smtClean="0"/>
              <a:t> marketing</a:t>
            </a:r>
          </a:p>
          <a:p>
            <a:endParaRPr lang="da-DK" sz="1800" dirty="0"/>
          </a:p>
          <a:p>
            <a:r>
              <a:rPr lang="da-DK" sz="1800" dirty="0" smtClean="0"/>
              <a:t>JENSEN: </a:t>
            </a:r>
            <a:r>
              <a:rPr lang="da-DK" sz="1800" dirty="0" err="1" smtClean="0"/>
              <a:t>Well-known</a:t>
            </a:r>
            <a:r>
              <a:rPr lang="da-DK" sz="1800" dirty="0" smtClean="0"/>
              <a:t> </a:t>
            </a:r>
            <a:r>
              <a:rPr lang="da-DK" sz="1800" dirty="0" err="1" smtClean="0"/>
              <a:t>trademark</a:t>
            </a:r>
            <a:endParaRPr lang="da-DK" sz="1800" dirty="0"/>
          </a:p>
        </p:txBody>
      </p:sp>
      <p:sp>
        <p:nvSpPr>
          <p:cNvPr id="10" name="Tekstboks 9"/>
          <p:cNvSpPr txBox="1"/>
          <p:nvPr/>
        </p:nvSpPr>
        <p:spPr>
          <a:xfrm>
            <a:off x="4427984" y="4005064"/>
            <a:ext cx="406592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800" dirty="0" smtClean="0"/>
              <a:t>JENSENS FISKERESTAURANT</a:t>
            </a:r>
          </a:p>
          <a:p>
            <a:r>
              <a:rPr lang="da-DK" sz="1800" dirty="0" smtClean="0"/>
              <a:t>[= </a:t>
            </a:r>
            <a:r>
              <a:rPr lang="da-DK" sz="1800" dirty="0" err="1"/>
              <a:t>J</a:t>
            </a:r>
            <a:r>
              <a:rPr lang="da-DK" sz="1800" dirty="0" err="1" smtClean="0"/>
              <a:t>ensen’s</a:t>
            </a:r>
            <a:r>
              <a:rPr lang="da-DK" sz="1800" dirty="0" smtClean="0"/>
              <a:t> </a:t>
            </a:r>
            <a:r>
              <a:rPr lang="da-DK" sz="1800" dirty="0" err="1"/>
              <a:t>fish</a:t>
            </a:r>
            <a:r>
              <a:rPr lang="da-DK" sz="1800" dirty="0"/>
              <a:t> restaurant</a:t>
            </a:r>
            <a:r>
              <a:rPr lang="da-DK" sz="1800" dirty="0" smtClean="0"/>
              <a:t>]</a:t>
            </a:r>
          </a:p>
          <a:p>
            <a:endParaRPr lang="da-DK" sz="1800" dirty="0"/>
          </a:p>
          <a:p>
            <a:r>
              <a:rPr lang="da-DK" sz="1800" dirty="0" smtClean="0"/>
              <a:t>2 restaurants</a:t>
            </a:r>
          </a:p>
          <a:p>
            <a:endParaRPr lang="da-DK" sz="1800" dirty="0"/>
          </a:p>
          <a:p>
            <a:r>
              <a:rPr lang="da-DK" sz="1800" dirty="0" err="1" smtClean="0"/>
              <a:t>Owned</a:t>
            </a:r>
            <a:r>
              <a:rPr lang="da-DK" sz="1800" dirty="0" smtClean="0"/>
              <a:t> by Sæby Fiskehal ApS</a:t>
            </a:r>
          </a:p>
          <a:p>
            <a:r>
              <a:rPr lang="da-DK" sz="1800" dirty="0"/>
              <a:t>Sæby Fiskehal </a:t>
            </a:r>
            <a:r>
              <a:rPr lang="da-DK" sz="1800" dirty="0" smtClean="0"/>
              <a:t>ApS’ sole </a:t>
            </a:r>
            <a:r>
              <a:rPr lang="da-DK" sz="1800" dirty="0" err="1" smtClean="0"/>
              <a:t>owner</a:t>
            </a:r>
            <a:r>
              <a:rPr lang="da-DK" sz="1800" dirty="0" smtClean="0"/>
              <a:t> is</a:t>
            </a:r>
          </a:p>
          <a:p>
            <a:r>
              <a:rPr lang="da-DK" sz="1800" dirty="0" smtClean="0"/>
              <a:t>Jacob Jensen</a:t>
            </a:r>
          </a:p>
          <a:p>
            <a:endParaRPr lang="da-DK" sz="1800" dirty="0"/>
          </a:p>
          <a:p>
            <a:endParaRPr lang="da-DK" sz="1800" dirty="0"/>
          </a:p>
        </p:txBody>
      </p:sp>
      <p:sp>
        <p:nvSpPr>
          <p:cNvPr id="11" name="Tekstboks 10"/>
          <p:cNvSpPr txBox="1"/>
          <p:nvPr/>
        </p:nvSpPr>
        <p:spPr>
          <a:xfrm>
            <a:off x="971600" y="1484784"/>
            <a:ext cx="6236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800" dirty="0" smtClean="0"/>
              <a:t>Jensen is the most </a:t>
            </a:r>
            <a:r>
              <a:rPr lang="da-DK" sz="1800" dirty="0" err="1" smtClean="0"/>
              <a:t>common</a:t>
            </a:r>
            <a:r>
              <a:rPr lang="da-DK" sz="1800" dirty="0" smtClean="0"/>
              <a:t> </a:t>
            </a:r>
            <a:r>
              <a:rPr lang="da-DK" sz="1800" dirty="0" err="1" smtClean="0"/>
              <a:t>family</a:t>
            </a:r>
            <a:r>
              <a:rPr lang="da-DK" sz="1800" dirty="0" smtClean="0"/>
              <a:t> </a:t>
            </a:r>
            <a:r>
              <a:rPr lang="da-DK" sz="1800" dirty="0" err="1" smtClean="0"/>
              <a:t>name</a:t>
            </a:r>
            <a:r>
              <a:rPr lang="da-DK" sz="1800" dirty="0" smtClean="0"/>
              <a:t> i Denmark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327441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Conclusion</a:t>
            </a:r>
            <a:r>
              <a:rPr lang="da-DK" dirty="0" smtClean="0"/>
              <a:t> and </a:t>
            </a:r>
            <a:r>
              <a:rPr lang="da-DK" dirty="0" err="1" smtClean="0"/>
              <a:t>complications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Thomas Riis</a:t>
            </a:r>
            <a:endParaRPr lang="en-GB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0329E2-06BC-4934-8DAE-F60386276802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Tekstboks 5"/>
          <p:cNvSpPr txBox="1"/>
          <p:nvPr/>
        </p:nvSpPr>
        <p:spPr>
          <a:xfrm>
            <a:off x="323528" y="1556792"/>
            <a:ext cx="8648521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800" b="1" dirty="0" err="1" smtClean="0"/>
              <a:t>Supreme</a:t>
            </a:r>
            <a:r>
              <a:rPr lang="da-DK" sz="1800" b="1" dirty="0" smtClean="0"/>
              <a:t> Court:</a:t>
            </a:r>
            <a:r>
              <a:rPr lang="da-DK" sz="1800" dirty="0" smtClean="0"/>
              <a:t> </a:t>
            </a:r>
          </a:p>
          <a:p>
            <a:endParaRPr lang="da-DK" sz="1800" dirty="0"/>
          </a:p>
          <a:p>
            <a:r>
              <a:rPr lang="da-DK" sz="1600" i="1" dirty="0" smtClean="0"/>
              <a:t>”The </a:t>
            </a:r>
            <a:r>
              <a:rPr lang="da-DK" sz="1600" i="1" dirty="0" err="1" smtClean="0"/>
              <a:t>limitation</a:t>
            </a:r>
            <a:r>
              <a:rPr lang="da-DK" sz="1600" i="1" dirty="0" smtClean="0"/>
              <a:t> </a:t>
            </a:r>
            <a:r>
              <a:rPr lang="da-DK" sz="1600" i="1" dirty="0" err="1" smtClean="0"/>
              <a:t>cannot</a:t>
            </a:r>
            <a:r>
              <a:rPr lang="da-DK" sz="1600" i="1" dirty="0" smtClean="0"/>
              <a:t> </a:t>
            </a:r>
            <a:r>
              <a:rPr lang="da-DK" sz="1600" i="1" dirty="0" err="1" smtClean="0"/>
              <a:t>be</a:t>
            </a:r>
            <a:r>
              <a:rPr lang="da-DK" sz="1600" i="1" dirty="0" smtClean="0"/>
              <a:t> </a:t>
            </a:r>
            <a:r>
              <a:rPr lang="da-DK" sz="1600" i="1" dirty="0" err="1" smtClean="0"/>
              <a:t>extended</a:t>
            </a:r>
            <a:r>
              <a:rPr lang="da-DK" sz="1600" i="1" dirty="0" smtClean="0"/>
              <a:t> to the </a:t>
            </a:r>
            <a:r>
              <a:rPr lang="da-DK" sz="1600" i="1" dirty="0" err="1" smtClean="0"/>
              <a:t>name</a:t>
            </a:r>
            <a:r>
              <a:rPr lang="da-DK" sz="1600" i="1" dirty="0" smtClean="0"/>
              <a:t> of the </a:t>
            </a:r>
            <a:r>
              <a:rPr lang="da-DK" sz="1600" i="1" dirty="0" err="1" smtClean="0"/>
              <a:t>owners</a:t>
            </a:r>
            <a:r>
              <a:rPr lang="da-DK" sz="1600" i="1" dirty="0" smtClean="0"/>
              <a:t> of a </a:t>
            </a:r>
          </a:p>
          <a:p>
            <a:r>
              <a:rPr lang="da-DK" sz="1600" i="1" dirty="0"/>
              <a:t> </a:t>
            </a:r>
            <a:r>
              <a:rPr lang="da-DK" sz="1600" i="1" dirty="0" err="1" smtClean="0"/>
              <a:t>limited</a:t>
            </a:r>
            <a:r>
              <a:rPr lang="da-DK" sz="1600" i="1" dirty="0" smtClean="0"/>
              <a:t> </a:t>
            </a:r>
            <a:r>
              <a:rPr lang="da-DK" sz="1600" i="1" dirty="0" err="1" smtClean="0"/>
              <a:t>company</a:t>
            </a:r>
            <a:r>
              <a:rPr lang="da-DK" sz="1600" i="1" dirty="0" smtClean="0"/>
              <a:t>, or to the </a:t>
            </a:r>
            <a:r>
              <a:rPr lang="da-DK" sz="1600" i="1" dirty="0" err="1" smtClean="0"/>
              <a:t>names</a:t>
            </a:r>
            <a:r>
              <a:rPr lang="da-DK" sz="1600" i="1" dirty="0" smtClean="0"/>
              <a:t> of </a:t>
            </a:r>
            <a:r>
              <a:rPr lang="da-DK" sz="1600" i="1" dirty="0" err="1" smtClean="0"/>
              <a:t>such</a:t>
            </a:r>
            <a:r>
              <a:rPr lang="da-DK" sz="1600" i="1" dirty="0" smtClean="0"/>
              <a:t> a </a:t>
            </a:r>
            <a:r>
              <a:rPr lang="da-DK" sz="1600" i="1" dirty="0" err="1" smtClean="0"/>
              <a:t>company’s</a:t>
            </a:r>
            <a:r>
              <a:rPr lang="da-DK" sz="1600" i="1" dirty="0" smtClean="0"/>
              <a:t> </a:t>
            </a:r>
            <a:r>
              <a:rPr lang="da-DK" sz="1600" i="1" dirty="0" err="1" smtClean="0"/>
              <a:t>executives</a:t>
            </a:r>
            <a:r>
              <a:rPr lang="da-DK" sz="1600" i="1" dirty="0" smtClean="0"/>
              <a:t> and </a:t>
            </a:r>
          </a:p>
          <a:p>
            <a:r>
              <a:rPr lang="da-DK" sz="1600" i="1" dirty="0"/>
              <a:t> </a:t>
            </a:r>
            <a:r>
              <a:rPr lang="da-DK" sz="1600" i="1" dirty="0" smtClean="0"/>
              <a:t>the </a:t>
            </a:r>
            <a:r>
              <a:rPr lang="da-DK" sz="1600" i="1" dirty="0" err="1" smtClean="0"/>
              <a:t>like</a:t>
            </a:r>
            <a:r>
              <a:rPr lang="da-DK" sz="1600" i="1" dirty="0" smtClean="0"/>
              <a:t>. </a:t>
            </a:r>
            <a:r>
              <a:rPr lang="da-DK" sz="1600" i="1" dirty="0" err="1" smtClean="0"/>
              <a:t>Hence</a:t>
            </a:r>
            <a:r>
              <a:rPr lang="da-DK" sz="1600" i="1" dirty="0" smtClean="0"/>
              <a:t>, Sæby </a:t>
            </a:r>
            <a:r>
              <a:rPr lang="da-DK" sz="1600" i="1" dirty="0"/>
              <a:t>Fiskehal </a:t>
            </a:r>
            <a:r>
              <a:rPr lang="da-DK" sz="1600" i="1" dirty="0" smtClean="0"/>
              <a:t>is not </a:t>
            </a:r>
            <a:r>
              <a:rPr lang="da-DK" sz="1600" i="1" dirty="0" err="1" smtClean="0"/>
              <a:t>entitled</a:t>
            </a:r>
            <a:r>
              <a:rPr lang="da-DK" sz="1600" i="1" dirty="0" smtClean="0"/>
              <a:t> to </a:t>
            </a:r>
            <a:r>
              <a:rPr lang="da-DK" sz="1600" i="1" dirty="0" err="1" smtClean="0"/>
              <a:t>use</a:t>
            </a:r>
            <a:r>
              <a:rPr lang="da-DK" sz="1600" i="1" dirty="0" smtClean="0"/>
              <a:t> the </a:t>
            </a:r>
            <a:r>
              <a:rPr lang="da-DK" sz="1600" i="1" dirty="0" err="1" smtClean="0"/>
              <a:t>name</a:t>
            </a:r>
            <a:r>
              <a:rPr lang="da-DK" sz="1600" i="1" dirty="0" smtClean="0"/>
              <a:t> </a:t>
            </a:r>
            <a:r>
              <a:rPr lang="da-DK" sz="1600" i="1" dirty="0"/>
              <a:t>”</a:t>
            </a:r>
            <a:r>
              <a:rPr lang="da-DK" sz="1600" i="1" dirty="0" smtClean="0"/>
              <a:t>Jensen” </a:t>
            </a:r>
          </a:p>
          <a:p>
            <a:r>
              <a:rPr lang="da-DK" sz="1600" i="1" dirty="0" smtClean="0"/>
              <a:t> </a:t>
            </a:r>
            <a:r>
              <a:rPr lang="da-DK" sz="1600" i="1" dirty="0" err="1" smtClean="0"/>
              <a:t>pursuant</a:t>
            </a:r>
            <a:r>
              <a:rPr lang="da-DK" sz="1600" i="1" dirty="0" smtClean="0"/>
              <a:t> to § </a:t>
            </a:r>
            <a:r>
              <a:rPr lang="da-DK" sz="1600" i="1" dirty="0"/>
              <a:t>5 </a:t>
            </a:r>
            <a:r>
              <a:rPr lang="da-DK" sz="1600" i="1" dirty="0" smtClean="0"/>
              <a:t>of the Act”</a:t>
            </a:r>
            <a:r>
              <a:rPr lang="da-DK" sz="1600" dirty="0" smtClean="0"/>
              <a:t>.</a:t>
            </a:r>
          </a:p>
          <a:p>
            <a:endParaRPr lang="da-DK" sz="1600" dirty="0" smtClean="0"/>
          </a:p>
          <a:p>
            <a:endParaRPr lang="da-DK" sz="1600" dirty="0" smtClean="0"/>
          </a:p>
          <a:p>
            <a:pPr marL="285750" indent="-285750">
              <a:buFontTx/>
              <a:buChar char="-"/>
            </a:pPr>
            <a:r>
              <a:rPr lang="en-US" sz="1600" dirty="0" smtClean="0"/>
              <a:t>The </a:t>
            </a:r>
            <a:r>
              <a:rPr lang="en-US" sz="1600" dirty="0"/>
              <a:t>Court disregards that Jacob Jensen has </a:t>
            </a:r>
            <a:r>
              <a:rPr lang="en-US" sz="1600" dirty="0" smtClean="0"/>
              <a:t>title </a:t>
            </a:r>
            <a:r>
              <a:rPr lang="en-US" sz="1600" dirty="0"/>
              <a:t>to the name </a:t>
            </a:r>
            <a:r>
              <a:rPr lang="en-US" sz="1600" dirty="0" smtClean="0"/>
              <a:t>Jensen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Jacob </a:t>
            </a:r>
            <a:r>
              <a:rPr lang="en-US" sz="1600" dirty="0" smtClean="0"/>
              <a:t>Jensen is entitled to change the name of his limited company to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“Jensen”</a:t>
            </a:r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Proposal </a:t>
            </a:r>
            <a:r>
              <a:rPr lang="en-US" sz="1600" dirty="0"/>
              <a:t>for amending the Trade Mark Directive (June 2015</a:t>
            </a:r>
            <a:r>
              <a:rPr lang="en-US" sz="1600" dirty="0" smtClean="0"/>
              <a:t>), </a:t>
            </a:r>
            <a:r>
              <a:rPr lang="en-US" sz="1600" dirty="0"/>
              <a:t>Art. 14(1)(a</a:t>
            </a:r>
            <a:r>
              <a:rPr lang="en-US" sz="1600" dirty="0" smtClean="0"/>
              <a:t>):</a:t>
            </a:r>
            <a:endParaRPr lang="da-DK" sz="1600" dirty="0"/>
          </a:p>
          <a:p>
            <a:pPr lvl="1"/>
            <a:r>
              <a:rPr lang="en-US" sz="1600" i="1" dirty="0"/>
              <a:t>“The trade mark shall not entitle the proprietor to prohibit a third party from </a:t>
            </a:r>
            <a:endParaRPr lang="en-US" sz="1600" i="1" dirty="0" smtClean="0"/>
          </a:p>
          <a:p>
            <a:pPr lvl="1"/>
            <a:r>
              <a:rPr lang="en-US" sz="1600" i="1" dirty="0" smtClean="0"/>
              <a:t>using, </a:t>
            </a:r>
            <a:r>
              <a:rPr lang="en-US" sz="1600" i="1" dirty="0"/>
              <a:t>in the course of trade: (a) where the third party is a </a:t>
            </a:r>
            <a:r>
              <a:rPr lang="en-US" sz="1600" b="1" i="1" dirty="0"/>
              <a:t>natural person</a:t>
            </a:r>
            <a:r>
              <a:rPr lang="en-US" sz="1600" i="1" dirty="0"/>
              <a:t>, </a:t>
            </a:r>
            <a:endParaRPr lang="en-US" sz="1600" i="1" dirty="0" smtClean="0"/>
          </a:p>
          <a:p>
            <a:pPr lvl="1"/>
            <a:r>
              <a:rPr lang="en-US" sz="1600" i="1" dirty="0" smtClean="0"/>
              <a:t>the </a:t>
            </a:r>
            <a:r>
              <a:rPr lang="en-US" sz="1600" i="1" dirty="0"/>
              <a:t>name or </a:t>
            </a:r>
            <a:r>
              <a:rPr lang="en-US" sz="1600" i="1" dirty="0" smtClean="0"/>
              <a:t>address </a:t>
            </a:r>
            <a:r>
              <a:rPr lang="en-US" sz="1600" i="1" dirty="0"/>
              <a:t>of the third party;”</a:t>
            </a:r>
            <a:endParaRPr lang="da-DK" sz="1600" dirty="0"/>
          </a:p>
          <a:p>
            <a:endParaRPr lang="da-DK" sz="1800" dirty="0" smtClean="0"/>
          </a:p>
          <a:p>
            <a:endParaRPr lang="da-DK" sz="1800" dirty="0"/>
          </a:p>
          <a:p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266851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2988" y="460375"/>
            <a:ext cx="7273428" cy="576263"/>
          </a:xfrm>
        </p:spPr>
        <p:txBody>
          <a:bodyPr/>
          <a:lstStyle/>
          <a:p>
            <a:r>
              <a:rPr lang="da-DK" dirty="0" smtClean="0"/>
              <a:t>Bramstrup </a:t>
            </a:r>
            <a:r>
              <a:rPr lang="da-DK" dirty="0" err="1" smtClean="0"/>
              <a:t>Estate</a:t>
            </a:r>
            <a:r>
              <a:rPr lang="da-DK" dirty="0" smtClean="0"/>
              <a:t> – Title to the </a:t>
            </a:r>
            <a:r>
              <a:rPr lang="da-DK" dirty="0" err="1" smtClean="0"/>
              <a:t>name</a:t>
            </a:r>
            <a:r>
              <a:rPr lang="da-DK" dirty="0" smtClean="0"/>
              <a:t> of a </a:t>
            </a:r>
            <a:r>
              <a:rPr lang="da-DK" dirty="0" err="1" smtClean="0"/>
              <a:t>property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Thomas Riis</a:t>
            </a:r>
            <a:endParaRPr lang="en-GB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0329E2-06BC-4934-8DAE-F60386276802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3074" name="Picture 2" descr="http://www.bramstrup.dk/gfx/bramstrup/bramstrup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6745452" cy="332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boks 5"/>
          <p:cNvSpPr txBox="1"/>
          <p:nvPr/>
        </p:nvSpPr>
        <p:spPr>
          <a:xfrm>
            <a:off x="395536" y="4869160"/>
            <a:ext cx="8352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sz="1600" dirty="0" err="1" smtClean="0"/>
              <a:t>Previously</a:t>
            </a:r>
            <a:r>
              <a:rPr lang="da-DK" sz="1600" dirty="0"/>
              <a:t>,</a:t>
            </a:r>
            <a:r>
              <a:rPr lang="da-DK" sz="1600" dirty="0" smtClean="0"/>
              <a:t> </a:t>
            </a:r>
            <a:r>
              <a:rPr lang="da-DK" sz="1600" dirty="0"/>
              <a:t>a </a:t>
            </a:r>
            <a:r>
              <a:rPr lang="da-DK" sz="1600" dirty="0" err="1"/>
              <a:t>village</a:t>
            </a:r>
            <a:r>
              <a:rPr lang="da-DK" sz="1600" dirty="0"/>
              <a:t> </a:t>
            </a:r>
            <a:r>
              <a:rPr lang="da-DK" sz="1600" dirty="0" err="1"/>
              <a:t>called</a:t>
            </a:r>
            <a:r>
              <a:rPr lang="da-DK" sz="1600" dirty="0"/>
              <a:t> Bramstrup </a:t>
            </a:r>
            <a:r>
              <a:rPr lang="da-DK" sz="1600" dirty="0" err="1"/>
              <a:t>close</a:t>
            </a:r>
            <a:r>
              <a:rPr lang="da-DK" sz="1600" dirty="0"/>
              <a:t> to the </a:t>
            </a:r>
            <a:r>
              <a:rPr lang="da-DK" sz="1600" dirty="0" err="1" smtClean="0"/>
              <a:t>estate</a:t>
            </a:r>
            <a:endParaRPr lang="da-DK" sz="1600" dirty="0" smtClean="0"/>
          </a:p>
          <a:p>
            <a:endParaRPr lang="da-DK" sz="1600" b="1" dirty="0" smtClean="0"/>
          </a:p>
          <a:p>
            <a:pPr marL="285750" indent="-285750">
              <a:buFontTx/>
              <a:buChar char="-"/>
            </a:pPr>
            <a:r>
              <a:rPr lang="da-DK" sz="1600" b="1" dirty="0" err="1" smtClean="0"/>
              <a:t>Activities</a:t>
            </a:r>
            <a:r>
              <a:rPr lang="da-DK" sz="1600" dirty="0" smtClean="0"/>
              <a:t>: </a:t>
            </a:r>
            <a:r>
              <a:rPr lang="en-US" sz="1600" dirty="0" smtClean="0"/>
              <a:t>Farming</a:t>
            </a:r>
            <a:r>
              <a:rPr lang="en-US" sz="1600" dirty="0"/>
              <a:t>, </a:t>
            </a:r>
            <a:r>
              <a:rPr lang="en-US" sz="1600" dirty="0" smtClean="0"/>
              <a:t>machine </a:t>
            </a:r>
            <a:r>
              <a:rPr lang="en-US" sz="1600" dirty="0"/>
              <a:t>pool, property rental, agricultural </a:t>
            </a:r>
            <a:r>
              <a:rPr lang="en-US" sz="1600" dirty="0" smtClean="0"/>
              <a:t>research, management </a:t>
            </a:r>
            <a:r>
              <a:rPr lang="en-US" sz="1600" dirty="0"/>
              <a:t>research, musical performances and cultural </a:t>
            </a:r>
            <a:r>
              <a:rPr lang="en-US" sz="1600" dirty="0" smtClean="0"/>
              <a:t>events</a:t>
            </a:r>
          </a:p>
          <a:p>
            <a:pPr marL="285750" indent="-285750">
              <a:buFontTx/>
              <a:buChar char="-"/>
            </a:pPr>
            <a:r>
              <a:rPr lang="en-US" sz="1600" b="1" dirty="0" smtClean="0"/>
              <a:t>Word mark BRAMSTRUP </a:t>
            </a:r>
            <a:r>
              <a:rPr lang="en-US" sz="1600" dirty="0" smtClean="0"/>
              <a:t>in class 41 (Education, entertainment), 42 (Science and technology services), 44 (Agriculture etc.)</a:t>
            </a:r>
            <a:endParaRPr lang="da-DK" sz="1600" dirty="0"/>
          </a:p>
          <a:p>
            <a:pPr marL="285750" indent="-285750">
              <a:buFontTx/>
              <a:buChar char="-"/>
            </a:pP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368994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Auto </a:t>
            </a:r>
            <a:r>
              <a:rPr lang="da-DK" dirty="0" err="1" smtClean="0"/>
              <a:t>mechanic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Thomas Riis</a:t>
            </a:r>
            <a:endParaRPr lang="en-GB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0329E2-06BC-4934-8DAE-F60386276802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6" name="Billed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-2" r="17509" b="40982"/>
          <a:stretch/>
        </p:blipFill>
        <p:spPr bwMode="auto">
          <a:xfrm>
            <a:off x="755576" y="1268760"/>
            <a:ext cx="6317724" cy="25021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kstboks 6"/>
          <p:cNvSpPr txBox="1"/>
          <p:nvPr/>
        </p:nvSpPr>
        <p:spPr>
          <a:xfrm>
            <a:off x="755576" y="4263479"/>
            <a:ext cx="437651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Address:</a:t>
            </a:r>
            <a:r>
              <a:rPr lang="en-US" sz="1800" dirty="0"/>
              <a:t> </a:t>
            </a:r>
            <a:r>
              <a:rPr lang="en-US" sz="1800" dirty="0" err="1"/>
              <a:t>Bramstrupvej</a:t>
            </a:r>
            <a:r>
              <a:rPr lang="en-US" sz="1800" dirty="0"/>
              <a:t> </a:t>
            </a:r>
            <a:r>
              <a:rPr lang="en-US" sz="1800" dirty="0" smtClean="0"/>
              <a:t>27</a:t>
            </a:r>
          </a:p>
          <a:p>
            <a:r>
              <a:rPr lang="en-US" sz="1800" dirty="0"/>
              <a:t>	</a:t>
            </a:r>
            <a:r>
              <a:rPr lang="en-US" sz="1800" dirty="0" smtClean="0"/>
              <a:t>    </a:t>
            </a:r>
            <a:r>
              <a:rPr lang="en-US" sz="1800" dirty="0" err="1" smtClean="0"/>
              <a:t>Nr</a:t>
            </a:r>
            <a:r>
              <a:rPr lang="en-US" sz="1800" dirty="0" smtClean="0"/>
              <a:t>. </a:t>
            </a:r>
            <a:r>
              <a:rPr lang="en-US" sz="1800" dirty="0" err="1" smtClean="0"/>
              <a:t>Kyndelse</a:t>
            </a:r>
            <a:r>
              <a:rPr lang="en-US" sz="1800" dirty="0" smtClean="0"/>
              <a:t>, </a:t>
            </a:r>
            <a:r>
              <a:rPr lang="en-US" sz="1800" dirty="0" err="1" smtClean="0"/>
              <a:t>Bramstrup</a:t>
            </a:r>
            <a:endParaRPr lang="en-US" sz="1800" dirty="0" smtClean="0"/>
          </a:p>
          <a:p>
            <a:r>
              <a:rPr lang="en-US" sz="1800" dirty="0"/>
              <a:t>	</a:t>
            </a:r>
            <a:r>
              <a:rPr lang="en-US" sz="1800" dirty="0" smtClean="0"/>
              <a:t>    5792 </a:t>
            </a:r>
            <a:r>
              <a:rPr lang="en-US" sz="1800" dirty="0" err="1" smtClean="0"/>
              <a:t>Årslev</a:t>
            </a:r>
            <a:endParaRPr lang="en-US" sz="1800" dirty="0" smtClean="0"/>
          </a:p>
          <a:p>
            <a:r>
              <a:rPr lang="en-US" sz="1800" dirty="0" smtClean="0"/>
              <a:t>	</a:t>
            </a:r>
            <a:r>
              <a:rPr lang="en-US" sz="1800" dirty="0"/>
              <a:t>	</a:t>
            </a:r>
            <a:r>
              <a:rPr lang="en-US" sz="1800" dirty="0" smtClean="0"/>
              <a:t>    </a:t>
            </a:r>
          </a:p>
          <a:p>
            <a:r>
              <a:rPr lang="en-US" sz="1800" dirty="0" smtClean="0"/>
              <a:t>Located 1 kilometer from the Estate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2666691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Judgement</a:t>
            </a:r>
            <a:r>
              <a:rPr lang="da-DK" dirty="0" smtClean="0"/>
              <a:t> of 26 Aug. 2015, </a:t>
            </a:r>
            <a:br>
              <a:rPr lang="da-DK" dirty="0" smtClean="0"/>
            </a:br>
            <a:r>
              <a:rPr lang="da-DK" dirty="0" smtClean="0"/>
              <a:t>Eastern Court of Appeals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Thomas Riis</a:t>
            </a:r>
            <a:endParaRPr lang="en-GB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0329E2-06BC-4934-8DAE-F60386276802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Tekstboks 5"/>
          <p:cNvSpPr txBox="1"/>
          <p:nvPr/>
        </p:nvSpPr>
        <p:spPr>
          <a:xfrm>
            <a:off x="256596" y="2420888"/>
            <a:ext cx="906773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b="1" dirty="0" smtClean="0"/>
              <a:t>The right:</a:t>
            </a:r>
          </a:p>
          <a:p>
            <a:r>
              <a:rPr lang="da-DK" sz="1600" dirty="0" smtClean="0"/>
              <a:t>Title to the </a:t>
            </a:r>
            <a:r>
              <a:rPr lang="da-DK" sz="1600" dirty="0" err="1" smtClean="0"/>
              <a:t>name</a:t>
            </a:r>
            <a:r>
              <a:rPr lang="da-DK" sz="1600" dirty="0" smtClean="0"/>
              <a:t> of the real </a:t>
            </a:r>
            <a:r>
              <a:rPr lang="da-DK" sz="1600" dirty="0" err="1" smtClean="0"/>
              <a:t>property</a:t>
            </a:r>
            <a:r>
              <a:rPr lang="da-DK" sz="1600" dirty="0" smtClean="0"/>
              <a:t> ”Bramstrup”</a:t>
            </a:r>
          </a:p>
          <a:p>
            <a:pPr marL="285750" indent="-285750">
              <a:buFontTx/>
              <a:buChar char="-"/>
            </a:pPr>
            <a:r>
              <a:rPr lang="da-DK" sz="1600" dirty="0" err="1" smtClean="0"/>
              <a:t>Protection</a:t>
            </a:r>
            <a:r>
              <a:rPr lang="da-DK" sz="1600" dirty="0" smtClean="0"/>
              <a:t> per se?</a:t>
            </a:r>
          </a:p>
          <a:p>
            <a:pPr marL="285750" indent="-285750">
              <a:buFontTx/>
              <a:buChar char="-"/>
            </a:pPr>
            <a:r>
              <a:rPr lang="da-DK" sz="1600" dirty="0" err="1" smtClean="0"/>
              <a:t>Protection</a:t>
            </a:r>
            <a:r>
              <a:rPr lang="da-DK" sz="1600" dirty="0" smtClean="0"/>
              <a:t> in relation to </a:t>
            </a:r>
            <a:r>
              <a:rPr lang="da-DK" sz="1600" dirty="0" err="1" smtClean="0"/>
              <a:t>similar</a:t>
            </a:r>
            <a:r>
              <a:rPr lang="da-DK" sz="1600" dirty="0" smtClean="0"/>
              <a:t> </a:t>
            </a:r>
            <a:r>
              <a:rPr lang="da-DK" sz="1600" dirty="0" err="1" smtClean="0"/>
              <a:t>goods</a:t>
            </a:r>
            <a:r>
              <a:rPr lang="da-DK" sz="1600" dirty="0" smtClean="0"/>
              <a:t>/services (</a:t>
            </a:r>
            <a:r>
              <a:rPr lang="da-DK" sz="1600" dirty="0" err="1" smtClean="0"/>
              <a:t>risk</a:t>
            </a:r>
            <a:r>
              <a:rPr lang="da-DK" sz="1600" dirty="0" smtClean="0"/>
              <a:t> of </a:t>
            </a:r>
            <a:r>
              <a:rPr lang="da-DK" sz="1600" dirty="0" err="1" smtClean="0"/>
              <a:t>confusion</a:t>
            </a:r>
            <a:r>
              <a:rPr lang="da-DK" sz="1600" dirty="0" smtClean="0"/>
              <a:t>)? (City Court)</a:t>
            </a:r>
          </a:p>
          <a:p>
            <a:pPr marL="285750" indent="-285750">
              <a:buFontTx/>
              <a:buChar char="-"/>
            </a:pPr>
            <a:endParaRPr lang="da-DK" sz="1600" dirty="0"/>
          </a:p>
          <a:p>
            <a:r>
              <a:rPr lang="en-US" sz="1600" dirty="0"/>
              <a:t>‘The owner of the </a:t>
            </a:r>
            <a:r>
              <a:rPr lang="en-US" sz="1600" dirty="0" err="1"/>
              <a:t>Bramstrup</a:t>
            </a:r>
            <a:r>
              <a:rPr lang="en-US" sz="1600" dirty="0"/>
              <a:t> Estate has a common law right to the commercial </a:t>
            </a:r>
            <a:endParaRPr lang="en-US" sz="1600" dirty="0" smtClean="0"/>
          </a:p>
          <a:p>
            <a:r>
              <a:rPr lang="en-US" sz="1600" dirty="0" smtClean="0"/>
              <a:t>use </a:t>
            </a:r>
            <a:r>
              <a:rPr lang="en-US" sz="1600" dirty="0"/>
              <a:t>of the name and can prevent others from using the name commercially </a:t>
            </a:r>
            <a:endParaRPr lang="en-US" sz="1600" dirty="0" smtClean="0"/>
          </a:p>
          <a:p>
            <a:r>
              <a:rPr lang="en-US" sz="1600" dirty="0" smtClean="0"/>
              <a:t>within </a:t>
            </a:r>
            <a:r>
              <a:rPr lang="en-US" sz="1600" dirty="0"/>
              <a:t>the area that </a:t>
            </a:r>
            <a:r>
              <a:rPr lang="en-US" sz="1600" b="1" i="1" dirty="0"/>
              <a:t>he</a:t>
            </a:r>
            <a:r>
              <a:rPr lang="en-US" sz="1600" dirty="0"/>
              <a:t> describes as </a:t>
            </a:r>
            <a:r>
              <a:rPr lang="en-US" sz="1600" dirty="0" err="1"/>
              <a:t>Bramstrup</a:t>
            </a:r>
            <a:r>
              <a:rPr lang="en-US" sz="1600" dirty="0"/>
              <a:t> Estate’s </a:t>
            </a:r>
            <a:r>
              <a:rPr lang="en-US" sz="1600" b="1" i="1" dirty="0"/>
              <a:t>“circle of acquaintances</a:t>
            </a:r>
            <a:r>
              <a:rPr lang="en-US" sz="1600" b="1" i="1" dirty="0" smtClean="0"/>
              <a:t>”</a:t>
            </a:r>
          </a:p>
          <a:p>
            <a:r>
              <a:rPr lang="en-US" sz="1600" dirty="0" smtClean="0"/>
              <a:t>… no doubts that the mechanic is located within the </a:t>
            </a:r>
            <a:r>
              <a:rPr lang="en-US" sz="1600" dirty="0"/>
              <a:t>Estate’s “circle of acquaintances</a:t>
            </a:r>
            <a:r>
              <a:rPr lang="en-US" sz="1600" dirty="0" smtClean="0"/>
              <a:t>”.</a:t>
            </a:r>
          </a:p>
          <a:p>
            <a:r>
              <a:rPr lang="en-US" sz="1600" dirty="0" smtClean="0"/>
              <a:t>Hence, it is naturally to </a:t>
            </a:r>
            <a:r>
              <a:rPr lang="en-US" sz="1600" b="1" i="1" dirty="0" smtClean="0"/>
              <a:t>make connections </a:t>
            </a:r>
            <a:r>
              <a:rPr lang="en-US" sz="1600" dirty="0" smtClean="0"/>
              <a:t>between the names’</a:t>
            </a:r>
            <a:endParaRPr lang="da-DK" sz="1600" dirty="0"/>
          </a:p>
          <a:p>
            <a:pPr marL="285750" indent="-285750">
              <a:buFontTx/>
              <a:buChar char="-"/>
            </a:pPr>
            <a:endParaRPr lang="da-DK" sz="1600" dirty="0"/>
          </a:p>
        </p:txBody>
      </p:sp>
      <p:sp>
        <p:nvSpPr>
          <p:cNvPr id="7" name="Tekstboks 6"/>
          <p:cNvSpPr txBox="1"/>
          <p:nvPr/>
        </p:nvSpPr>
        <p:spPr>
          <a:xfrm>
            <a:off x="304336" y="1052736"/>
            <a:ext cx="74895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b="1" dirty="0" smtClean="0"/>
              <a:t>The </a:t>
            </a:r>
            <a:r>
              <a:rPr lang="da-DK" sz="1600" b="1" dirty="0" err="1" smtClean="0"/>
              <a:t>name</a:t>
            </a:r>
            <a:r>
              <a:rPr lang="da-DK" sz="1600" b="1" dirty="0" smtClean="0"/>
              <a:t>:</a:t>
            </a:r>
          </a:p>
          <a:p>
            <a:r>
              <a:rPr lang="da-DK" sz="1600" dirty="0" smtClean="0"/>
              <a:t>‘Bramstrup’ is </a:t>
            </a:r>
            <a:r>
              <a:rPr lang="da-DK" sz="1600" dirty="0" err="1" smtClean="0"/>
              <a:t>only</a:t>
            </a:r>
            <a:r>
              <a:rPr lang="da-DK" sz="1600" dirty="0" smtClean="0"/>
              <a:t> the </a:t>
            </a:r>
            <a:r>
              <a:rPr lang="da-DK" sz="1600" dirty="0" err="1" smtClean="0"/>
              <a:t>name</a:t>
            </a:r>
            <a:r>
              <a:rPr lang="da-DK" sz="1600" dirty="0" smtClean="0"/>
              <a:t> of the </a:t>
            </a:r>
            <a:r>
              <a:rPr lang="da-DK" sz="1600" dirty="0" err="1" smtClean="0"/>
              <a:t>estate</a:t>
            </a:r>
            <a:r>
              <a:rPr lang="da-DK" sz="1600" dirty="0" smtClean="0"/>
              <a:t> </a:t>
            </a:r>
          </a:p>
          <a:p>
            <a:r>
              <a:rPr lang="da-DK" sz="1600" dirty="0" smtClean="0"/>
              <a:t>– not the </a:t>
            </a:r>
            <a:r>
              <a:rPr lang="da-DK" sz="1600" dirty="0" err="1" smtClean="0"/>
              <a:t>name</a:t>
            </a:r>
            <a:r>
              <a:rPr lang="da-DK" sz="1600" dirty="0" smtClean="0"/>
              <a:t> of a city or a </a:t>
            </a:r>
            <a:r>
              <a:rPr lang="da-DK" sz="1600" dirty="0" err="1" smtClean="0"/>
              <a:t>geographical</a:t>
            </a:r>
            <a:r>
              <a:rPr lang="da-DK" sz="1600" dirty="0" smtClean="0"/>
              <a:t> </a:t>
            </a:r>
            <a:r>
              <a:rPr lang="da-DK" sz="1600" dirty="0" err="1" smtClean="0"/>
              <a:t>area</a:t>
            </a:r>
            <a:endParaRPr lang="da-DK" sz="1600" dirty="0" smtClean="0"/>
          </a:p>
          <a:p>
            <a:r>
              <a:rPr lang="da-DK" sz="1600" dirty="0" smtClean="0"/>
              <a:t>(</a:t>
            </a:r>
            <a:r>
              <a:rPr lang="da-DK" sz="1600" dirty="0" err="1" smtClean="0"/>
              <a:t>despite</a:t>
            </a:r>
            <a:r>
              <a:rPr lang="da-DK" sz="1600" dirty="0" smtClean="0"/>
              <a:t> </a:t>
            </a:r>
            <a:r>
              <a:rPr lang="da-DK" sz="1600" dirty="0" err="1" smtClean="0"/>
              <a:t>indications</a:t>
            </a:r>
            <a:r>
              <a:rPr lang="da-DK" sz="1600" dirty="0" smtClean="0"/>
              <a:t> in the BBR register and the </a:t>
            </a:r>
            <a:r>
              <a:rPr lang="da-DK" sz="1600" dirty="0" err="1" smtClean="0"/>
              <a:t>fact</a:t>
            </a:r>
            <a:r>
              <a:rPr lang="da-DK" sz="1600" dirty="0" smtClean="0"/>
              <a:t> </a:t>
            </a:r>
            <a:r>
              <a:rPr lang="da-DK" sz="1600" dirty="0" err="1" smtClean="0"/>
              <a:t>that</a:t>
            </a:r>
            <a:r>
              <a:rPr lang="da-DK" sz="1600" dirty="0" smtClean="0"/>
              <a:t> a small </a:t>
            </a:r>
            <a:r>
              <a:rPr lang="da-DK" sz="1600" dirty="0" err="1" smtClean="0"/>
              <a:t>village</a:t>
            </a:r>
            <a:endParaRPr lang="da-DK" sz="1600" dirty="0" smtClean="0"/>
          </a:p>
          <a:p>
            <a:r>
              <a:rPr lang="da-DK" sz="1600" dirty="0"/>
              <a:t>i</a:t>
            </a:r>
            <a:r>
              <a:rPr lang="da-DK" sz="1600" dirty="0" smtClean="0"/>
              <a:t>n </a:t>
            </a:r>
            <a:r>
              <a:rPr lang="da-DK" sz="1600" dirty="0" err="1" smtClean="0"/>
              <a:t>Jutland</a:t>
            </a:r>
            <a:r>
              <a:rPr lang="da-DK" sz="1600" dirty="0" smtClean="0"/>
              <a:t> is </a:t>
            </a:r>
            <a:r>
              <a:rPr lang="da-DK" sz="1600" dirty="0" err="1" smtClean="0"/>
              <a:t>called</a:t>
            </a:r>
            <a:r>
              <a:rPr lang="da-DK" sz="1600" dirty="0" smtClean="0"/>
              <a:t> Bramstrup)</a:t>
            </a:r>
            <a:endParaRPr lang="da-DK" sz="1600" dirty="0"/>
          </a:p>
        </p:txBody>
      </p:sp>
      <p:sp>
        <p:nvSpPr>
          <p:cNvPr id="8" name="Højrepil 7"/>
          <p:cNvSpPr/>
          <p:nvPr/>
        </p:nvSpPr>
        <p:spPr>
          <a:xfrm>
            <a:off x="539552" y="5445224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ekstboks 8"/>
          <p:cNvSpPr txBox="1"/>
          <p:nvPr/>
        </p:nvSpPr>
        <p:spPr>
          <a:xfrm>
            <a:off x="1403648" y="5313402"/>
            <a:ext cx="5032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da-DK" sz="2000" dirty="0" err="1"/>
              <a:t>B</a:t>
            </a:r>
            <a:r>
              <a:rPr lang="da-DK" sz="2000" dirty="0" err="1" smtClean="0"/>
              <a:t>roader</a:t>
            </a:r>
            <a:r>
              <a:rPr lang="da-DK" sz="2000" dirty="0" smtClean="0"/>
              <a:t> </a:t>
            </a:r>
            <a:r>
              <a:rPr lang="da-DK" sz="2000" dirty="0" err="1" smtClean="0"/>
              <a:t>than</a:t>
            </a:r>
            <a:r>
              <a:rPr lang="da-DK" sz="2000" dirty="0" smtClean="0"/>
              <a:t> </a:t>
            </a:r>
            <a:r>
              <a:rPr lang="da-DK" sz="2000" dirty="0" err="1" smtClean="0"/>
              <a:t>trademark</a:t>
            </a:r>
            <a:r>
              <a:rPr lang="da-DK" sz="2000" dirty="0" smtClean="0"/>
              <a:t> </a:t>
            </a:r>
            <a:r>
              <a:rPr lang="da-DK" sz="2000" dirty="0" err="1" smtClean="0"/>
              <a:t>protection</a:t>
            </a:r>
            <a:endParaRPr lang="da-DK" sz="2000" dirty="0" smtClean="0"/>
          </a:p>
          <a:p>
            <a:pPr marL="342900" indent="-342900">
              <a:buFontTx/>
              <a:buChar char="-"/>
            </a:pPr>
            <a:r>
              <a:rPr lang="en-US" sz="2000" dirty="0" smtClean="0"/>
              <a:t>Limited geographical </a:t>
            </a:r>
            <a:r>
              <a:rPr lang="en-US" sz="2000" dirty="0"/>
              <a:t>scope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2259822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Thomas Riis</a:t>
            </a:r>
            <a:endParaRPr lang="en-GB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0329E2-06BC-4934-8DAE-F60386276802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Tekstboks 5"/>
          <p:cNvSpPr txBox="1"/>
          <p:nvPr/>
        </p:nvSpPr>
        <p:spPr>
          <a:xfrm>
            <a:off x="467544" y="476672"/>
            <a:ext cx="4799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800" dirty="0"/>
              <a:t>The auto </a:t>
            </a:r>
            <a:r>
              <a:rPr lang="da-DK" sz="1800" dirty="0" err="1" smtClean="0"/>
              <a:t>mechanic’s</a:t>
            </a:r>
            <a:r>
              <a:rPr lang="da-DK" sz="1800" dirty="0" smtClean="0"/>
              <a:t> website Dec. 2014</a:t>
            </a:r>
            <a:endParaRPr lang="da-DK" sz="1800" dirty="0"/>
          </a:p>
        </p:txBody>
      </p:sp>
      <p:pic>
        <p:nvPicPr>
          <p:cNvPr id="9" name="Billede 8"/>
          <p:cNvPicPr/>
          <p:nvPr/>
        </p:nvPicPr>
        <p:blipFill rotWithShape="1">
          <a:blip r:embed="rId2"/>
          <a:srcRect l="1704" t="-1" r="17191" b="47598"/>
          <a:stretch/>
        </p:blipFill>
        <p:spPr bwMode="auto">
          <a:xfrm>
            <a:off x="1043608" y="4113877"/>
            <a:ext cx="6317724" cy="2483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Billede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-2" r="17509" b="40982"/>
          <a:stretch/>
        </p:blipFill>
        <p:spPr bwMode="auto">
          <a:xfrm>
            <a:off x="1043608" y="980728"/>
            <a:ext cx="6317724" cy="25021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kstboks 6"/>
          <p:cNvSpPr txBox="1"/>
          <p:nvPr/>
        </p:nvSpPr>
        <p:spPr>
          <a:xfrm>
            <a:off x="492240" y="3645024"/>
            <a:ext cx="4756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800" dirty="0"/>
              <a:t>The auto </a:t>
            </a:r>
            <a:r>
              <a:rPr lang="da-DK" sz="1800" dirty="0" err="1"/>
              <a:t>mechanic’s</a:t>
            </a:r>
            <a:r>
              <a:rPr lang="da-DK" sz="1800" dirty="0"/>
              <a:t> website </a:t>
            </a:r>
            <a:r>
              <a:rPr lang="da-DK" sz="1800" dirty="0" err="1" smtClean="0"/>
              <a:t>Oct</a:t>
            </a:r>
            <a:r>
              <a:rPr lang="da-DK" sz="1800" dirty="0" smtClean="0"/>
              <a:t>. 2015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1863800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5" name="Picture 9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051056"/>
            <a:ext cx="7058025" cy="4697413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Thomas Riis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E860683-ABD5-4FDA-9081-7028960C251B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Conflicts</a:t>
            </a:r>
            <a:r>
              <a:rPr lang="da-DK" dirty="0" smtClean="0"/>
              <a:t> </a:t>
            </a:r>
            <a:r>
              <a:rPr lang="da-DK" dirty="0" err="1" smtClean="0"/>
              <a:t>between</a:t>
            </a:r>
            <a:r>
              <a:rPr lang="da-DK" dirty="0" smtClean="0"/>
              <a:t> </a:t>
            </a:r>
            <a:r>
              <a:rPr lang="da-DK" dirty="0" err="1" smtClean="0"/>
              <a:t>personal</a:t>
            </a:r>
            <a:r>
              <a:rPr lang="da-DK" dirty="0" smtClean="0"/>
              <a:t> </a:t>
            </a:r>
            <a:r>
              <a:rPr lang="da-DK" dirty="0" err="1"/>
              <a:t>names</a:t>
            </a:r>
            <a:r>
              <a:rPr lang="da-DK" dirty="0"/>
              <a:t> </a:t>
            </a:r>
            <a:r>
              <a:rPr lang="da-DK" dirty="0" err="1" smtClean="0"/>
              <a:t>etc</a:t>
            </a:r>
            <a:r>
              <a:rPr lang="da-DK" dirty="0" smtClean="0"/>
              <a:t> and </a:t>
            </a:r>
            <a:r>
              <a:rPr lang="da-DK" dirty="0" err="1" smtClean="0"/>
              <a:t>trademarks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99592" y="1374774"/>
            <a:ext cx="7848872" cy="448200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da-DK" dirty="0" err="1" smtClean="0"/>
              <a:t>Distinctiveness</a:t>
            </a:r>
            <a:r>
              <a:rPr lang="da-DK" dirty="0"/>
              <a:t>:  </a:t>
            </a:r>
            <a:r>
              <a:rPr lang="da-DK" dirty="0" smtClean="0"/>
              <a:t>Case C-404/02 </a:t>
            </a:r>
            <a:r>
              <a:rPr lang="da-DK" dirty="0"/>
              <a:t>(Nichols)</a:t>
            </a:r>
            <a:endParaRPr lang="da-DK" dirty="0" smtClean="0"/>
          </a:p>
          <a:p>
            <a:pPr lvl="1" indent="0">
              <a:buNone/>
            </a:pPr>
            <a:r>
              <a:rPr lang="da-DK" dirty="0"/>
              <a:t> </a:t>
            </a:r>
            <a:r>
              <a:rPr lang="da-DK" dirty="0" smtClean="0"/>
              <a:t> </a:t>
            </a:r>
            <a:r>
              <a:rPr lang="da-DK" dirty="0" err="1" smtClean="0"/>
              <a:t>Many</a:t>
            </a:r>
            <a:r>
              <a:rPr lang="da-DK" dirty="0" smtClean="0"/>
              <a:t> </a:t>
            </a:r>
            <a:r>
              <a:rPr lang="da-DK" dirty="0" err="1" smtClean="0"/>
              <a:t>protected</a:t>
            </a:r>
            <a:r>
              <a:rPr lang="da-DK" dirty="0" smtClean="0"/>
              <a:t> </a:t>
            </a:r>
            <a:r>
              <a:rPr lang="da-DK" dirty="0" err="1" smtClean="0"/>
              <a:t>trademarks</a:t>
            </a:r>
            <a:r>
              <a:rPr lang="da-DK" dirty="0" smtClean="0"/>
              <a:t> </a:t>
            </a:r>
            <a:r>
              <a:rPr lang="da-DK" dirty="0" err="1" smtClean="0"/>
              <a:t>consist</a:t>
            </a:r>
            <a:r>
              <a:rPr lang="da-DK" dirty="0" smtClean="0"/>
              <a:t> of </a:t>
            </a:r>
            <a:r>
              <a:rPr lang="da-DK" dirty="0" err="1" smtClean="0"/>
              <a:t>names</a:t>
            </a:r>
            <a:endParaRPr lang="da-DK" dirty="0" smtClean="0"/>
          </a:p>
          <a:p>
            <a:endParaRPr lang="da-DK" dirty="0"/>
          </a:p>
          <a:p>
            <a:r>
              <a:rPr lang="da-DK" dirty="0" smtClean="0"/>
              <a:t>2. Title to </a:t>
            </a:r>
            <a:r>
              <a:rPr lang="da-DK" dirty="0" err="1" smtClean="0"/>
              <a:t>names</a:t>
            </a:r>
            <a:r>
              <a:rPr lang="da-DK" dirty="0" smtClean="0"/>
              <a:t>  etc.(</a:t>
            </a:r>
            <a:r>
              <a:rPr lang="da-DK" dirty="0" err="1" smtClean="0"/>
              <a:t>common</a:t>
            </a:r>
            <a:r>
              <a:rPr lang="da-DK" dirty="0" smtClean="0"/>
              <a:t> </a:t>
            </a:r>
            <a:r>
              <a:rPr lang="da-DK" dirty="0" err="1" smtClean="0"/>
              <a:t>law</a:t>
            </a:r>
            <a:r>
              <a:rPr lang="da-DK" dirty="0" smtClean="0"/>
              <a:t> </a:t>
            </a:r>
            <a:r>
              <a:rPr lang="da-DK" dirty="0" err="1" smtClean="0"/>
              <a:t>rights</a:t>
            </a:r>
            <a:r>
              <a:rPr lang="da-DK" dirty="0" smtClean="0"/>
              <a:t>): </a:t>
            </a:r>
            <a:r>
              <a:rPr lang="da-DK" dirty="0" err="1" smtClean="0"/>
              <a:t>Prevention</a:t>
            </a:r>
            <a:r>
              <a:rPr lang="da-DK" dirty="0" smtClean="0"/>
              <a:t> and </a:t>
            </a:r>
            <a:r>
              <a:rPr lang="da-DK" dirty="0" err="1" smtClean="0"/>
              <a:t>limitation</a:t>
            </a:r>
            <a:endParaRPr lang="da-DK" dirty="0" smtClean="0"/>
          </a:p>
          <a:p>
            <a:r>
              <a:rPr lang="da-DK" dirty="0"/>
              <a:t>	</a:t>
            </a:r>
            <a:r>
              <a:rPr lang="da-DK" dirty="0" err="1" smtClean="0"/>
              <a:t>Codified</a:t>
            </a:r>
            <a:r>
              <a:rPr lang="da-DK" dirty="0"/>
              <a:t> </a:t>
            </a:r>
            <a:r>
              <a:rPr lang="da-DK" dirty="0" smtClean="0"/>
              <a:t>in </a:t>
            </a:r>
            <a:r>
              <a:rPr lang="da-DK" dirty="0" err="1" smtClean="0"/>
              <a:t>Trademark</a:t>
            </a:r>
            <a:r>
              <a:rPr lang="da-DK" dirty="0" smtClean="0"/>
              <a:t> Directive art. 4(4)(c): </a:t>
            </a:r>
            <a:r>
              <a:rPr lang="en-US" i="1" dirty="0" smtClean="0"/>
              <a:t>“</a:t>
            </a:r>
            <a:r>
              <a:rPr lang="en-US" i="1" dirty="0"/>
              <a:t>the use of </a:t>
            </a:r>
            <a:r>
              <a:rPr lang="en-US" i="1" dirty="0" smtClean="0"/>
              <a:t>the trade</a:t>
            </a:r>
          </a:p>
          <a:p>
            <a:r>
              <a:rPr lang="en-US" i="1" dirty="0" smtClean="0"/>
              <a:t>	mark may </a:t>
            </a:r>
            <a:r>
              <a:rPr lang="en-US" b="1" i="1" dirty="0" smtClean="0"/>
              <a:t>be prohibited </a:t>
            </a:r>
            <a:r>
              <a:rPr lang="en-US" i="1" dirty="0" smtClean="0"/>
              <a:t>by virtue of an </a:t>
            </a:r>
            <a:r>
              <a:rPr lang="en-US" b="1" i="1" dirty="0" smtClean="0"/>
              <a:t>earlier right</a:t>
            </a:r>
            <a:r>
              <a:rPr lang="en-US" i="1" dirty="0" smtClean="0"/>
              <a:t> …  and </a:t>
            </a:r>
            <a:r>
              <a:rPr lang="en-US" b="1" i="1" dirty="0" smtClean="0"/>
              <a:t>in</a:t>
            </a:r>
          </a:p>
          <a:p>
            <a:r>
              <a:rPr lang="en-US" b="1" i="1" dirty="0"/>
              <a:t>	</a:t>
            </a:r>
            <a:r>
              <a:rPr lang="en-US" b="1" i="1" dirty="0" smtClean="0"/>
              <a:t>particular</a:t>
            </a:r>
            <a:r>
              <a:rPr lang="en-US" i="1" dirty="0" smtClean="0"/>
              <a:t>: (</a:t>
            </a:r>
            <a:r>
              <a:rPr lang="en-US" i="1" dirty="0" err="1" smtClean="0"/>
              <a:t>i</a:t>
            </a:r>
            <a:r>
              <a:rPr lang="en-US" i="1" dirty="0" smtClean="0"/>
              <a:t>) a </a:t>
            </a:r>
            <a:r>
              <a:rPr lang="en-US" b="1" i="1" dirty="0" smtClean="0"/>
              <a:t>right to a name</a:t>
            </a:r>
            <a:r>
              <a:rPr lang="en-US" i="1" dirty="0" smtClean="0"/>
              <a:t>; (ii) a right </a:t>
            </a:r>
            <a:r>
              <a:rPr lang="en-US" b="1" i="1" dirty="0" smtClean="0"/>
              <a:t>of personal 	portrayal</a:t>
            </a:r>
            <a:r>
              <a:rPr lang="en-US" i="1" dirty="0" smtClean="0"/>
              <a:t>; (iii) a copyright; (iv) an industrial property right”</a:t>
            </a:r>
            <a:endParaRPr lang="da-DK" i="1" dirty="0" smtClean="0"/>
          </a:p>
          <a:p>
            <a:r>
              <a:rPr lang="da-DK" dirty="0" smtClean="0"/>
              <a:t>	Danish Act: + </a:t>
            </a:r>
            <a:r>
              <a:rPr lang="en-US" dirty="0"/>
              <a:t>“</a:t>
            </a:r>
            <a:r>
              <a:rPr lang="en-US" i="1" dirty="0"/>
              <a:t>a distinctive name of or a picture of the </a:t>
            </a:r>
            <a:r>
              <a:rPr lang="en-US" i="1" dirty="0" smtClean="0"/>
              <a:t>real </a:t>
            </a:r>
          </a:p>
          <a:p>
            <a:r>
              <a:rPr lang="en-US" i="1" dirty="0"/>
              <a:t>	</a:t>
            </a:r>
            <a:r>
              <a:rPr lang="en-US" i="1" dirty="0" smtClean="0"/>
              <a:t>property </a:t>
            </a:r>
            <a:r>
              <a:rPr lang="en-US" i="1" dirty="0"/>
              <a:t>of another party</a:t>
            </a:r>
            <a:r>
              <a:rPr lang="en-US" dirty="0"/>
              <a:t>”</a:t>
            </a:r>
            <a:r>
              <a:rPr lang="da-DK" dirty="0" smtClean="0"/>
              <a:t> </a:t>
            </a:r>
          </a:p>
          <a:p>
            <a:r>
              <a:rPr lang="da-DK" dirty="0"/>
              <a:t>	</a:t>
            </a:r>
            <a:endParaRPr lang="da-DK" dirty="0" smtClean="0"/>
          </a:p>
          <a:p>
            <a:r>
              <a:rPr lang="da-DK" dirty="0"/>
              <a:t>	</a:t>
            </a:r>
            <a:r>
              <a:rPr lang="da-DK" b="1" dirty="0" smtClean="0"/>
              <a:t>L</a:t>
            </a:r>
            <a:r>
              <a:rPr lang="en-US" b="1" dirty="0" smtClean="0"/>
              <a:t>imitation </a:t>
            </a:r>
            <a:r>
              <a:rPr lang="en-US" dirty="0"/>
              <a:t>on the exercise of trademark </a:t>
            </a:r>
            <a:r>
              <a:rPr lang="en-US" dirty="0" smtClean="0"/>
              <a:t>rights, Directive </a:t>
            </a:r>
            <a:r>
              <a:rPr lang="en-US" dirty="0"/>
              <a:t>art</a:t>
            </a:r>
            <a:r>
              <a:rPr lang="en-US" dirty="0" smtClean="0"/>
              <a:t>.</a:t>
            </a:r>
          </a:p>
          <a:p>
            <a:r>
              <a:rPr lang="en-US" dirty="0"/>
              <a:t>	</a:t>
            </a:r>
            <a:r>
              <a:rPr lang="en-US" dirty="0" smtClean="0"/>
              <a:t>6(1)(</a:t>
            </a:r>
            <a:r>
              <a:rPr lang="en-US" dirty="0"/>
              <a:t>a): </a:t>
            </a:r>
            <a:r>
              <a:rPr lang="en-US" i="1" dirty="0" smtClean="0"/>
              <a:t>“The </a:t>
            </a:r>
            <a:r>
              <a:rPr lang="en-US" i="1" dirty="0"/>
              <a:t>trade mark shall not entitle the proprietor to </a:t>
            </a:r>
            <a:r>
              <a:rPr lang="en-US" i="1" dirty="0" smtClean="0"/>
              <a:t>prohibit</a:t>
            </a:r>
          </a:p>
          <a:p>
            <a:r>
              <a:rPr lang="en-US" i="1" dirty="0"/>
              <a:t>	</a:t>
            </a:r>
            <a:r>
              <a:rPr lang="en-US" i="1" dirty="0" smtClean="0"/>
              <a:t>a </a:t>
            </a:r>
            <a:r>
              <a:rPr lang="en-US" i="1" dirty="0"/>
              <a:t>third party from using, in the course of trade: (a) his own </a:t>
            </a:r>
            <a:r>
              <a:rPr lang="en-US" i="1" dirty="0" smtClean="0"/>
              <a:t>name</a:t>
            </a:r>
          </a:p>
          <a:p>
            <a:r>
              <a:rPr lang="en-US" i="1" dirty="0"/>
              <a:t>	</a:t>
            </a:r>
            <a:r>
              <a:rPr lang="en-US" i="1" dirty="0" smtClean="0"/>
              <a:t>or </a:t>
            </a:r>
            <a:r>
              <a:rPr lang="en-US" i="1" dirty="0"/>
              <a:t>address; … </a:t>
            </a:r>
            <a:r>
              <a:rPr lang="en-US" i="1" dirty="0" smtClean="0"/>
              <a:t>in </a:t>
            </a:r>
            <a:r>
              <a:rPr lang="en-US" i="1" dirty="0"/>
              <a:t>accordance with honest practices in </a:t>
            </a:r>
            <a:r>
              <a:rPr lang="en-US" i="1" dirty="0" smtClean="0"/>
              <a:t>industrial</a:t>
            </a:r>
          </a:p>
          <a:p>
            <a:r>
              <a:rPr lang="en-US" i="1" dirty="0"/>
              <a:t>	</a:t>
            </a:r>
            <a:r>
              <a:rPr lang="en-US" i="1" dirty="0" smtClean="0"/>
              <a:t>or </a:t>
            </a:r>
            <a:r>
              <a:rPr lang="en-US" i="1" dirty="0"/>
              <a:t>commercial </a:t>
            </a:r>
            <a:r>
              <a:rPr lang="en-US" i="1" dirty="0" smtClean="0"/>
              <a:t>matters”</a:t>
            </a:r>
            <a:endParaRPr lang="da-DK" i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Thomas Riis</a:t>
            </a:r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0329E2-06BC-4934-8DAE-F60386276802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7" name="Højrepil 6"/>
          <p:cNvSpPr/>
          <p:nvPr/>
        </p:nvSpPr>
        <p:spPr>
          <a:xfrm>
            <a:off x="1403648" y="1700808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1471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Thomas Riis</a:t>
            </a:r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0329E2-06BC-4934-8DAE-F60386276802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764704"/>
            <a:ext cx="309634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boks 6"/>
          <p:cNvSpPr txBox="1"/>
          <p:nvPr/>
        </p:nvSpPr>
        <p:spPr>
          <a:xfrm>
            <a:off x="539552" y="4293096"/>
            <a:ext cx="73645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Suggestive mark: “</a:t>
            </a:r>
            <a:r>
              <a:rPr lang="en-US" b="1" dirty="0"/>
              <a:t>Le</a:t>
            </a:r>
            <a:r>
              <a:rPr lang="en-US" dirty="0"/>
              <a:t>g </a:t>
            </a:r>
            <a:r>
              <a:rPr lang="en-US" b="1" dirty="0" err="1"/>
              <a:t>Go</a:t>
            </a:r>
            <a:r>
              <a:rPr lang="en-US" dirty="0" err="1"/>
              <a:t>dt</a:t>
            </a:r>
            <a:r>
              <a:rPr lang="en-US" dirty="0"/>
              <a:t>” ≈ “Play well”</a:t>
            </a:r>
            <a:endParaRPr lang="da-DK" dirty="0"/>
          </a:p>
          <a:p>
            <a:endParaRPr lang="en-US" dirty="0" smtClean="0"/>
          </a:p>
          <a:p>
            <a:r>
              <a:rPr lang="en-US" b="1" dirty="0" smtClean="0"/>
              <a:t>Forbes </a:t>
            </a:r>
            <a:r>
              <a:rPr lang="en-US" b="1" dirty="0"/>
              <a:t>The World's Most Valuable </a:t>
            </a:r>
            <a:r>
              <a:rPr lang="en-US" b="1" dirty="0" smtClean="0"/>
              <a:t>Brands</a:t>
            </a:r>
          </a:p>
          <a:p>
            <a:r>
              <a:rPr lang="en-US" dirty="0" smtClean="0"/>
              <a:t> - LEGO: No</a:t>
            </a:r>
            <a:r>
              <a:rPr lang="en-US" dirty="0"/>
              <a:t>. 95 </a:t>
            </a:r>
            <a:r>
              <a:rPr lang="en-US" dirty="0" smtClean="0"/>
              <a:t>Brand </a:t>
            </a:r>
            <a:r>
              <a:rPr lang="en-US" dirty="0"/>
              <a:t>value of $ 6.2 </a:t>
            </a:r>
            <a:r>
              <a:rPr lang="en-US" dirty="0" smtClean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571953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dsholder til dias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D3D3A3C-7944-4A7F-A2A6-B69E89CA89B0}" type="slidenum">
              <a:rPr lang="da-DK" altLang="da-DK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da-DK" altLang="da-DK" sz="1400" smtClean="0"/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dirty="0" smtClean="0"/>
              <a:t>Louise Lego and her </a:t>
            </a:r>
            <a:r>
              <a:rPr lang="da-DK" altLang="da-DK" dirty="0" err="1" smtClean="0"/>
              <a:t>gallery</a:t>
            </a:r>
            <a:endParaRPr lang="da-DK" altLang="da-DK" dirty="0" smtClean="0">
              <a:solidFill>
                <a:schemeClr val="tx1"/>
              </a:solidFill>
            </a:endParaRP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107504" y="5301208"/>
            <a:ext cx="8632491" cy="122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en-US" sz="1600" b="1" dirty="0" smtClean="0"/>
              <a:t>Danish </a:t>
            </a:r>
            <a:r>
              <a:rPr lang="en-US" sz="1600" b="1" dirty="0"/>
              <a:t>Trademarks </a:t>
            </a:r>
            <a:r>
              <a:rPr lang="en-US" sz="1600" b="1" dirty="0" smtClean="0"/>
              <a:t>Act Sect</a:t>
            </a:r>
            <a:r>
              <a:rPr lang="en-US" sz="1600" b="1" dirty="0"/>
              <a:t>. </a:t>
            </a:r>
            <a:r>
              <a:rPr lang="en-US" sz="1600" b="1" dirty="0" smtClean="0"/>
              <a:t>5(1)</a:t>
            </a:r>
            <a:r>
              <a:rPr lang="en-US" sz="1600" dirty="0" smtClean="0"/>
              <a:t> </a:t>
            </a:r>
            <a:endParaRPr lang="da-DK" sz="1600" dirty="0"/>
          </a:p>
          <a:p>
            <a:pPr>
              <a:buNone/>
            </a:pPr>
            <a:r>
              <a:rPr lang="en-US" sz="1600" i="1" dirty="0"/>
              <a:t>“The proprietor of a trade mark right shall not be entitled to prohibit others from using, in the </a:t>
            </a:r>
            <a:endParaRPr lang="en-US" sz="1600" i="1" dirty="0" smtClean="0"/>
          </a:p>
          <a:p>
            <a:pPr>
              <a:buNone/>
            </a:pPr>
            <a:r>
              <a:rPr lang="en-US" sz="1600" i="1" dirty="0" smtClean="0"/>
              <a:t>course </a:t>
            </a:r>
            <a:r>
              <a:rPr lang="en-US" sz="1600" i="1" dirty="0"/>
              <a:t>of trade and in accordance with honest practices in industrial or commercial matters, </a:t>
            </a:r>
            <a:endParaRPr lang="da-DK" sz="1600" i="1" dirty="0"/>
          </a:p>
          <a:p>
            <a:pPr>
              <a:buNone/>
            </a:pPr>
            <a:r>
              <a:rPr lang="en-US" sz="1600" i="1" dirty="0"/>
              <a:t>(</a:t>
            </a:r>
            <a:r>
              <a:rPr lang="en-US" sz="1600" i="1" dirty="0" err="1"/>
              <a:t>i</a:t>
            </a:r>
            <a:r>
              <a:rPr lang="en-US" sz="1600" i="1" dirty="0"/>
              <a:t>) his own name and his own address </a:t>
            </a:r>
            <a:r>
              <a:rPr lang="en-US" sz="1600" i="1" dirty="0" smtClean="0"/>
              <a:t>…” (cf. </a:t>
            </a:r>
            <a:r>
              <a:rPr lang="en-US" sz="1600" b="1" dirty="0"/>
              <a:t>Trademark Directive Art. 6(1</a:t>
            </a:r>
            <a:r>
              <a:rPr lang="en-US" sz="1600" b="1" dirty="0" smtClean="0"/>
              <a:t>))</a:t>
            </a:r>
            <a:endParaRPr lang="da-DK" sz="1600" i="1" dirty="0"/>
          </a:p>
        </p:txBody>
      </p:sp>
      <p:sp>
        <p:nvSpPr>
          <p:cNvPr id="9222" name="AutoShape 9" descr="data:image/jpeg;base64,/9j/4AAQSkZJRgABAQAAAQABAAD/2wCEAAkGBhQSERQUExQWFBUWGBcXFxgXGBccGhgYGhcYGB0YFxgaHCYeFxkkHRUYHy8gJCcpLCwsFx8xNTAqNSYrLCkBCQoKDgwOGg8PGi8kHyQuKSwsLCwsLyosLCwsLCwsLCwsLCktLCwsLCwsLCwsKSwsLCwsLCwsLCwsLCwsKSwsLP/AABEIAPgAywMBIgACEQEDEQH/xAAbAAACAgMBAAAAAAAAAAAAAAAFBgMEAAIHAf/EAFEQAAEDAgMEBgQHCwsDBAMAAAECAxEABBIhMQUGQVETImFxgZGhscHRBxQVIzJCUhYzU2JydJKy0uHwJCU0NXOCk6LCw/Fjg7NEZKPiQ1SU/8QAGgEAAgMBAQAAAAAAAAAAAAAAAAMBBAUCBv/EADURAAIBAgQDBQcDBAMAAAAAAAABAgMRBBIhMUFRYQUTMnHwFCIjgZGh0UKxwTM04fEkQ2L/2gAMAwEAAhEDEQA/AOG0T3a2Eu9umbZsgKdUEydEjMlR7AAT4UMo1ubvD8RvWLnDiDausn7SFAoUB24VGO2pQB+72xslhZZbsFXTaThL7lw4hbkZFSEo6iEnUSDlE0tbbZty/FkXVNKCSlLgGNKlDNs4clwcsQifW1tbmJD4uLC9slshWNHxhxtCmx9l9l0ZkTGhBiaOq3hsfjLdwosODZzJXLbbbBvLtauqG0JSCWkEA4oywzEHOdwFPfrcYWKGFIWHAR0T8GQ3dIAUtqeHVWmO5VD9ubHbas9nupBxvtvKcknMouFtpgcOqkU12G81leNXVmppVqbnE+l5666RIukSpJUVNpDeOVJKp4gVVutjIu9nbOCbyzaUw08laHnwhYKrhxY6oBOYI86gBf3q2M2w3YKQCC/apeckzKy44mRyEJGVNlzu9bMt2uHZNzdly2t3luIeeCStxAUoAIbUBB7eNVd4Njt3drYuN3lmksWSG1tuPhLmNKnFlIRGZ6wEc6K7Ucefbsza7Xt7dCLO1bU0bxbRS4loBUoTkDOR7qAF2ytLNnZ7D79ou4W8++31X1tlKWw3ASAkgq651HCpr3cplp7abfXULe1Q+1iMLQVqYOF0DIqSHSkjmJyq9u7v6bCysghzGPjF18ZaSrrFtQaAVOqFfSKVZZjvqmgs26trJF0h9L1qCy4VgrdxvNLwqnPpgAcSTnKSdKAEGj++ux27a5DbQIT0NuvMz1nGELVn+Uo0Bp/382Oi4Wbtq8s1IFvbjo+nT0xLbDaFJDcZqlJymoAub17u2lq48yjZl25gSIfDzmCS2FYoDJEAqzGLhwoPabGtLO0Zub1C7h24BWzbIX0aQ0CU9K8sAq6xBwpTwGvJo38cfefuHbfa9uLZSQUsi+IJSGkhSA0kxJIV1eM9tAeia2rZ2qA+0xeWjfQYH1hCH2QoqQW3D1QtOIgpOutSAG21cbOeYLlu07aPpUB0OMutLSdVJcV10KHEGQZEdl1WyrOxaZN425c3LyEu9Chzom2m1iUdIsJKlOKEKwiIBE0VdeRY2DzN0bF55bZaYbZbYcdbKj1nnbhCeqUicIxEkkaAVV2psxO1ks3Fu8ym5DTTT9u64htRU0gNhxpSyErQpKRImQaAB+0Nh2txaO3dkHGiwU9PbuqCylCzhS404ACtGKAQRInlSlTu9bo2bZXLS3m3bu6ShotsrC0sNJWHFFxaZSXFFCQEgmBJpJqAPKysrKAMrKysoAysrKygDKysrKAOhbF2IyphpSmkElAJJGpoh9z7H4Fv9EVm75SLdgHFJbSQEoWoxkJ6oMZkedXl3aQcwv8Awnf2K85VlUzuze75mzBQyq9gYrd9gaMoPh6qjXsBjUNI8v4zoob5H43+G5+zVdy7RqCf0F5/5a4U6vN/c7ah0KA2Ox+CR5V6Ni28/ekeVb3N6iMlQe5XuqBq8SPr+g12nVfF/cXaHQvHdxlABXbpAUMSSUkBQmMjxGRrz5DtZ+8oju/fVxe23LtbLSnOkUAG0SIME5CYz7zVW5eDa1IUtOJKikwSRKSQYMZ6VD7zg39wSjxSNkbEtOLKJ7AK1+QbX8E35VENoo+2nz/dWydoI+2nz/dXPxeb+5PudCT5AtvwTflWfINt+Cb8qrM3/WXjWjDPVg/uqQ7QR9tPn+6paqri/uQsj4Ik+Qbb8E35VnyDbfgm/IVD8oI+0n0+6thtBH2h6fdXPxeb+5PudD1e79v+CR5Vr8g234JvyrZV+j7Q/wA37NRK2ggaqT6fdUp1eb+4Wh0FPZVsg3+BSApGN0YTMQAqPKBTejZNohSFKYQUhxrEIJlPSIxDXimRSXs24AvceJIBWvNRgQcXHtmn4tsrt3F/GGgtK2ghqQVOSsElMGcoHCO2tDE5+8jZvYq0cuR35m+3dlWSnVKZtUNtnRJ4eWndQdex7c6Mo8J99EJJMHTTzrToAJSMgIqgpz3zP6lvLHawNOxGPwafT763Ru8xqW0wO/31bVb1ft2pA5D0modWa/U/qSoR5IFt7us69EnujSvbzYLISCGkDqrP0RwijyBE15etfNTzQ760D20ynUk3q2czjFcBB27ZIQhUISMkxAAzzpZpt3uQQDpHUyjP63GfZSlW1hvAZtfxHXt0UdS3/N/9SffTE7aAkEigO6ifmrY/+3j/ADINNmCYrz2I8b9cTRpv3UA7q1gyBrVZbZFMa7X01XutnaE0nUamK14NKhSMxRTa1lhIzyOdU22KatiGY0k4pzyGs8aI2rLS0OKcdUFgSgQTjUTnKuHtqNu16k143aZAzrXJLIDs5OMKKlZCAM4zznSrjFqj7Rq3fKW6UqcXiVhAmAMhkNNe+ovi0Rn20STBWJxstpQ+/EeB91RObFbGjs+fuq/YvhCXBgBK04QokyjnHAzUt90SkNhCVJKUkKMjNRMzkJI/dUW03C+oqX4Da0phSsXEFMenOr6NmIjNwirTtiMjJ48/441du2GugaCcWMFWPkZJjOZMVEr204E6AO+skpacIWqQhZHeEkj01Vd2MmMnncxzHuo6zhaSpwoC4Q4MJ4y2oa+NV1tgkEZDly7KhTajdEWTdjk+ybQG+wKUQMaxikAkjFEmIzIHnXUtu7EDIbaKXW3UD5wlwKxk5ggRA8K5FdXSmrpxaDCg4uDAP1jwOVW1b53ZJJdJJMkkJOfiMtNK3sRh6lazg1tx/wBGdSqxp3T9fceBs3OcbkD8Ye6vF2WZOJc/lfupHG+F1+E/yo91eHe+5/CD9FHuqssDX5r18h3tNPkx1Va/jL86v2tn1R1l/pVzo72XH2x+in3VM3vvdJEBaf0Ee6h4GtzXr5B7TT5M6fa7OkEyo+JqTadsEsK1JCCNchJBMDwFcyT8IV4BAcTH5CPdWr+/t2tJSpaSDr1Ee6iOCrLdr18iHiab4F7e8dVXej/VSdV+92y46CFkGYOQA0nl31QrUowcI2ZSqzUndHaNzUSzbf2A9aaZXDBoL8HiUlu3BMfMD9ZNMm1bQhwAZzXna/jfriaVN6IhJ9Q9VSuDF5VBdWxSoDnUzjEEDnVdsYgLttqYjhQ1prXuNGNqIw5HhND7e6SoqTIyA8Z5eUU6Ck1dIG0uJesmZaI7DUaLSQM4gUpbR+Eddq84yGUKCFAAkqBIIn21oz8KapE26Y7Fn9mnrCVmrpb9RTrwTtce/iUxrkIqdOzwaRm/hbzgW4Pe5H+g9nnTzuvt0XVsl9SQ1JUIKpjCrD9KBrS6tCrTV5ImNWMtEydGyxzrR7ZhGmdXvjKMWEKE4cWo0mOf8TVXaG3GWIDrqUYpiTrGseYpKjJuyR3nBrxgQoaTQ87QBcbTGSkEjPjM++r6t4bVwQp5tJMgSc4kgHxifGgz11bt4QoqLrQCMgYCgYV3jWu3CaVmn9AzrmEbxfzaxGWBf6prxSch4VANpNOpcS2SSELOYIygj21eftyU5EA5QSCR5SPXSGmksx2pJvQ43bD+ch+c/wC5XVF2qPsJ/RHurlluP5yTP/7P+7XW1pz8av8Aajs4eQjCbS8yvbWCCsjAjT7KefdUbmzUSeojX7KfdRfZzOaldkTUbgzNZsJstMEK2Wj7CP0U+6jIbZZtVOLQ2AhJJJQD5wJ1iq6xW28iP5sePNEekU2N5SSfM5lsJF1v7KE4bZlLkdZRSMM80piY7zSjtbabj5lxUxoAAEjuSABR7dfdU3qS4pRQhJKTABMiDGemvI1b302Bb21qjoh84VwSVEqw4Va8BnFbdOVGlUyRWvrmUpZpQvwE5f8AR0/2h/VqjRC5KQwgAzKpjiMoPpofWlHiUZHQNg3BWhtEiEtIwxrJGfbMpp22dfONjGXlKSgo6rgnqkDRZ63HiTXP9jL69uB9hufBDp9Yp23hThtO9Kv48hXm8amqsYribGHtKm7jJ90iXy2pbSmxMYh1knkZGafECjD4QtaChQUJgwQYPI8q58jbATalKTCgEgc5yqfYaglLT61BEuIKlzh6pUCZVllznKqd3vJcbHbpLgHt6mwlyOYoMyynNQGcD10f3wUFKSpJBBGRBBHgRQJs5HwqzTqzgmosVkjJJtHK98kTdvRmcXowiqFq0VJJBiDxozvGzN08dIV6gg+edDugUgFCSBwMz5aV6Cm/hx8kZsvEysREntj/AIrqm6+WxgPxlf8Am/dXM3bfAAkkSB265n211zd6zw7EBOuMj/5jS6+8F/6RMHv5CWna3Xw4BM4Z8Y5UX2+wFCySQCCl8kf36ojYqsYVI+lPpmi+85wCxVhUodE7MDmurtSylC3P+HzOafEX3bZEAoj74BInLPSiG2Hil109XN1zX8qqz94FYBhUCVJVpwxce2i+09gqWtRUytYK1qBHaaqYqajJNu2j1+gxRll2NNiKJLpyzYVp301FXVHcKA7K2YppLktqQnolAA9lHEfRHhWDi5KU7p3LtBWjqcZZ/rQfnX+7XXyNe/2VyFn+tB+d/wC9XX1DXwp3au8PI5wm0vMuWRHWHjVN05mpbMfOq/IHrqs+vrHvNZsEW3ueKq9vK1/NCz2H9YUKeehJPIE+ihG196XvijzBAUhTyEAkmUpU2g4UpHCUkyT9Y1ao03KSa6Cqj0KXwe3WG1II6qnjOv2U8AfXUvwrNgNIAECRkMvqq4VW3Ja/kClcn/YirPwquSyj8r2Gra/vPmIX9H5HLy0cIVwJI8R/zWlXXR/J0flq9QqlW+nczWh03fV84yeSUf8Aic99OG9j8sgDgk+RQf2fTSdsTVs/ioHm0R7aY9qv4knmQR5JUfURXn8XG+Ig+Rs4dfCYPGz3EwekCklQkFKgR1hpkR6aLbQuv5tUmCDhSBlloBPpqa5ahKZmCpPH8YcKEbXvFKYDcZFSNOUoAA7Mp8aRG9WUb8GMdop+Q2XrKejCkiCHAkxl9TPTXMcahQrI+FeP3B66MoDiVfpBZ9UVGFZeNKgmopM4e7EPbyouXTyWOGmQ91UkNKUswBBOIEnLhPfqfKre3RNy4J1WJ/y+etUyCpwJCz9ISNPrGYA1GafOvSUvAvJGTPxM3ftQpRVxJ1PLt8q7RuTtMp2aiGkupCnD1jr11E5EcD6q4vtFXXjkoD0jLyBrpe5G2EptQ0mVLT0ywgakdIo5TrrVHtGUo0k4c/yOw8VKVmWdsfCW21P8hZV3kD/RQC4+G0wEps20AZABwgDwCKGb/MYXD1cIWAoDXXUeBmufvKzNd0KUK1NOSv8AMmbcJWR23dreY3rZWUhspOGAonhM5gc6YMQgAqA74rm+4FwG7dxR0SUk+Qq5vltMB9hPBTAUD/eNZ9TCxq1ZUlovqWFUcaamxx2i+no1DED1VcRyNRNKy8K498Xxm3SkZqV7f3V2Vy2CMITkmBHgIiq1bDLDpK9734chlOpn4HF2/wCtR+d/71ddWdfCuRt/1qPzv/errDqvZVrtTeHkLwn6vM1uttN22Nx05BOQEYlmfopHE0u222bx7E4i1lvMwAsmNc1/RHlV3aOyC/dM9QOBMnAfrwFEJnvEZ86fE7UvPizaRZoklSFtgnqpATECQM5znIRxpuCw1OVPNLW51VnJSshHYu0utY0HqqSe8aggjgQcqWdpH5tZ5vtn/LoKZrPY6rdVyg/R6VakjgAUgkA6EAyMuINK+2Y6JWY+/JgeK8/QK4hFQquC5o73jmYY+D9E7NX/AGyv1UVU+E9XzTfefUasfB+v+b1D/qq9SKq/Cofm2vyj6qmP9582J/6fkI9wmLZvtWqh1Fb5U2zPer1mhVb0eJnSOmbr7vlTbK8Y6yUr00EBEa9szRe43UeLqkoGJKU5KJgEqAkAScxlwoXsrablqLEzjbfQ0gpJzRMA4IGhIBz5GujbQSQ29GRCJB5HDl6qVUw9KTTtre32bHQr1IxavoLj2xn14RhHVUJlUTlM9uZpee2NcOISpLZwFSDIKfohQMjPkKZt1HXlvQ4sqThJgnjI/fV123KOjSkqIShGQUpMgrUCTh1ICarvDUKazK/pr8jPaKjunYFq2W8HFEoPXLYGadQhyRr2Vv8AJjn0Qgzrw0050bYeLjSVwRK5E8ujXB9NDLe5KcCDiKiPpYzGijln1j1TXVPs6lOKab+34OJYqaeyJtjbOSpwpeaQkIKesUIOIwFGTGsGKs7b2Uy7b/NNtJWsDCQlCYKhlKoEQTrVtpo43o16T/SgccuFeu25KFBRjTTCYz5DhXS7Nh4lJnLxLvshQe3GDKG1K6N5ZJDoA5deEqOajkRPsog25ACWmw2UElIKVATnMBOZOetErh9XSFOIAyYHVmJiRlNUnw58ctRi6qm3cQj6RzggjQiKpPDQrycczunxWm9ubHRruK2FjfKwuLno8LSlLCTIAjU9pyGR1pHG6l0ta0pZUVNkJWBHVJEgHONM66anbT3TBJIjpMJhImMUa1rchTbu0SklJ6W2II5KaExzrYhhI4eCSZTlXdRt2BewNg3Ddq6noyCotmDEdVIKpzjIgirW2d2XH+hXgTLbeHIngokYRnwNXNg3Ty3glSnChSFjOcJOHnoSOQzFXNvtKKUKEwkKxETkBGsdxpFHDQlXT11Tf7De/lKlbkLuyNynmnGnHMGFtDpgEkyUKjKO2n27SSjqxiERMx6KBbBWFMvKSoKGHIgz9VfGmHFlWJ25T7mvFLkW8JLNFnDGf61H53/u11d9OtcqYH87j87P/mNdH3m26i0QFLBUVEpSkRJyknPQD2iuu0YSqTpxitbHWGkoqTfMi2ncltbahM4kjLWJjLznwoidutN4nenYKliISHOl5R9LCDlrBnkKQUbxO7QumGGwlGJxJBMnQ4sz4cqbd6diCzYXdO4AoQlAGpWdEg5xoSYjIGr2FoTpU1GW4qpWTleJvZXaFqdSFSpJ64JzBInOec685pRv3Cht1eRDkNZ/VhwuYh+jFKdntl1p4vIVCzMnUHFqCNCKtL2+pxotqSJKsQI558PGoeElGo5LVMFiE45XuNG51+UWkYolxWUa5J4178JL5W20T9og+AihexmQbVJxlBCzyz+jU2+v3lv8tdJjBe05urO7/Ct0F68/ozPeqhlFL1MWzGUTj9dC62EZ7OybpG2bYZeXM9AgrJTigtEAFIIMQAdKMWG+FtcuXHz6UMFDYQV9Qz18f0tRkKUbZeHZyYH/AKZXpE0nMPxbkaSFecH31XWIlLgtH+SwqUefA7bs25sWVBSbtkyIEuN8c8s+OVb7GSXWWHlOIzawmSB1gtRB5aGuLuCOjk8Rl3J/cKe9g2yXLRCVaYlKy7yONIrYqMY6x09fgYsPyY729olm3Q10qVYMKQrEmckFIJrxuyTABcaI0+mOzspQesUIHVHHOarKFcR7TcVaMdPMh4NPdnQWSCpeeqjmD7RUruEZYszGU9vAUkred+LoSwoJWpSUYsuokk4lDtABpf2tbIF6mComUhMqUokQJUVEz2613T7S0s48+P8Ag5nhdbpj1c7GeL6nA0k5nCrHnBJ1HPM+dEm7WFM4xCwnnoTM99DrfaEdXFIAGeevf3RQu9251nAFqJQBkEyRPL7U1TeKhmcoRd7p73435DI4d8WXVbkqLxWHEgFeKIJOsxrRe52cha3EqTkrATmQDAygg8KStpbWV0WJKyolTeQTmJUOA1oBtfajgU0AVoxPICjiWARxGsQeVXn2lKs4+7tfj08jmWBdK6k91+51W22Qw1mlKQoAjETKoOoxEzFC9i7WaDKcbiUkTkpUGJMHPspWuFhTh7h6qC7RkOpEk5qHHTAD7aRHtFyqJqNrJ/x5chywaUbNnS3rthVu50KmymF/QiJzJ04514XcqVd2bmbZ4cir0tj3GmHpPVWP2liJV53krW0HUKSpqyOPJP8AO2Qn+VnL/ump/hD22H7mEmUNpCRnkVHNR79E/wB2h207xTV+64n6SH3FJ7wskemmDae6Vv8AJrdy25DpSlagpaetMBSYnJQIJAzOvOE+jhSTlGo+CsZzlpKK5mfA/ssu7QS5wZTj8ScI9Z8qLfDBt0XNz8XQfm7YdYgiC6qMWp62EQns61b/AAUbaYsrS6uHVJCipKROvVT1RhGZlS+VJDGwL189Ki3fc6QlWNLaylRJkkKiNeNWeIkEPIg9hA4/xxmpLJIxie31Vl9YuMuKbdSpC0mFJUIIOudS7NbScZJgpQSntOJIjsyJPhUS2ZMfEht3YbCrQApB66uHdW3wipAS2Bl1lRHKtdzr9LbSAoxKlxkeQqvvs70gBByTJHjA9tZMYP2jNwuy9m+FboB9rtYba27Uk6zrB/gUFottAza2/wD3B5KihNa5QZ0htX83D82PqpPkdBpnAnvrpGwd03bi0aQCkBy2BBJOhgcAc8xUNl8GDhS8kISsoX0eIqESmJiYyzGcVSUJQ3i9y2pRfHgIziwVIGsE9uWHsrouwGyLdAIIPWJBEHNROY8a3VuG6hsEpSEIxKJkThMHTnUqVqwLLaQtSUlUd1U69OrUWVQeg+NSC1ckaXy4HjQ1a6uYHHJASVHWEiSPKTWh2G+dGXCeIwKy78uNU1RqLRpjc8d7gXerbSmbZsIJClKyIjKNfXSP8vv4wvpFYhocqdN693rl1poN27q8KlzhQoxGRkgQMwfKlraO416y2t1y3cS0g5uKEJgqCQc84JI862MHRj3d3HXUo16jz6MjXvndn/8AMocMgkegACqx3gfxFRcJUYk8409VW7Lcu8cwn4s8EKEhfRrwwRIMxEHLPtrBuPfR/RH5Og6JcnnlFWe5pr9K+gnvJcysvar5TIcUE8cJjzjvqNva7qYGIxkdSc+eutHrP4Pr4oI+LPSfqlMECDBMnQn9Wqjm4l9jIFq8cJwk4CQCAJEjLI0KEdrfYO8le9wzsq5UshQWoYlBPCYwEnnyr3aOMXLSEqnFhkkCc1QeGkCrVpu++wElTTgQhSiVltYTGHCFTEAGefGmFrcS5U+0+UoLYSCIVnJmMv7wrLdGWd5Y8Hw+hf71WV2QsICunGaChRSQgwFJw4klQ4yFUY6WBHZVPbWy3bVZcUE4HQEHrZ4wFRA7vVUTO1ArFOHq9uuWdZVfD1ElmVv9IsQnF6o5NvB/Sn/7Vz9c0Poyl9Kr/EoDCXyogiRBXMEHWp9pNpTZNqDaQp15w4oEhKEpASDwEqJjsr06nlyxty9fYyXDNeQv0+bN+F+5ZZS0G2sKEhKcIKYAHEZg0nWeyXnfvba1jTqpJrzaGy3WFBLqFIJEgKESNJ9FO0FptHu1dqLuHlvOmVrMqIEDSMh3CvbNK8LpSkEBuVE/VSVoTI7ZIHjVOjuxkj4pemOtgaAM8C8mcvAZ1zOVl9P3OoK7KTi1/F0ZAJC1Qqc8RAka6QAaZN4m/wCRMq49GkH/AC1psHZCH7XCsqELxApidI41a3ybCLdtKZgZCeyKoyqKVSMVwbLMY2i3zQubSTFpa9vSfrUHo/txMWlnr9FevePRQCtEqMfdzNppU7bI5LaTPaCD7K7cySEXZSYUHlwcsskc8uNcr3M3QsotXXLqDCLhQITAWlSYbMzlBPlXRtkbwWrwvJuGggvqhRcbT1ShqCJOk4hJ1g8qimlGVxtWblFXJ7x9Xye+t1QJCHCSOQT2VyzaN2pLqwFEAECActAdO8muobYvbVuweQl9lQUhUfOtnFI0EHOuU7Z3fdecxIdQlCjMZycucaVsYOUVOUvIoVdkhx3DuzizPXUy6oT+KtGeWWWVNlnfufNKWpOFwiIAkgju7qS9ymQ3fW7OpNq+nn9Zs5cfq+ij2y91boXCXHMKW0KBShKpJiM1GNMpgRn2VTxMvjO3rYZT8KD2xXCWnBGaX7lPPIPuQfEEHxoR8IjZXsq8BjJuf0VJV/po3sRAV8ZTByuXJynMhC+I/Gqjvu2kbPvEyATbu5GBohRGWVIj4Rj3ATFjeut26ba6Qw2m0tcSVNJXiUpBzzBOiRlRTZZuEJwXDqXnUuupC0oCRHxbpEjCBwNVbNm/SzbLtGmVoXa2oUXVKSoKS2dIOkLq5btXCVW5uUIQ47cuSlslScPxNxIzPHqU39JwLid43pQkurxltLn1YKcSAdAPtcqP7XuFtmG1lGJ58mAkz9EgdYGB1jQ9G5L8AltoLCAjGVmYGgyQcpzijW2tmOOn5pKVELWSCqMlIb7DOYpVLf3yad7/AJ/yA37t1drdpcWVw0kiQkRKyPqpHACvdpXKE9ElSyklpriU/SRCSkjMqxDTSCTU97sp1qzu1OJCZaAEKxZhU8hGtVbpi0e6Jbl2wkhppJQpSMikTP0wQZP+XjTacqccQ23pYbNNx9cugC3iB+T7fGSSq848whUekVzVlpJMYVJyn6RGR8K6bvmu3FrbNM3DTpTchfza0E/RIkgKPdXOOhEnQ950qjjZxdRtDqN1EA3Zh1ccFH10Z3gVFrZo/Fcc/SX7k0HuR86r8o+ujO3kJcat+jViKG0oIBECBJ8ZJrmSvOCXX9jleCXriO24e2DbbPQpRQlKnFhJIzJ1z6w5UvfClcqdeYcMQprqkCJGImfpGfpUA2e65hDRcUlGIqwk9UKwnODkDwrTat646ltK3AtLScKISkQOWQk+M1a7iadxOdWsCqs2t2UJcTwcThPgtK/9FRIZJ4UYTshr4vcOBSypvo8MwMlEA4hnmDI1pc1lV2tNP3Oo6vQYN0fvA/jjUG/avm2x2mpt0jDKf441W37V1Wu9XqFZkWvaLdf4LjT7q/QD7UcJs7WTMdKB3BQigtGNof0O173v1xQetQpM6PscTbtQYPRjPlQdW6RS7i6QdECFdY5yNAeGvHtotsVXzDX5CaldsErdS4ok4RknhMk4u/Osd1XCbsy+oKUUAt4rdAaCyMSsgkmOqJxaCPPPU0MubUdGgwuVQMRgpAMaEefo4UxHYqm1Y0HEgqlwrzgH6WERJjXIz30O2ilIGFB6gWYz1B6wOunWNPpT0STuKnDXUk2ZbgNKHSqQpBPXbUUmIjWdDn31VvdruiIecPc4vPTPM51vcOgJwmFZAAcvLTSqLrQUAJCY58a7hJ3u2RJaWSLl1tAi1RgU6JMr66xKiYPGFSAM+ylxSyTmZ76MXLgDQSCCB3z39mtDSkcqsU5aMXOJM3tR1KcnXOQhagAB4+FWPlZzAMbzhMyJWsxlEgE8p86pFKcsjpnPs7KlabSoweXuFduRxkPPjqsOalGQdSTnUVvdrByWodyiPbUtwxwTw18zWjdsY9VCkrBFXYzbE2s4VGX1RCRmZHkZrfapxLJKsZgZ5D0UJsbfCYIPCjLTII0qhJLO2XbaAxhB6RHYpP6wqNaDJM8xryoo3bpxpy+sPWKhLAlWXE+ujvPdBU9RYuB84r8o+ujW7lgFlxJ5J9ZFCHh88fyz66at2G8Lpnig+gg1p0Z5akUVXC9OT5A3bmxyyJBy9HliJFRbD2f0xif1faaad6BiZPZ2j30E3McGNSc5mcj/AByrTaSmijf3Qk7uzgTIjLu9lC7kYWHo+slM9sOI/fXRUsApknUUgbWKQ1cCewf4iMo7hM9lFezpO4U28xa3YdhlNU991yG+8+yo9gOlLQxSORjKO/31HvauQ3x19leXjH/k38zWb+CUto/0O173v1xQeiu0Hkm1tkhQKk9LiHESvKeVCq1CkzouxmSWGYI+gmZJ5d2VbpWQ9ONKkBP0Z+tz0qpsULdaabGQwpHedM6KbU2f8TwlyOvpHZrE8cxn21kyjmcnluXk7JK5o9bKX1nFpCQJieHaY/dyFL+0LZJUShxsJyyKtDxjLuq3cbSWYmClYJCQdMyOvlJOU+VD2rUrWlMpGI5lRAAjiSewT26a13Sio8CZNs8b2OTB6VuPyq8d2T/1G/0xVktFJKTqJB7xUfR+Fdd5rsRk6lZ3ZXVA6Rv/ABBUCdkp4utfp/8A1q08yTAAk8OM+HGoHrRQgqSU4pjKJgwYHfl4U6M1Y5cSZvY6FZJUhWcffP3a9lbL2aE5BbOXNxM1AxIkJ1OQI1A4x2n31csNjYkLdUQlLakghREqUTOGJB0BOQPLjU3TFyg+ZD8llUhJbJOg6VHl9LxrVvZh+01/io/arVptTjqM+spQiOHW5entrd5jo3CnGFgHhmkyBz8vCiTSRzTiy4zaEfWa/wARB9tEWLcxq3+mn31psTd5dwFKbiEkDOdToMgf4FbNmMvCq7stbFjpczoyCCSjUfWTz76gTmYAGZOsD15Uzbtm2S26u5LaRiQlKnMMSQswJ10JjsqW0v7JxxKErt1lRgAN4SewEqOfZFMjhnOKae5y6uVtcjlLg/lJ/tD+saadl5LHcR6P3Ur/APqf+4f1jTZs1I6RE6EgHxy9tNlLLVh5oimr0p/Mu7bPzJFKe7TuG6A+1l7acd5mOjaPLhSJs1zC8Fcik+mtqtLLZ9TNpRzXR1tH3s91c22+uEuDmocuc9//ABXRT96nsrnO9WUdp9/vrqur02c03aR5sjaQDaUiMQ4Hj2dtebzgYGiABMkxzhNL01I5dKUAFKJA0nhP/FYncJVM6L3e3hlZNc7OWhttxUYXQopz+yYMjhwqpRfaV5itbVHFHS+lQj1UIqwJHHZu/wC8222jEIbSlKZQwYw6QVIJ9NFB8LdzEFwGcjKGD60ZilWz2KFoScZEgGKtp3bH21U1X5HISd34xaoZy/6NtA8A2KiVvj+Ix/gW37GVVk7tD8IutvuaH4RfnUW6E36lxnfrDo2xy+8WvtbrdG/RGiLb/wDmtf2KH/cwPwivRXv3Mj8Iv0VGXogzdRhb+F66SAlK0ADIANsADuAGVDH99wsytm2Wrmplo8Z8MyT4mqH3Lj8Ir0e6s+5ZP21ej3VNuhF7FtG9qRmGbVPcwwfKQYq418IziWlNJFuG1ZqR0LWFRgCVCIJyGdCPuWT9tXkn3V59zCftq8k+6i3QnN1Lre+IGjVqOOVsxr34Z9Nbt76BOXQ2pH5sz+zQ/wC5pP2z5J91eHdtP21eSfdRboRfqG2PhLdbBDQYbB1CWGhMDjlnUR+ENzQptyD/AO3Y9iQaDfc6n7SvJPurw7vp+0ryT7qLdAuGWvhHWiQhthE64WyJiYyBic+VROfCS/wDX6J/aoQdgp+0ryT7q8+REdpqLPYLg23ViuEn7SwfMzTWAQRGtK4YCLlAGmJPspmC+6szF6TiaOF8DDm8mxXnmgvpElETABkdhk6jSkJu3AWoSDAFPlzbM9GXkrdEpnAlZiY0AzypItjiWoxBIz863cX/AEWzOw39WzOjtL+bSnU4R6hSNviwQEmCMyD4gH2U17tbx28dG+ktryAcklKsoz+wfR3UO31twULEEFImVJjFB4EEjQmnv36TtyuJ8NSzOeEV5U4E1GtuKyky242J7j723/e9dVasv/e2/wC966rUI4Y47J+9I/JFEEih+yvvTf5I9VXgqrCOCZIraK0SqtwqpIPRXhFa4q9x0AeA16K1LlepNQB6TXlZNYVVIHhrU1so1HioA8IrRVbE1Go1AGi6hXUqjVdaqAAN05FxI4FPsoj8qL5D+PGqbtgVvZcc/R+6iKNjkaq9AqpUgpPVD4TcVowhZ3ZKIP8AE0DUspdMax++iNuqFR4VRQjE+BpIPqrXxEV3NmVabee6LtreYYJiTr55RR9x3pGcJOKQU68CI08fRS9cNxlrVnY95ngPHT+ONOo2yJdDifibFx6yI0nuqqVU2XFmrEqMOp4Hn30OutjKX9kHmAfTnWM42di5mdgKs9VPj7Kiom5sBwaCaHutFJKTkRkaLHI0bOK+iRCFEQIy17udTC7IJCgU8pFWNmYhbtEKjIQDnPakDiDFXGmVkxKe2CQf+aYmRYGpv08xUybwHTPuzq464g9oGWeZ7+01iWk4cISOtrmZPGPA1OYixC2oq0So9wmvSFgSUn0VOyyESRAPCJPHPXhHGtlEA5kj0nwkZ1GYnKDl4zHUUJjge+rBbWBJSQOZgDwmtn7mVE6Z5CFGpEFWEAhITmoydeGSYMDXj4UZgylMPEnJOkzpoBn3VqLudB6RV1WFCV6FREDqjiRJPZHrrS0ZTjEpAgzMcs88+yjMwykBUozplkc6jW4ocs9IIz7s6uoaaMqJJ5zJ7asllopTKJyy7pkeGdRmYZQSjEROUcesD6qjkzGRPf76MFsEEAEaaHj/ABwqBFiAoSMpGhPd46xRmYZQU6HMJISO6cz26R6aoKfWeCRIkZnQ6cKZjbIEghPdlVa4aQEpBy1iJ0nLyqHJk5QDbqUlaFynIngYzyk9mVFH9qGQkIEkxkTz7zNeu2qSkhMnKR56ZnnFLu0NoFSgUyI4jIzPCDkKhb6g0HL5xCetiE8v40oC9dFKwoaiR/HnUa71a/pDEecZ+YqJ3FxTHhV6viI1FZCoQcWHLQreAUBxg51o5bONkLwnLOh2zr0tq+lhzzy9lMbe8jEAKK54kpGE+WdPo1KfdpN2ZxOMsxlxtYBeQyIB15gH21E7tccUme/2RVdeFRkKgGNAAB2RyrPk4RqTz0gDuzMeqs2o05trmPV7E3y9GifSPdS7tF7G6tXMzRn5MEwCSeHaPHWgd4iFqHI1zcBy2XtNpLDYLjchIkSJGXbxmpnNrs4Y6VMmQesMh2HtrKyouSRt37EjroyzMrBH62Zq4rajEiHmu3Mejt7/ADrKypuBAvabMiXUGOShGvOe6tF7RYM/OIHbiE69/LjXtZRcCM3jJEdMnPL6QiPbW6drNJhIW2UjtRl38DWVlFwI17ZayBUmBMQpJEHnnrXnyu3nC0H8pcerXWsrK5JuTDazMES1+kOzScq8RtlkRLg8FTHZ5cKysqbkGfLjBJGIHmSpI0OUc9fRUx22ykSFIy5OJk58sPZWVlDsTc1VtJgk9drl9JIEce89tep2ozA+cbgT9dM+WnfWVlAHo2kwSfnGhM/WTEchOlDjb2cziQT+WkZ+UeNZWVAXJ0v2wA6zY1nNOvOAR2emtQ7bgyFtEn8YZc4zy5VlZQAO2uLcoOApKhMQoCgJVJ4Dn/ExXlZU3IDuzlNiCpaRzTiERoNcp08qut3LSZ+cRi/KSfSD7KysqLE3JE3TORDqU8usMj586VtqKBeWUkETkRoe6srKAP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/>
          </a:p>
        </p:txBody>
      </p:sp>
      <p:sp>
        <p:nvSpPr>
          <p:cNvPr id="9223" name="AutoShape 11" descr="data:image/jpeg;base64,/9j/4AAQSkZJRgABAQAAAQABAAD/2wCEAAkGBhQSERQUExQWFBUWGBcXFxgXGBccGhgYGhcYGB0YFxgaHCYeFxkkHRUYHy8gJCcpLCwsFx8xNTAqNSYrLCkBCQoKDgwOGg8PGi8kHyQuKSwsLCwsLyosLCwsLCwsLCwsLCktLCwsLCwsLCwsKSwsLCwsLCwsLCwsLCwsKSwsLP/AABEIAPgAywMBIgACEQEDEQH/xAAbAAACAgMBAAAAAAAAAAAAAAAFBgMEAAIHAf/EAFEQAAEDAgMEBgQHCwsDBAMAAAECAxEABBIhMQUGQVETImFxgZGhscHRBxQVIzJCUhYzU2JydJKy0uHwJCU0NXOCk6LCw/Fjg7NEZKPiQ1SU/8QAGgEAAgMBAQAAAAAAAAAAAAAAAAMBBAUCBv/EADURAAIBAgQDBQcDBAMAAAAAAAABAgMRBBIhMUFRYQUTMnHwFCIjgZGh0UKxwTM04fEkQ2L/2gAMAwEAAhEDEQA/AOG0T3a2Eu9umbZsgKdUEydEjMlR7AAT4UMo1ubvD8RvWLnDiDausn7SFAoUB24VGO2pQB+72xslhZZbsFXTaThL7lw4hbkZFSEo6iEnUSDlE0tbbZty/FkXVNKCSlLgGNKlDNs4clwcsQifW1tbmJD4uLC9slshWNHxhxtCmx9l9l0ZkTGhBiaOq3hsfjLdwosODZzJXLbbbBvLtauqG0JSCWkEA4oywzEHOdwFPfrcYWKGFIWHAR0T8GQ3dIAUtqeHVWmO5VD9ubHbas9nupBxvtvKcknMouFtpgcOqkU12G81leNXVmppVqbnE+l5666RIukSpJUVNpDeOVJKp4gVVutjIu9nbOCbyzaUw08laHnwhYKrhxY6oBOYI86gBf3q2M2w3YKQCC/apeckzKy44mRyEJGVNlzu9bMt2uHZNzdly2t3luIeeCStxAUoAIbUBB7eNVd4Njt3drYuN3lmksWSG1tuPhLmNKnFlIRGZ6wEc6K7Ucefbsza7Xt7dCLO1bU0bxbRS4loBUoTkDOR7qAF2ytLNnZ7D79ou4W8++31X1tlKWw3ASAkgq651HCpr3cplp7abfXULe1Q+1iMLQVqYOF0DIqSHSkjmJyq9u7v6bCysghzGPjF18ZaSrrFtQaAVOqFfSKVZZjvqmgs26trJF0h9L1qCy4VgrdxvNLwqnPpgAcSTnKSdKAEGj++ux27a5DbQIT0NuvMz1nGELVn+Uo0Bp/382Oi4Wbtq8s1IFvbjo+nT0xLbDaFJDcZqlJymoAub17u2lq48yjZl25gSIfDzmCS2FYoDJEAqzGLhwoPabGtLO0Zub1C7h24BWzbIX0aQ0CU9K8sAq6xBwpTwGvJo38cfefuHbfa9uLZSQUsi+IJSGkhSA0kxJIV1eM9tAeia2rZ2qA+0xeWjfQYH1hCH2QoqQW3D1QtOIgpOutSAG21cbOeYLlu07aPpUB0OMutLSdVJcV10KHEGQZEdl1WyrOxaZN425c3LyEu9Chzom2m1iUdIsJKlOKEKwiIBE0VdeRY2DzN0bF55bZaYbZbYcdbKj1nnbhCeqUicIxEkkaAVV2psxO1ks3Fu8ym5DTTT9u64htRU0gNhxpSyErQpKRImQaAB+0Nh2txaO3dkHGiwU9PbuqCylCzhS404ACtGKAQRInlSlTu9bo2bZXLS3m3bu6ShotsrC0sNJWHFFxaZSXFFCQEgmBJpJqAPKysrKAMrKysoAysrKygDKysrKAOhbF2IyphpSmkElAJJGpoh9z7H4Fv9EVm75SLdgHFJbSQEoWoxkJ6oMZkedXl3aQcwv8Awnf2K85VlUzuze75mzBQyq9gYrd9gaMoPh6qjXsBjUNI8v4zoob5H43+G5+zVdy7RqCf0F5/5a4U6vN/c7ah0KA2Ox+CR5V6Ni28/ekeVb3N6iMlQe5XuqBq8SPr+g12nVfF/cXaHQvHdxlABXbpAUMSSUkBQmMjxGRrz5DtZ+8oju/fVxe23LtbLSnOkUAG0SIME5CYz7zVW5eDa1IUtOJKikwSRKSQYMZ6VD7zg39wSjxSNkbEtOLKJ7AK1+QbX8E35VENoo+2nz/dWydoI+2nz/dXPxeb+5PudCT5AtvwTflWfINt+Cb8qrM3/WXjWjDPVg/uqQ7QR9tPn+6paqri/uQsj4Ik+Qbb8E35VnyDbfgm/IVD8oI+0n0+6thtBH2h6fdXPxeb+5PudD1e79v+CR5Vr8g234JvyrZV+j7Q/wA37NRK2ggaqT6fdUp1eb+4Wh0FPZVsg3+BSApGN0YTMQAqPKBTejZNohSFKYQUhxrEIJlPSIxDXimRSXs24AvceJIBWvNRgQcXHtmn4tsrt3F/GGgtK2ghqQVOSsElMGcoHCO2tDE5+8jZvYq0cuR35m+3dlWSnVKZtUNtnRJ4eWndQdex7c6Mo8J99EJJMHTTzrToAJSMgIqgpz3zP6lvLHawNOxGPwafT763Ru8xqW0wO/31bVb1ft2pA5D0modWa/U/qSoR5IFt7us69EnujSvbzYLISCGkDqrP0RwijyBE15etfNTzQ760D20ynUk3q2czjFcBB27ZIQhUISMkxAAzzpZpt3uQQDpHUyjP63GfZSlW1hvAZtfxHXt0UdS3/N/9SffTE7aAkEigO6ifmrY/+3j/ADINNmCYrz2I8b9cTRpv3UA7q1gyBrVZbZFMa7X01XutnaE0nUamK14NKhSMxRTa1lhIzyOdU22KatiGY0k4pzyGs8aI2rLS0OKcdUFgSgQTjUTnKuHtqNu16k143aZAzrXJLIDs5OMKKlZCAM4zznSrjFqj7Rq3fKW6UqcXiVhAmAMhkNNe+ovi0Rn20STBWJxstpQ+/EeB91RObFbGjs+fuq/YvhCXBgBK04QokyjnHAzUt90SkNhCVJKUkKMjNRMzkJI/dUW03C+oqX4Da0phSsXEFMenOr6NmIjNwirTtiMjJ48/441du2GugaCcWMFWPkZJjOZMVEr204E6AO+skpacIWqQhZHeEkj01Vd2MmMnncxzHuo6zhaSpwoC4Q4MJ4y2oa+NV1tgkEZDly7KhTajdEWTdjk+ybQG+wKUQMaxikAkjFEmIzIHnXUtu7EDIbaKXW3UD5wlwKxk5ggRA8K5FdXSmrpxaDCg4uDAP1jwOVW1b53ZJJdJJMkkJOfiMtNK3sRh6lazg1tx/wBGdSqxp3T9fceBs3OcbkD8Ye6vF2WZOJc/lfupHG+F1+E/yo91eHe+5/CD9FHuqssDX5r18h3tNPkx1Va/jL86v2tn1R1l/pVzo72XH2x+in3VM3vvdJEBaf0Ee6h4GtzXr5B7TT5M6fa7OkEyo+JqTadsEsK1JCCNchJBMDwFcyT8IV4BAcTH5CPdWr+/t2tJSpaSDr1Ee6iOCrLdr18iHiab4F7e8dVXej/VSdV+92y46CFkGYOQA0nl31QrUowcI2ZSqzUndHaNzUSzbf2A9aaZXDBoL8HiUlu3BMfMD9ZNMm1bQhwAZzXna/jfriaVN6IhJ9Q9VSuDF5VBdWxSoDnUzjEEDnVdsYgLttqYjhQ1prXuNGNqIw5HhND7e6SoqTIyA8Z5eUU6Ck1dIG0uJesmZaI7DUaLSQM4gUpbR+Eddq84yGUKCFAAkqBIIn21oz8KapE26Y7Fn9mnrCVmrpb9RTrwTtce/iUxrkIqdOzwaRm/hbzgW4Pe5H+g9nnTzuvt0XVsl9SQ1JUIKpjCrD9KBrS6tCrTV5ImNWMtEydGyxzrR7ZhGmdXvjKMWEKE4cWo0mOf8TVXaG3GWIDrqUYpiTrGseYpKjJuyR3nBrxgQoaTQ87QBcbTGSkEjPjM++r6t4bVwQp5tJMgSc4kgHxifGgz11bt4QoqLrQCMgYCgYV3jWu3CaVmn9AzrmEbxfzaxGWBf6prxSch4VANpNOpcS2SSELOYIygj21eftyU5EA5QSCR5SPXSGmksx2pJvQ43bD+ch+c/wC5XVF2qPsJ/RHurlluP5yTP/7P+7XW1pz8av8Aajs4eQjCbS8yvbWCCsjAjT7KefdUbmzUSeojX7KfdRfZzOaldkTUbgzNZsJstMEK2Wj7CP0U+6jIbZZtVOLQ2AhJJJQD5wJ1iq6xW28iP5sePNEekU2N5SSfM5lsJF1v7KE4bZlLkdZRSMM80piY7zSjtbabj5lxUxoAAEjuSABR7dfdU3qS4pRQhJKTABMiDGemvI1b302Bb21qjoh84VwSVEqw4Va8BnFbdOVGlUyRWvrmUpZpQvwE5f8AR0/2h/VqjRC5KQwgAzKpjiMoPpofWlHiUZHQNg3BWhtEiEtIwxrJGfbMpp22dfONjGXlKSgo6rgnqkDRZ63HiTXP9jL69uB9hufBDp9Yp23hThtO9Kv48hXm8amqsYribGHtKm7jJ90iXy2pbSmxMYh1knkZGafECjD4QtaChQUJgwQYPI8q58jbATalKTCgEgc5yqfYaglLT61BEuIKlzh6pUCZVllznKqd3vJcbHbpLgHt6mwlyOYoMyynNQGcD10f3wUFKSpJBBGRBBHgRQJs5HwqzTqzgmosVkjJJtHK98kTdvRmcXowiqFq0VJJBiDxozvGzN08dIV6gg+edDugUgFCSBwMz5aV6Cm/hx8kZsvEysREntj/AIrqm6+WxgPxlf8Am/dXM3bfAAkkSB265n211zd6zw7EBOuMj/5jS6+8F/6RMHv5CWna3Xw4BM4Z8Y5UX2+wFCySQCCl8kf36ojYqsYVI+lPpmi+85wCxVhUodE7MDmurtSylC3P+HzOafEX3bZEAoj74BInLPSiG2Hil109XN1zX8qqz94FYBhUCVJVpwxce2i+09gqWtRUytYK1qBHaaqYqajJNu2j1+gxRll2NNiKJLpyzYVp301FXVHcKA7K2YppLktqQnolAA9lHEfRHhWDi5KU7p3LtBWjqcZZ/rQfnX+7XXyNe/2VyFn+tB+d/wC9XX1DXwp3au8PI5wm0vMuWRHWHjVN05mpbMfOq/IHrqs+vrHvNZsEW3ueKq9vK1/NCz2H9YUKeehJPIE+ihG196XvijzBAUhTyEAkmUpU2g4UpHCUkyT9Y1ao03KSa6Cqj0KXwe3WG1II6qnjOv2U8AfXUvwrNgNIAECRkMvqq4VW3Ja/kClcn/YirPwquSyj8r2Gra/vPmIX9H5HLy0cIVwJI8R/zWlXXR/J0flq9QqlW+nczWh03fV84yeSUf8Aic99OG9j8sgDgk+RQf2fTSdsTVs/ioHm0R7aY9qv4knmQR5JUfURXn8XG+Ig+Rs4dfCYPGz3EwekCklQkFKgR1hpkR6aLbQuv5tUmCDhSBlloBPpqa5ahKZmCpPH8YcKEbXvFKYDcZFSNOUoAA7Mp8aRG9WUb8GMdop+Q2XrKejCkiCHAkxl9TPTXMcahQrI+FeP3B66MoDiVfpBZ9UVGFZeNKgmopM4e7EPbyouXTyWOGmQ91UkNKUswBBOIEnLhPfqfKre3RNy4J1WJ/y+etUyCpwJCz9ISNPrGYA1GafOvSUvAvJGTPxM3ftQpRVxJ1PLt8q7RuTtMp2aiGkupCnD1jr11E5EcD6q4vtFXXjkoD0jLyBrpe5G2EptQ0mVLT0ywgakdIo5TrrVHtGUo0k4c/yOw8VKVmWdsfCW21P8hZV3kD/RQC4+G0wEps20AZABwgDwCKGb/MYXD1cIWAoDXXUeBmufvKzNd0KUK1NOSv8AMmbcJWR23dreY3rZWUhspOGAonhM5gc6YMQgAqA74rm+4FwG7dxR0SUk+Qq5vltMB9hPBTAUD/eNZ9TCxq1ZUlovqWFUcaamxx2i+no1DED1VcRyNRNKy8K498Xxm3SkZqV7f3V2Vy2CMITkmBHgIiq1bDLDpK9734chlOpn4HF2/wCtR+d/71ddWdfCuRt/1qPzv/errDqvZVrtTeHkLwn6vM1uttN22Nx05BOQEYlmfopHE0u222bx7E4i1lvMwAsmNc1/RHlV3aOyC/dM9QOBMnAfrwFEJnvEZ86fE7UvPizaRZoklSFtgnqpATECQM5znIRxpuCw1OVPNLW51VnJSshHYu0utY0HqqSe8aggjgQcqWdpH5tZ5vtn/LoKZrPY6rdVyg/R6VakjgAUgkA6EAyMuINK+2Y6JWY+/JgeK8/QK4hFQquC5o73jmYY+D9E7NX/AGyv1UVU+E9XzTfefUasfB+v+b1D/qq9SKq/Cofm2vyj6qmP9582J/6fkI9wmLZvtWqh1Fb5U2zPer1mhVb0eJnSOmbr7vlTbK8Y6yUr00EBEa9szRe43UeLqkoGJKU5KJgEqAkAScxlwoXsrablqLEzjbfQ0gpJzRMA4IGhIBz5GujbQSQ29GRCJB5HDl6qVUw9KTTtre32bHQr1IxavoLj2xn14RhHVUJlUTlM9uZpee2NcOISpLZwFSDIKfohQMjPkKZt1HXlvQ4sqThJgnjI/fV123KOjSkqIShGQUpMgrUCTh1ICarvDUKazK/pr8jPaKjunYFq2W8HFEoPXLYGadQhyRr2Vv8AJjn0Qgzrw0050bYeLjSVwRK5E8ujXB9NDLe5KcCDiKiPpYzGijln1j1TXVPs6lOKab+34OJYqaeyJtjbOSpwpeaQkIKesUIOIwFGTGsGKs7b2Uy7b/NNtJWsDCQlCYKhlKoEQTrVtpo43o16T/SgccuFeu25KFBRjTTCYz5DhXS7Nh4lJnLxLvshQe3GDKG1K6N5ZJDoA5deEqOajkRPsog25ACWmw2UElIKVATnMBOZOetErh9XSFOIAyYHVmJiRlNUnw58ctRi6qm3cQj6RzggjQiKpPDQrycczunxWm9ubHRruK2FjfKwuLno8LSlLCTIAjU9pyGR1pHG6l0ta0pZUVNkJWBHVJEgHONM66anbT3TBJIjpMJhImMUa1rchTbu0SklJ6W2II5KaExzrYhhI4eCSZTlXdRt2BewNg3Ddq6noyCotmDEdVIKpzjIgirW2d2XH+hXgTLbeHIngokYRnwNXNg3Ty3glSnChSFjOcJOHnoSOQzFXNvtKKUKEwkKxETkBGsdxpFHDQlXT11Tf7De/lKlbkLuyNynmnGnHMGFtDpgEkyUKjKO2n27SSjqxiERMx6KBbBWFMvKSoKGHIgz9VfGmHFlWJ25T7mvFLkW8JLNFnDGf61H53/u11d9OtcqYH87j87P/mNdH3m26i0QFLBUVEpSkRJyknPQD2iuu0YSqTpxitbHWGkoqTfMi2ncltbahM4kjLWJjLznwoidutN4nenYKliISHOl5R9LCDlrBnkKQUbxO7QumGGwlGJxJBMnQ4sz4cqbd6diCzYXdO4AoQlAGpWdEg5xoSYjIGr2FoTpU1GW4qpWTleJvZXaFqdSFSpJ64JzBInOec685pRv3Cht1eRDkNZ/VhwuYh+jFKdntl1p4vIVCzMnUHFqCNCKtL2+pxotqSJKsQI558PGoeElGo5LVMFiE45XuNG51+UWkYolxWUa5J4178JL5W20T9og+AihexmQbVJxlBCzyz+jU2+v3lv8tdJjBe05urO7/Ct0F68/ozPeqhlFL1MWzGUTj9dC62EZ7OybpG2bYZeXM9AgrJTigtEAFIIMQAdKMWG+FtcuXHz6UMFDYQV9Qz18f0tRkKUbZeHZyYH/AKZXpE0nMPxbkaSFecH31XWIlLgtH+SwqUefA7bs25sWVBSbtkyIEuN8c8s+OVb7GSXWWHlOIzawmSB1gtRB5aGuLuCOjk8Rl3J/cKe9g2yXLRCVaYlKy7yONIrYqMY6x09fgYsPyY729olm3Q10qVYMKQrEmckFIJrxuyTABcaI0+mOzspQesUIHVHHOarKFcR7TcVaMdPMh4NPdnQWSCpeeqjmD7RUruEZYszGU9vAUkred+LoSwoJWpSUYsuokk4lDtABpf2tbIF6mComUhMqUokQJUVEz2613T7S0s48+P8Ag5nhdbpj1c7GeL6nA0k5nCrHnBJ1HPM+dEm7WFM4xCwnnoTM99DrfaEdXFIAGeevf3RQu9251nAFqJQBkEyRPL7U1TeKhmcoRd7p73435DI4d8WXVbkqLxWHEgFeKIJOsxrRe52cha3EqTkrATmQDAygg8KStpbWV0WJKyolTeQTmJUOA1oBtfajgU0AVoxPICjiWARxGsQeVXn2lKs4+7tfj08jmWBdK6k91+51W22Qw1mlKQoAjETKoOoxEzFC9i7WaDKcbiUkTkpUGJMHPspWuFhTh7h6qC7RkOpEk5qHHTAD7aRHtFyqJqNrJ/x5chywaUbNnS3rthVu50KmymF/QiJzJ04514XcqVd2bmbZ4cir0tj3GmHpPVWP2liJV53krW0HUKSpqyOPJP8AO2Qn+VnL/ump/hD22H7mEmUNpCRnkVHNR79E/wB2h207xTV+64n6SH3FJ7wskemmDae6Vv8AJrdy25DpSlagpaetMBSYnJQIJAzOvOE+jhSTlGo+CsZzlpKK5mfA/ssu7QS5wZTj8ScI9Z8qLfDBt0XNz8XQfm7YdYgiC6qMWp62EQns61b/AAUbaYsrS6uHVJCipKROvVT1RhGZlS+VJDGwL189Ki3fc6QlWNLaylRJkkKiNeNWeIkEPIg9hA4/xxmpLJIxie31Vl9YuMuKbdSpC0mFJUIIOudS7NbScZJgpQSntOJIjsyJPhUS2ZMfEht3YbCrQApB66uHdW3wipAS2Bl1lRHKtdzr9LbSAoxKlxkeQqvvs70gBByTJHjA9tZMYP2jNwuy9m+FboB9rtYba27Uk6zrB/gUFottAza2/wD3B5KihNa5QZ0htX83D82PqpPkdBpnAnvrpGwd03bi0aQCkBy2BBJOhgcAc8xUNl8GDhS8kISsoX0eIqESmJiYyzGcVSUJQ3i9y2pRfHgIziwVIGsE9uWHsrouwGyLdAIIPWJBEHNROY8a3VuG6hsEpSEIxKJkThMHTnUqVqwLLaQtSUlUd1U69OrUWVQeg+NSC1ckaXy4HjQ1a6uYHHJASVHWEiSPKTWh2G+dGXCeIwKy78uNU1RqLRpjc8d7gXerbSmbZsIJClKyIjKNfXSP8vv4wvpFYhocqdN693rl1poN27q8KlzhQoxGRkgQMwfKlraO416y2t1y3cS0g5uKEJgqCQc84JI862MHRj3d3HXUo16jz6MjXvndn/8AMocMgkegACqx3gfxFRcJUYk8409VW7Lcu8cwn4s8EKEhfRrwwRIMxEHLPtrBuPfR/RH5Og6JcnnlFWe5pr9K+gnvJcysvar5TIcUE8cJjzjvqNva7qYGIxkdSc+eutHrP4Pr4oI+LPSfqlMECDBMnQn9Wqjm4l9jIFq8cJwk4CQCAJEjLI0KEdrfYO8le9wzsq5UshQWoYlBPCYwEnnyr3aOMXLSEqnFhkkCc1QeGkCrVpu++wElTTgQhSiVltYTGHCFTEAGefGmFrcS5U+0+UoLYSCIVnJmMv7wrLdGWd5Y8Hw+hf71WV2QsICunGaChRSQgwFJw4klQ4yFUY6WBHZVPbWy3bVZcUE4HQEHrZ4wFRA7vVUTO1ArFOHq9uuWdZVfD1ElmVv9IsQnF6o5NvB/Sn/7Vz9c0Poyl9Kr/EoDCXyogiRBXMEHWp9pNpTZNqDaQp15w4oEhKEpASDwEqJjsr06nlyxty9fYyXDNeQv0+bN+F+5ZZS0G2sKEhKcIKYAHEZg0nWeyXnfvba1jTqpJrzaGy3WFBLqFIJEgKESNJ9FO0FptHu1dqLuHlvOmVrMqIEDSMh3CvbNK8LpSkEBuVE/VSVoTI7ZIHjVOjuxkj4pemOtgaAM8C8mcvAZ1zOVl9P3OoK7KTi1/F0ZAJC1Qqc8RAka6QAaZN4m/wCRMq49GkH/AC1psHZCH7XCsqELxApidI41a3ybCLdtKZgZCeyKoyqKVSMVwbLMY2i3zQubSTFpa9vSfrUHo/txMWlnr9FevePRQCtEqMfdzNppU7bI5LaTPaCD7K7cySEXZSYUHlwcsskc8uNcr3M3QsotXXLqDCLhQITAWlSYbMzlBPlXRtkbwWrwvJuGggvqhRcbT1ShqCJOk4hJ1g8qimlGVxtWblFXJ7x9Xye+t1QJCHCSOQT2VyzaN2pLqwFEAECActAdO8muobYvbVuweQl9lQUhUfOtnFI0EHOuU7Z3fdecxIdQlCjMZycucaVsYOUVOUvIoVdkhx3DuzizPXUy6oT+KtGeWWWVNlnfufNKWpOFwiIAkgju7qS9ymQ3fW7OpNq+nn9Zs5cfq+ij2y91boXCXHMKW0KBShKpJiM1GNMpgRn2VTxMvjO3rYZT8KD2xXCWnBGaX7lPPIPuQfEEHxoR8IjZXsq8BjJuf0VJV/po3sRAV8ZTByuXJynMhC+I/Gqjvu2kbPvEyATbu5GBohRGWVIj4Rj3ATFjeut26ba6Qw2m0tcSVNJXiUpBzzBOiRlRTZZuEJwXDqXnUuupC0oCRHxbpEjCBwNVbNm/SzbLtGmVoXa2oUXVKSoKS2dIOkLq5btXCVW5uUIQ47cuSlslScPxNxIzPHqU39JwLid43pQkurxltLn1YKcSAdAPtcqP7XuFtmG1lGJ58mAkz9EgdYGB1jQ9G5L8AltoLCAjGVmYGgyQcpzijW2tmOOn5pKVELWSCqMlIb7DOYpVLf3yad7/AJ/yA37t1drdpcWVw0kiQkRKyPqpHACvdpXKE9ElSyklpriU/SRCSkjMqxDTSCTU97sp1qzu1OJCZaAEKxZhU8hGtVbpi0e6Jbl2wkhppJQpSMikTP0wQZP+XjTacqccQ23pYbNNx9cugC3iB+T7fGSSq848whUekVzVlpJMYVJyn6RGR8K6bvmu3FrbNM3DTpTchfza0E/RIkgKPdXOOhEnQ950qjjZxdRtDqN1EA3Zh1ccFH10Z3gVFrZo/Fcc/SX7k0HuR86r8o+ujO3kJcat+jViKG0oIBECBJ8ZJrmSvOCXX9jleCXriO24e2DbbPQpRQlKnFhJIzJ1z6w5UvfClcqdeYcMQprqkCJGImfpGfpUA2e65hDRcUlGIqwk9UKwnODkDwrTat646ltK3AtLScKISkQOWQk+M1a7iadxOdWsCqs2t2UJcTwcThPgtK/9FRIZJ4UYTshr4vcOBSypvo8MwMlEA4hnmDI1pc1lV2tNP3Oo6vQYN0fvA/jjUG/avm2x2mpt0jDKf441W37V1Wu9XqFZkWvaLdf4LjT7q/QD7UcJs7WTMdKB3BQigtGNof0O173v1xQetQpM6PscTbtQYPRjPlQdW6RS7i6QdECFdY5yNAeGvHtotsVXzDX5CaldsErdS4ok4RknhMk4u/Osd1XCbsy+oKUUAt4rdAaCyMSsgkmOqJxaCPPPU0MubUdGgwuVQMRgpAMaEefo4UxHYqm1Y0HEgqlwrzgH6WERJjXIz30O2ilIGFB6gWYz1B6wOunWNPpT0STuKnDXUk2ZbgNKHSqQpBPXbUUmIjWdDn31VvdruiIecPc4vPTPM51vcOgJwmFZAAcvLTSqLrQUAJCY58a7hJ3u2RJaWSLl1tAi1RgU6JMr66xKiYPGFSAM+ylxSyTmZ76MXLgDQSCCB3z39mtDSkcqsU5aMXOJM3tR1KcnXOQhagAB4+FWPlZzAMbzhMyJWsxlEgE8p86pFKcsjpnPs7KlabSoweXuFduRxkPPjqsOalGQdSTnUVvdrByWodyiPbUtwxwTw18zWjdsY9VCkrBFXYzbE2s4VGX1RCRmZHkZrfapxLJKsZgZ5D0UJsbfCYIPCjLTII0qhJLO2XbaAxhB6RHYpP6wqNaDJM8xryoo3bpxpy+sPWKhLAlWXE+ujvPdBU9RYuB84r8o+ujW7lgFlxJ5J9ZFCHh88fyz66at2G8Lpnig+gg1p0Z5akUVXC9OT5A3bmxyyJBy9HliJFRbD2f0xif1faaad6BiZPZ2j30E3McGNSc5mcj/AByrTaSmijf3Qk7uzgTIjLu9lC7kYWHo+slM9sOI/fXRUsApknUUgbWKQ1cCewf4iMo7hM9lFezpO4U28xa3YdhlNU991yG+8+yo9gOlLQxSORjKO/31HvauQ3x19leXjH/k38zWb+CUto/0O173v1xQeiu0Hkm1tkhQKk9LiHESvKeVCq1CkzouxmSWGYI+gmZJ5d2VbpWQ9ONKkBP0Z+tz0qpsULdaabGQwpHedM6KbU2f8TwlyOvpHZrE8cxn21kyjmcnluXk7JK5o9bKX1nFpCQJieHaY/dyFL+0LZJUShxsJyyKtDxjLuq3cbSWYmClYJCQdMyOvlJOU+VD2rUrWlMpGI5lRAAjiSewT26a13Sio8CZNs8b2OTB6VuPyq8d2T/1G/0xVktFJKTqJB7xUfR+Fdd5rsRk6lZ3ZXVA6Rv/ABBUCdkp4utfp/8A1q08yTAAk8OM+HGoHrRQgqSU4pjKJgwYHfl4U6M1Y5cSZvY6FZJUhWcffP3a9lbL2aE5BbOXNxM1AxIkJ1OQI1A4x2n31csNjYkLdUQlLakghREqUTOGJB0BOQPLjU3TFyg+ZD8llUhJbJOg6VHl9LxrVvZh+01/io/arVptTjqM+spQiOHW5entrd5jo3CnGFgHhmkyBz8vCiTSRzTiy4zaEfWa/wARB9tEWLcxq3+mn31psTd5dwFKbiEkDOdToMgf4FbNmMvCq7stbFjpczoyCCSjUfWTz76gTmYAGZOsD15Uzbtm2S26u5LaRiQlKnMMSQswJ10JjsqW0v7JxxKErt1lRgAN4SewEqOfZFMjhnOKae5y6uVtcjlLg/lJ/tD+saadl5LHcR6P3Ur/APqf+4f1jTZs1I6RE6EgHxy9tNlLLVh5oimr0p/Mu7bPzJFKe7TuG6A+1l7acd5mOjaPLhSJs1zC8Fcik+mtqtLLZ9TNpRzXR1tH3s91c22+uEuDmocuc9//ABXRT96nsrnO9WUdp9/vrqur02c03aR5sjaQDaUiMQ4Hj2dtebzgYGiABMkxzhNL01I5dKUAFKJA0nhP/FYncJVM6L3e3hlZNc7OWhttxUYXQopz+yYMjhwqpRfaV5itbVHFHS+lQj1UIqwJHHZu/wC8222jEIbSlKZQwYw6QVIJ9NFB8LdzEFwGcjKGD60ZilWz2KFoScZEgGKtp3bH21U1X5HISd34xaoZy/6NtA8A2KiVvj+Ix/gW37GVVk7tD8IutvuaH4RfnUW6E36lxnfrDo2xy+8WvtbrdG/RGiLb/wDmtf2KH/cwPwivRXv3Mj8Iv0VGXogzdRhb+F66SAlK0ADIANsADuAGVDH99wsytm2Wrmplo8Z8MyT4mqH3Lj8Ir0e6s+5ZP21ej3VNuhF7FtG9qRmGbVPcwwfKQYq418IziWlNJFuG1ZqR0LWFRgCVCIJyGdCPuWT9tXkn3V59zCftq8k+6i3QnN1Lre+IGjVqOOVsxr34Z9Nbt76BOXQ2pH5sz+zQ/wC5pP2z5J91eHdtP21eSfdRboRfqG2PhLdbBDQYbB1CWGhMDjlnUR+ENzQptyD/AO3Y9iQaDfc6n7SvJPurw7vp+0ryT7qLdAuGWvhHWiQhthE64WyJiYyBic+VROfCS/wDX6J/aoQdgp+0ryT7q8+REdpqLPYLg23ViuEn7SwfMzTWAQRGtK4YCLlAGmJPspmC+6szF6TiaOF8DDm8mxXnmgvpElETABkdhk6jSkJu3AWoSDAFPlzbM9GXkrdEpnAlZiY0AzypItjiWoxBIz863cX/AEWzOw39WzOjtL+bSnU4R6hSNviwQEmCMyD4gH2U17tbx28dG+ktryAcklKsoz+wfR3UO31twULEEFImVJjFB4EEjQmnv36TtyuJ8NSzOeEV5U4E1GtuKyky242J7j723/e9dVasv/e2/wC966rUI4Y47J+9I/JFEEih+yvvTf5I9VXgqrCOCZIraK0SqtwqpIPRXhFa4q9x0AeA16K1LlepNQB6TXlZNYVVIHhrU1so1HioA8IrRVbE1Go1AGi6hXUqjVdaqAAN05FxI4FPsoj8qL5D+PGqbtgVvZcc/R+6iKNjkaq9AqpUgpPVD4TcVowhZ3ZKIP8AE0DUspdMax++iNuqFR4VRQjE+BpIPqrXxEV3NmVabee6LtreYYJiTr55RR9x3pGcJOKQU68CI08fRS9cNxlrVnY95ngPHT+ONOo2yJdDifibFx6yI0nuqqVU2XFmrEqMOp4Hn30OutjKX9kHmAfTnWM42di5mdgKs9VPj7Kiom5sBwaCaHutFJKTkRkaLHI0bOK+iRCFEQIy17udTC7IJCgU8pFWNmYhbtEKjIQDnPakDiDFXGmVkxKe2CQf+aYmRYGpv08xUybwHTPuzq464g9oGWeZ7+01iWk4cISOtrmZPGPA1OYixC2oq0So9wmvSFgSUn0VOyyESRAPCJPHPXhHGtlEA5kj0nwkZ1GYnKDl4zHUUJjge+rBbWBJSQOZgDwmtn7mVE6Z5CFGpEFWEAhITmoydeGSYMDXj4UZgylMPEnJOkzpoBn3VqLudB6RV1WFCV6FREDqjiRJPZHrrS0ZTjEpAgzMcs88+yjMwykBUozplkc6jW4ocs9IIz7s6uoaaMqJJ5zJ7asllopTKJyy7pkeGdRmYZQSjEROUcesD6qjkzGRPf76MFsEEAEaaHj/ABwqBFiAoSMpGhPd46xRmYZQU6HMJISO6cz26R6aoKfWeCRIkZnQ6cKZjbIEghPdlVa4aQEpBy1iJ0nLyqHJk5QDbqUlaFynIngYzyk9mVFH9qGQkIEkxkTz7zNeu2qSkhMnKR56ZnnFLu0NoFSgUyI4jIzPCDkKhb6g0HL5xCetiE8v40oC9dFKwoaiR/HnUa71a/pDEecZ+YqJ3FxTHhV6viI1FZCoQcWHLQreAUBxg51o5bONkLwnLOh2zr0tq+lhzzy9lMbe8jEAKK54kpGE+WdPo1KfdpN2ZxOMsxlxtYBeQyIB15gH21E7tccUme/2RVdeFRkKgGNAAB2RyrPk4RqTz0gDuzMeqs2o05trmPV7E3y9GifSPdS7tF7G6tXMzRn5MEwCSeHaPHWgd4iFqHI1zcBy2XtNpLDYLjchIkSJGXbxmpnNrs4Y6VMmQesMh2HtrKyouSRt37EjroyzMrBH62Zq4rajEiHmu3Mejt7/ADrKypuBAvabMiXUGOShGvOe6tF7RYM/OIHbiE69/LjXtZRcCM3jJEdMnPL6QiPbW6drNJhIW2UjtRl38DWVlFwI17ZayBUmBMQpJEHnnrXnyu3nC0H8pcerXWsrK5JuTDazMES1+kOzScq8RtlkRLg8FTHZ5cKysqbkGfLjBJGIHmSpI0OUc9fRUx22ykSFIy5OJk58sPZWVlDsTc1VtJgk9drl9JIEce89tep2ozA+cbgT9dM+WnfWVlAHo2kwSfnGhM/WTEchOlDjb2cziQT+WkZ+UeNZWVAXJ0v2wA6zY1nNOvOAR2emtQ7bgyFtEn8YZc4zy5VlZQAO2uLcoOApKhMQoCgJVJ4Dn/ExXlZU3IDuzlNiCpaRzTiERoNcp08qut3LSZ+cRi/KSfSD7KysqLE3JE3TORDqU8usMj586VtqKBeWUkETkRoe6srKAP/Z"/>
          <p:cNvSpPr>
            <a:spLocks noChangeAspect="1" noChangeArrowheads="1"/>
          </p:cNvSpPr>
          <p:nvPr/>
        </p:nvSpPr>
        <p:spPr bwMode="auto">
          <a:xfrm>
            <a:off x="2159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/>
          </a:p>
        </p:txBody>
      </p:sp>
      <p:sp>
        <p:nvSpPr>
          <p:cNvPr id="9224" name="AutoShape 9" descr="Billedresultat for galleri le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a-DK" altLang="da-DK"/>
          </a:p>
        </p:txBody>
      </p:sp>
      <p:sp>
        <p:nvSpPr>
          <p:cNvPr id="9225" name="AutoShape 11" descr="Billedresultat for galleri lego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a-DK" altLang="da-DK"/>
          </a:p>
        </p:txBody>
      </p:sp>
      <p:pic>
        <p:nvPicPr>
          <p:cNvPr id="9226" name="Picture 13" descr="http://www.bt.dk/sites/default/files-dk/node-images/61/61915-galleri-ejer-fr-sttte-fra-domstol-i-navnestrid-med-lego-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41429"/>
            <a:ext cx="2520280" cy="308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IMG37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196752"/>
            <a:ext cx="3240359" cy="269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boks 1"/>
          <p:cNvSpPr txBox="1"/>
          <p:nvPr/>
        </p:nvSpPr>
        <p:spPr>
          <a:xfrm>
            <a:off x="467544" y="4149080"/>
            <a:ext cx="56852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</a:t>
            </a:r>
            <a:r>
              <a:rPr lang="en-US" sz="1600" dirty="0" smtClean="0"/>
              <a:t>omain names: </a:t>
            </a:r>
            <a:r>
              <a:rPr lang="en-US" sz="1600" dirty="0"/>
              <a:t>“</a:t>
            </a:r>
            <a:r>
              <a:rPr lang="en-US" sz="1600" dirty="0" smtClean="0"/>
              <a:t>louiselego.dk” </a:t>
            </a:r>
            <a:r>
              <a:rPr lang="en-US" sz="1600" dirty="0"/>
              <a:t>and </a:t>
            </a:r>
            <a:r>
              <a:rPr lang="en-US" sz="1600" dirty="0" smtClean="0"/>
              <a:t>“galleri-lego.dk”.</a:t>
            </a:r>
          </a:p>
          <a:p>
            <a:r>
              <a:rPr lang="en-US" sz="1600" dirty="0"/>
              <a:t>Email: </a:t>
            </a:r>
            <a:r>
              <a:rPr lang="en-US" sz="1600" dirty="0" smtClean="0"/>
              <a:t>louiselego@hotmail.dk</a:t>
            </a:r>
          </a:p>
          <a:p>
            <a:r>
              <a:rPr lang="en-US" sz="1600" dirty="0"/>
              <a:t>Google AdWords “</a:t>
            </a:r>
            <a:r>
              <a:rPr lang="en-US" sz="1600" dirty="0" err="1"/>
              <a:t>Galleri</a:t>
            </a:r>
            <a:r>
              <a:rPr lang="en-US" sz="1600" dirty="0"/>
              <a:t> Lego” and “Lego</a:t>
            </a:r>
            <a:r>
              <a:rPr lang="en-US" sz="1600" dirty="0" smtClean="0"/>
              <a:t>”</a:t>
            </a:r>
          </a:p>
          <a:p>
            <a:r>
              <a:rPr lang="en-US" sz="1600" dirty="0" smtClean="0"/>
              <a:t>Meta tags: “Louise </a:t>
            </a:r>
            <a:r>
              <a:rPr lang="en-US" sz="1600" dirty="0"/>
              <a:t>Lego” and “Lego”</a:t>
            </a:r>
            <a:endParaRPr lang="da-DK" sz="160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Thomas Riis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373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Thomas Riis</a:t>
            </a:r>
            <a:endParaRPr lang="en-GB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0329E2-06BC-4934-8DAE-F60386276802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AutoShape 2" descr="http://jura.karnovgroup.dk/xfile/U080372X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" name="AutoShape 4" descr="http://jura.karnovgroup.dk/xfile/U080372X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8" name="AutoShape 6" descr="http://jura.karnovgroup.dk/xfile/U080372X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54" y="2276872"/>
            <a:ext cx="320049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http://www.bt.dk/sites/default/files-dk/node-images/61/61915-galleri-ejer-fr-sttte-fra-domstol-i-navnestrid-med-lego-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76872"/>
            <a:ext cx="3057754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48680"/>
            <a:ext cx="144016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10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</a:t>
            </a:r>
            <a:r>
              <a:rPr lang="da-DK" dirty="0" err="1" smtClean="0"/>
              <a:t>Judgment</a:t>
            </a:r>
            <a:r>
              <a:rPr lang="da-DK" dirty="0" smtClean="0"/>
              <a:t> (</a:t>
            </a:r>
            <a:r>
              <a:rPr lang="da-DK" dirty="0" err="1" smtClean="0"/>
              <a:t>UfR</a:t>
            </a:r>
            <a:r>
              <a:rPr lang="da-DK" dirty="0" smtClean="0"/>
              <a:t> 2008.372H)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Thomas Riis</a:t>
            </a:r>
            <a:endParaRPr lang="en-GB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0329E2-06BC-4934-8DAE-F60386276802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7" name="Tekstboks 6"/>
          <p:cNvSpPr txBox="1"/>
          <p:nvPr/>
        </p:nvSpPr>
        <p:spPr>
          <a:xfrm>
            <a:off x="395536" y="1196752"/>
            <a:ext cx="7927170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800" b="1" dirty="0" smtClean="0"/>
              <a:t>Commercial and Maritime </a:t>
            </a:r>
            <a:r>
              <a:rPr lang="da-DK" sz="1800" b="1" dirty="0"/>
              <a:t>C</a:t>
            </a:r>
            <a:r>
              <a:rPr lang="da-DK" sz="1800" b="1" dirty="0" smtClean="0"/>
              <a:t>ourt </a:t>
            </a:r>
            <a:r>
              <a:rPr lang="da-DK" sz="1800" dirty="0" smtClean="0"/>
              <a:t>(Jan. 2006)</a:t>
            </a:r>
          </a:p>
          <a:p>
            <a:r>
              <a:rPr lang="da-DK" sz="1600" dirty="0" smtClean="0"/>
              <a:t>Louise Lego is </a:t>
            </a:r>
            <a:r>
              <a:rPr lang="da-DK" sz="1600" dirty="0" err="1" smtClean="0"/>
              <a:t>entitled</a:t>
            </a:r>
            <a:r>
              <a:rPr lang="da-DK" sz="1600" dirty="0" smtClean="0"/>
              <a:t> to </a:t>
            </a:r>
            <a:r>
              <a:rPr lang="da-DK" sz="1600" dirty="0" err="1" smtClean="0"/>
              <a:t>use</a:t>
            </a:r>
            <a:r>
              <a:rPr lang="da-DK" sz="1600" dirty="0" smtClean="0"/>
              <a:t>:</a:t>
            </a:r>
          </a:p>
          <a:p>
            <a:r>
              <a:rPr lang="da-DK" sz="1600" dirty="0"/>
              <a:t>	</a:t>
            </a:r>
            <a:r>
              <a:rPr lang="da-DK" sz="1600" dirty="0" smtClean="0"/>
              <a:t>- Her </a:t>
            </a:r>
            <a:r>
              <a:rPr lang="da-DK" sz="1600" dirty="0" err="1" smtClean="0"/>
              <a:t>name</a:t>
            </a:r>
            <a:r>
              <a:rPr lang="da-DK" sz="1600" dirty="0" smtClean="0"/>
              <a:t> as signature</a:t>
            </a:r>
          </a:p>
          <a:p>
            <a:r>
              <a:rPr lang="da-DK" sz="1600" dirty="0"/>
              <a:t>	</a:t>
            </a:r>
            <a:r>
              <a:rPr lang="da-DK" sz="1600" dirty="0" smtClean="0"/>
              <a:t>- ”Galleri Lego”</a:t>
            </a:r>
          </a:p>
          <a:p>
            <a:r>
              <a:rPr lang="da-DK" sz="1600" dirty="0"/>
              <a:t>	</a:t>
            </a:r>
            <a:r>
              <a:rPr lang="da-DK" sz="1600" dirty="0" smtClean="0"/>
              <a:t>- ”</a:t>
            </a:r>
            <a:r>
              <a:rPr lang="en-US" sz="1600" dirty="0" smtClean="0"/>
              <a:t>louiselego@hotmail.dk”</a:t>
            </a:r>
            <a:endParaRPr lang="en-US" sz="1600" dirty="0"/>
          </a:p>
          <a:p>
            <a:r>
              <a:rPr lang="da-DK" sz="1600" dirty="0" smtClean="0"/>
              <a:t>Not </a:t>
            </a:r>
            <a:r>
              <a:rPr lang="da-DK" sz="1600" dirty="0" err="1" smtClean="0"/>
              <a:t>entitled</a:t>
            </a:r>
            <a:r>
              <a:rPr lang="da-DK" sz="1600" dirty="0" smtClean="0"/>
              <a:t> to </a:t>
            </a:r>
            <a:r>
              <a:rPr lang="da-DK" sz="1600" dirty="0" err="1" smtClean="0"/>
              <a:t>use</a:t>
            </a:r>
            <a:r>
              <a:rPr lang="da-DK" sz="1600" dirty="0" smtClean="0"/>
              <a:t>:</a:t>
            </a:r>
          </a:p>
          <a:p>
            <a:r>
              <a:rPr lang="da-DK" sz="1600" dirty="0"/>
              <a:t>	</a:t>
            </a:r>
            <a:r>
              <a:rPr lang="da-DK" sz="1600" dirty="0" smtClean="0"/>
              <a:t>- ”Lego” as </a:t>
            </a:r>
            <a:r>
              <a:rPr lang="da-DK" sz="1600" dirty="0" err="1" smtClean="0"/>
              <a:t>key</a:t>
            </a:r>
            <a:r>
              <a:rPr lang="da-DK" sz="1600" dirty="0" smtClean="0"/>
              <a:t> </a:t>
            </a:r>
            <a:r>
              <a:rPr lang="da-DK" sz="1600" dirty="0" err="1" smtClean="0"/>
              <a:t>word</a:t>
            </a:r>
            <a:r>
              <a:rPr lang="da-DK" sz="1600" dirty="0" smtClean="0"/>
              <a:t> or </a:t>
            </a:r>
            <a:r>
              <a:rPr lang="da-DK" sz="1600" dirty="0" err="1" smtClean="0"/>
              <a:t>meta</a:t>
            </a:r>
            <a:r>
              <a:rPr lang="da-DK" sz="1600" dirty="0" smtClean="0"/>
              <a:t> tag</a:t>
            </a:r>
          </a:p>
          <a:p>
            <a:r>
              <a:rPr lang="da-DK" sz="1600" dirty="0" smtClean="0"/>
              <a:t>		</a:t>
            </a:r>
            <a:r>
              <a:rPr lang="en-US" sz="1600" dirty="0"/>
              <a:t>“</a:t>
            </a:r>
            <a:r>
              <a:rPr lang="en-US" sz="1600" i="1" dirty="0"/>
              <a:t>takes unfair advantage of the repute of the LEGO mark</a:t>
            </a:r>
            <a:r>
              <a:rPr lang="en-US" sz="1600" dirty="0"/>
              <a:t>”</a:t>
            </a:r>
            <a:endParaRPr lang="da-DK" sz="1600" dirty="0"/>
          </a:p>
          <a:p>
            <a:endParaRPr lang="da-DK" sz="1800" dirty="0" smtClean="0"/>
          </a:p>
        </p:txBody>
      </p:sp>
      <p:sp>
        <p:nvSpPr>
          <p:cNvPr id="8" name="Tekstboks 7"/>
          <p:cNvSpPr txBox="1"/>
          <p:nvPr/>
        </p:nvSpPr>
        <p:spPr>
          <a:xfrm>
            <a:off x="539552" y="3717032"/>
            <a:ext cx="778315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b="1" dirty="0" err="1" smtClean="0"/>
              <a:t>Supreme</a:t>
            </a:r>
            <a:r>
              <a:rPr lang="da-DK" sz="1800" b="1" dirty="0" smtClean="0"/>
              <a:t> Court </a:t>
            </a:r>
            <a:r>
              <a:rPr lang="da-DK" sz="1800" dirty="0" smtClean="0"/>
              <a:t>(Nov. 2007)</a:t>
            </a:r>
          </a:p>
          <a:p>
            <a:r>
              <a:rPr lang="da-DK" sz="1600" dirty="0" smtClean="0"/>
              <a:t>”The LEGO </a:t>
            </a:r>
            <a:r>
              <a:rPr lang="da-DK" sz="1600" dirty="0" err="1" smtClean="0"/>
              <a:t>trademark</a:t>
            </a:r>
            <a:r>
              <a:rPr lang="da-DK" sz="1600" dirty="0" smtClean="0"/>
              <a:t> has </a:t>
            </a:r>
            <a:r>
              <a:rPr lang="da-DK" sz="1600" dirty="0" err="1" smtClean="0"/>
              <a:t>been</a:t>
            </a:r>
            <a:r>
              <a:rPr lang="da-DK" sz="1600" dirty="0" smtClean="0"/>
              <a:t> </a:t>
            </a:r>
            <a:r>
              <a:rPr lang="da-DK" sz="1600" dirty="0" err="1" smtClean="0"/>
              <a:t>used</a:t>
            </a:r>
            <a:r>
              <a:rPr lang="da-DK" sz="1600" dirty="0" smtClean="0"/>
              <a:t> </a:t>
            </a:r>
            <a:r>
              <a:rPr lang="da-DK" sz="1600" dirty="0" err="1" smtClean="0"/>
              <a:t>extensively</a:t>
            </a:r>
            <a:r>
              <a:rPr lang="da-DK" sz="1600" dirty="0" smtClean="0"/>
              <a:t>, it is </a:t>
            </a:r>
            <a:r>
              <a:rPr lang="da-DK" sz="1600" dirty="0" err="1" smtClean="0"/>
              <a:t>extremely</a:t>
            </a:r>
            <a:r>
              <a:rPr lang="da-DK" sz="1600" dirty="0" smtClean="0"/>
              <a:t> </a:t>
            </a:r>
            <a:r>
              <a:rPr lang="da-DK" sz="1600" dirty="0" err="1" smtClean="0"/>
              <a:t>well-known</a:t>
            </a:r>
            <a:r>
              <a:rPr lang="da-DK" sz="1600" dirty="0" smtClean="0"/>
              <a:t> and it has a </a:t>
            </a:r>
            <a:r>
              <a:rPr lang="da-DK" sz="1600" dirty="0" err="1" smtClean="0"/>
              <a:t>high</a:t>
            </a:r>
            <a:r>
              <a:rPr lang="da-DK" sz="1600" dirty="0" smtClean="0"/>
              <a:t> </a:t>
            </a:r>
            <a:r>
              <a:rPr lang="da-DK" sz="1600" dirty="0" err="1" smtClean="0"/>
              <a:t>degree</a:t>
            </a:r>
            <a:r>
              <a:rPr lang="da-DK" sz="1600" dirty="0" smtClean="0"/>
              <a:t> of </a:t>
            </a:r>
            <a:r>
              <a:rPr lang="da-DK" sz="1600" dirty="0" err="1" smtClean="0"/>
              <a:t>distinctiveness</a:t>
            </a:r>
            <a:r>
              <a:rPr lang="da-DK" sz="1600" dirty="0" smtClean="0"/>
              <a:t>…</a:t>
            </a:r>
          </a:p>
          <a:p>
            <a:r>
              <a:rPr lang="da-DK" sz="1600" dirty="0" smtClean="0"/>
              <a:t>The </a:t>
            </a:r>
            <a:r>
              <a:rPr lang="da-DK" sz="1600" dirty="0" err="1" smtClean="0"/>
              <a:t>trademark</a:t>
            </a:r>
            <a:r>
              <a:rPr lang="da-DK" sz="1600" dirty="0" smtClean="0"/>
              <a:t> is so </a:t>
            </a:r>
            <a:r>
              <a:rPr lang="da-DK" sz="1600" dirty="0" err="1" smtClean="0"/>
              <a:t>well-known</a:t>
            </a:r>
            <a:r>
              <a:rPr lang="da-DK" sz="1600" dirty="0" smtClean="0"/>
              <a:t> </a:t>
            </a:r>
            <a:r>
              <a:rPr lang="da-DK" sz="1600" dirty="0" err="1" smtClean="0"/>
              <a:t>that</a:t>
            </a:r>
            <a:r>
              <a:rPr lang="da-DK" sz="1600" dirty="0" smtClean="0"/>
              <a:t> the term GALLERI LEGO </a:t>
            </a:r>
            <a:r>
              <a:rPr lang="da-DK" sz="1600" b="1" i="1" dirty="0" err="1" smtClean="0"/>
              <a:t>inevitably</a:t>
            </a:r>
            <a:r>
              <a:rPr lang="da-DK" sz="1600" b="1" i="1" dirty="0" smtClean="0"/>
              <a:t>  </a:t>
            </a:r>
            <a:r>
              <a:rPr lang="da-DK" sz="1600" b="1" i="1" dirty="0" err="1" smtClean="0"/>
              <a:t>will</a:t>
            </a:r>
            <a:r>
              <a:rPr lang="da-DK" sz="1600" b="1" i="1" dirty="0" smtClean="0"/>
              <a:t> </a:t>
            </a:r>
            <a:r>
              <a:rPr lang="da-DK" sz="1600" b="1" i="1" dirty="0" err="1" smtClean="0"/>
              <a:t>be</a:t>
            </a:r>
            <a:r>
              <a:rPr lang="da-DK" sz="1600" b="1" i="1" dirty="0" smtClean="0"/>
              <a:t> </a:t>
            </a:r>
            <a:r>
              <a:rPr lang="da-DK" sz="1600" b="1" i="1" dirty="0" err="1" smtClean="0"/>
              <a:t>associated</a:t>
            </a:r>
            <a:r>
              <a:rPr lang="da-DK" sz="1600" dirty="0" smtClean="0"/>
              <a:t> with the </a:t>
            </a:r>
            <a:r>
              <a:rPr lang="da-DK" sz="1600" dirty="0"/>
              <a:t>LEGO </a:t>
            </a:r>
            <a:r>
              <a:rPr lang="da-DK" sz="1600" dirty="0" err="1" smtClean="0"/>
              <a:t>trademark</a:t>
            </a:r>
            <a:r>
              <a:rPr lang="da-DK" sz="1600" dirty="0" smtClean="0"/>
              <a:t>…</a:t>
            </a:r>
          </a:p>
          <a:p>
            <a:r>
              <a:rPr lang="da-DK" sz="1600" dirty="0" err="1" smtClean="0"/>
              <a:t>Since</a:t>
            </a:r>
            <a:r>
              <a:rPr lang="da-DK" sz="1600" dirty="0" smtClean="0"/>
              <a:t> the term </a:t>
            </a:r>
            <a:r>
              <a:rPr lang="da-DK" sz="1600" dirty="0"/>
              <a:t>GALLERI </a:t>
            </a:r>
            <a:r>
              <a:rPr lang="da-DK" sz="1600" dirty="0" smtClean="0"/>
              <a:t>LEGO is </a:t>
            </a:r>
            <a:r>
              <a:rPr lang="da-DK" sz="1600" dirty="0" err="1" smtClean="0"/>
              <a:t>used</a:t>
            </a:r>
            <a:r>
              <a:rPr lang="da-DK" sz="1600" dirty="0" smtClean="0"/>
              <a:t> for products and services </a:t>
            </a:r>
            <a:r>
              <a:rPr lang="da-DK" sz="1600" dirty="0" err="1" smtClean="0"/>
              <a:t>which</a:t>
            </a:r>
            <a:r>
              <a:rPr lang="da-DK" sz="1600" dirty="0" smtClean="0"/>
              <a:t> </a:t>
            </a:r>
            <a:r>
              <a:rPr lang="da-DK" sz="1600" dirty="0" err="1" smtClean="0"/>
              <a:t>only</a:t>
            </a:r>
            <a:r>
              <a:rPr lang="da-DK" sz="1600" dirty="0" smtClean="0"/>
              <a:t> to a </a:t>
            </a:r>
            <a:r>
              <a:rPr lang="da-DK" sz="1600" dirty="0" err="1" smtClean="0"/>
              <a:t>low</a:t>
            </a:r>
            <a:r>
              <a:rPr lang="da-DK" sz="1600" dirty="0" smtClean="0"/>
              <a:t> </a:t>
            </a:r>
            <a:r>
              <a:rPr lang="da-DK" sz="1600" dirty="0" err="1" smtClean="0"/>
              <a:t>degree</a:t>
            </a:r>
            <a:r>
              <a:rPr lang="da-DK" sz="1600" dirty="0" smtClean="0"/>
              <a:t> is</a:t>
            </a:r>
            <a:r>
              <a:rPr lang="en-US" sz="1600" dirty="0" smtClean="0"/>
              <a:t> </a:t>
            </a:r>
            <a:r>
              <a:rPr lang="en-US" sz="1600" dirty="0"/>
              <a:t>similar to those for which the </a:t>
            </a:r>
            <a:r>
              <a:rPr lang="en-US" sz="1600" dirty="0" smtClean="0"/>
              <a:t>LEGO trademark </a:t>
            </a:r>
            <a:r>
              <a:rPr lang="en-US" sz="1600" dirty="0"/>
              <a:t>is </a:t>
            </a:r>
            <a:r>
              <a:rPr lang="en-US" sz="1600" dirty="0" smtClean="0"/>
              <a:t>registered, there is </a:t>
            </a:r>
            <a:r>
              <a:rPr lang="en-US" sz="1600" b="1" i="1" dirty="0" smtClean="0"/>
              <a:t>no real risk of confusion</a:t>
            </a:r>
            <a:r>
              <a:rPr lang="en-US" sz="1600" i="1" dirty="0" smtClean="0"/>
              <a:t>…</a:t>
            </a:r>
            <a:r>
              <a:rPr lang="da-DK" sz="1600" dirty="0" smtClean="0"/>
              <a:t> </a:t>
            </a:r>
          </a:p>
          <a:p>
            <a:r>
              <a:rPr lang="da-DK" sz="1600" dirty="0" smtClean="0"/>
              <a:t>and Louise Lego is not </a:t>
            </a:r>
            <a:r>
              <a:rPr lang="da-DK" sz="1600" dirty="0" err="1" smtClean="0"/>
              <a:t>using</a:t>
            </a:r>
            <a:r>
              <a:rPr lang="da-DK" sz="1600" dirty="0" smtClean="0"/>
              <a:t> her </a:t>
            </a:r>
            <a:r>
              <a:rPr lang="da-DK" sz="1600" dirty="0" err="1" smtClean="0"/>
              <a:t>name</a:t>
            </a:r>
            <a:r>
              <a:rPr lang="da-DK" sz="1600" dirty="0" smtClean="0"/>
              <a:t> in a </a:t>
            </a:r>
            <a:r>
              <a:rPr lang="da-DK" sz="1600" dirty="0" err="1" smtClean="0"/>
              <a:t>way</a:t>
            </a:r>
            <a:r>
              <a:rPr lang="da-DK" sz="1600" dirty="0" smtClean="0"/>
              <a:t> </a:t>
            </a:r>
            <a:r>
              <a:rPr lang="da-DK" sz="1600" dirty="0" err="1" smtClean="0"/>
              <a:t>that</a:t>
            </a:r>
            <a:r>
              <a:rPr lang="da-DK" sz="1600" dirty="0" smtClean="0"/>
              <a:t> is unfair, </a:t>
            </a:r>
            <a:r>
              <a:rPr lang="en-US" sz="1600" dirty="0"/>
              <a:t>takes unfair advantage of, or is </a:t>
            </a:r>
            <a:r>
              <a:rPr lang="en-US" sz="1600" dirty="0" smtClean="0"/>
              <a:t>detrimental to the LEGO trademark”</a:t>
            </a:r>
            <a:r>
              <a:rPr lang="da-DK" sz="1600" dirty="0" smtClean="0"/>
              <a:t> </a:t>
            </a:r>
            <a:endParaRPr lang="da-DK" sz="1600" dirty="0"/>
          </a:p>
          <a:p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1503684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Complications</a:t>
            </a:r>
            <a:r>
              <a:rPr lang="da-DK" dirty="0"/>
              <a:t> and </a:t>
            </a:r>
            <a:r>
              <a:rPr lang="da-DK" dirty="0" err="1"/>
              <a:t>considerations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Thomas Riis</a:t>
            </a:r>
            <a:endParaRPr lang="en-GB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0329E2-06BC-4934-8DAE-F60386276802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Tekstboks 5"/>
          <p:cNvSpPr txBox="1"/>
          <p:nvPr/>
        </p:nvSpPr>
        <p:spPr>
          <a:xfrm>
            <a:off x="395536" y="1870953"/>
            <a:ext cx="868180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da-DK" sz="1600" dirty="0" smtClean="0"/>
              <a:t>Are </a:t>
            </a:r>
            <a:r>
              <a:rPr lang="da-DK" sz="1600" dirty="0" err="1" smtClean="0"/>
              <a:t>there</a:t>
            </a:r>
            <a:r>
              <a:rPr lang="da-DK" sz="1600" dirty="0" smtClean="0"/>
              <a:t> </a:t>
            </a:r>
            <a:r>
              <a:rPr lang="da-DK" sz="1600" dirty="0" err="1" smtClean="0"/>
              <a:t>any</a:t>
            </a:r>
            <a:r>
              <a:rPr lang="da-DK" sz="1600" dirty="0" smtClean="0"/>
              <a:t> elements of national </a:t>
            </a:r>
            <a:r>
              <a:rPr lang="da-DK" sz="1600" dirty="0" err="1" smtClean="0"/>
              <a:t>law</a:t>
            </a:r>
            <a:r>
              <a:rPr lang="da-DK" sz="1600" dirty="0" smtClean="0"/>
              <a:t>?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/>
              <a:t>Directive </a:t>
            </a:r>
            <a:r>
              <a:rPr lang="en-US" sz="1600" dirty="0"/>
              <a:t>art. 6(1): </a:t>
            </a:r>
          </a:p>
          <a:p>
            <a:pPr lvl="1"/>
            <a:r>
              <a:rPr lang="en-US" sz="1600" dirty="0"/>
              <a:t>	“in accordance with honest practices in industrial or commercial matters</a:t>
            </a:r>
            <a:r>
              <a:rPr lang="en-US" sz="1600" dirty="0" smtClean="0"/>
              <a:t>”</a:t>
            </a:r>
          </a:p>
          <a:p>
            <a:pPr lvl="1"/>
            <a:endParaRPr lang="en-US" sz="1600" dirty="0" smtClean="0"/>
          </a:p>
          <a:p>
            <a:pPr lvl="1"/>
            <a:endParaRPr lang="da-DK" sz="1600" dirty="0" smtClean="0"/>
          </a:p>
          <a:p>
            <a:pPr marL="342900" indent="-342900">
              <a:buAutoNum type="arabicPeriod"/>
            </a:pPr>
            <a:r>
              <a:rPr lang="en-US" sz="1600" dirty="0" smtClean="0"/>
              <a:t>The </a:t>
            </a:r>
            <a:r>
              <a:rPr lang="en-US" sz="1600" dirty="0"/>
              <a:t>scope of the right to use </a:t>
            </a:r>
            <a:r>
              <a:rPr lang="en-US" sz="1600" dirty="0" smtClean="0"/>
              <a:t>one’s own </a:t>
            </a:r>
            <a:r>
              <a:rPr lang="en-US" sz="1600" dirty="0"/>
              <a:t>name as a </a:t>
            </a:r>
            <a:r>
              <a:rPr lang="en-US" sz="1600" dirty="0" smtClean="0"/>
              <a:t>trademark</a:t>
            </a:r>
          </a:p>
          <a:p>
            <a:pPr lvl="1"/>
            <a:r>
              <a:rPr lang="da-DK" sz="1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715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476473"/>
            <a:ext cx="6577200" cy="576263"/>
          </a:xfrm>
        </p:spPr>
        <p:txBody>
          <a:bodyPr/>
          <a:lstStyle/>
          <a:p>
            <a:r>
              <a:rPr lang="da-DK" dirty="0" smtClean="0"/>
              <a:t>Title </a:t>
            </a:r>
            <a:r>
              <a:rPr lang="da-DK" dirty="0"/>
              <a:t>to </a:t>
            </a:r>
            <a:r>
              <a:rPr lang="da-DK" dirty="0" err="1"/>
              <a:t>personal</a:t>
            </a:r>
            <a:r>
              <a:rPr lang="da-DK" dirty="0"/>
              <a:t> </a:t>
            </a:r>
            <a:r>
              <a:rPr lang="da-DK" dirty="0" err="1" smtClean="0"/>
              <a:t>names</a:t>
            </a:r>
            <a:r>
              <a:rPr lang="da-DK" dirty="0" smtClean="0"/>
              <a:t> </a:t>
            </a:r>
            <a:br>
              <a:rPr lang="da-DK" dirty="0" smtClean="0"/>
            </a:br>
            <a:r>
              <a:rPr lang="da-DK" dirty="0" smtClean="0"/>
              <a:t>A.P. Møller (</a:t>
            </a:r>
            <a:r>
              <a:rPr lang="da-DK" dirty="0" err="1" smtClean="0"/>
              <a:t>UfR</a:t>
            </a:r>
            <a:r>
              <a:rPr lang="da-DK" dirty="0" smtClean="0"/>
              <a:t>. 1990.65/2H):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Thomas Riis</a:t>
            </a:r>
            <a:endParaRPr lang="en-GB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0329E2-06BC-4934-8DAE-F60386276802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1026" name="Picture 2" descr="http://www.maersk.com/~/media/the%20maersk%20group/about-us/values-and-family/ap-moeller.jpg?la=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50122"/>
            <a:ext cx="2088232" cy="198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Billedresultat for maersk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" name="AutoShape 6" descr="Billedresultat for maersk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8" name="AutoShape 8" descr="Billedresultat for maersk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42" y="1443297"/>
            <a:ext cx="1684102" cy="1049599"/>
          </a:xfrm>
          <a:prstGeom prst="rect">
            <a:avLst/>
          </a:prstGeom>
        </p:spPr>
      </p:pic>
      <p:sp>
        <p:nvSpPr>
          <p:cNvPr id="10" name="Tekstboks 9"/>
          <p:cNvSpPr txBox="1"/>
          <p:nvPr/>
        </p:nvSpPr>
        <p:spPr>
          <a:xfrm>
            <a:off x="467544" y="2708920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 smtClean="0"/>
              <a:t>A.P. Møller Maersk A/S		Anton Peter Møller (1876-1965)</a:t>
            </a:r>
            <a:endParaRPr lang="da-DK" sz="1800" dirty="0"/>
          </a:p>
        </p:txBody>
      </p:sp>
      <p:sp>
        <p:nvSpPr>
          <p:cNvPr id="11" name="Tekstboks 10"/>
          <p:cNvSpPr txBox="1"/>
          <p:nvPr/>
        </p:nvSpPr>
        <p:spPr>
          <a:xfrm>
            <a:off x="467544" y="3356992"/>
            <a:ext cx="83990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800" dirty="0" smtClean="0"/>
              <a:t>The </a:t>
            </a:r>
            <a:r>
              <a:rPr lang="da-DK" sz="1800" dirty="0" err="1" smtClean="0"/>
              <a:t>word</a:t>
            </a:r>
            <a:r>
              <a:rPr lang="da-DK" sz="1800" dirty="0" smtClean="0"/>
              <a:t> mark AP MØLLER is </a:t>
            </a:r>
            <a:r>
              <a:rPr lang="da-DK" sz="1800" dirty="0" err="1" smtClean="0"/>
              <a:t>registered</a:t>
            </a:r>
            <a:r>
              <a:rPr lang="da-DK" sz="1800" dirty="0" smtClean="0"/>
              <a:t> in all </a:t>
            </a:r>
            <a:r>
              <a:rPr lang="da-DK" sz="1800" dirty="0" err="1" smtClean="0"/>
              <a:t>classes</a:t>
            </a:r>
            <a:endParaRPr lang="da-DK" sz="1800" dirty="0" smtClean="0"/>
          </a:p>
          <a:p>
            <a:endParaRPr lang="da-DK" sz="1800" dirty="0"/>
          </a:p>
          <a:p>
            <a:r>
              <a:rPr lang="da-DK" sz="1800" dirty="0" smtClean="0"/>
              <a:t>A bank </a:t>
            </a:r>
            <a:r>
              <a:rPr lang="da-DK" sz="1800" dirty="0" err="1" smtClean="0"/>
              <a:t>inserted</a:t>
            </a:r>
            <a:r>
              <a:rPr lang="da-DK" sz="1800" dirty="0"/>
              <a:t> </a:t>
            </a:r>
            <a:r>
              <a:rPr lang="da-DK" sz="1800" dirty="0" err="1" smtClean="0"/>
              <a:t>advertisement</a:t>
            </a:r>
            <a:r>
              <a:rPr lang="da-DK" sz="1800" dirty="0" smtClean="0"/>
              <a:t> in a </a:t>
            </a:r>
            <a:r>
              <a:rPr lang="da-DK" sz="1800" dirty="0" err="1" smtClean="0"/>
              <a:t>number</a:t>
            </a:r>
            <a:r>
              <a:rPr lang="da-DK" sz="1800" dirty="0" smtClean="0"/>
              <a:t> of national </a:t>
            </a:r>
            <a:r>
              <a:rPr lang="da-DK" sz="1800" dirty="0" err="1" smtClean="0"/>
              <a:t>newspapers</a:t>
            </a:r>
            <a:r>
              <a:rPr lang="da-DK" sz="1800" dirty="0" smtClean="0"/>
              <a:t> </a:t>
            </a:r>
          </a:p>
          <a:p>
            <a:r>
              <a:rPr lang="da-DK" sz="1800" dirty="0" err="1" smtClean="0"/>
              <a:t>praising</a:t>
            </a:r>
            <a:r>
              <a:rPr lang="da-DK" sz="1800" dirty="0" smtClean="0"/>
              <a:t> the merits of AP Møller and </a:t>
            </a:r>
            <a:r>
              <a:rPr lang="da-DK" sz="1800" dirty="0" err="1" smtClean="0"/>
              <a:t>promoted</a:t>
            </a:r>
            <a:r>
              <a:rPr lang="da-DK" sz="1800" dirty="0" smtClean="0"/>
              <a:t> a </a:t>
            </a:r>
            <a:r>
              <a:rPr lang="da-DK" sz="1800" dirty="0" err="1" smtClean="0"/>
              <a:t>savings</a:t>
            </a:r>
            <a:r>
              <a:rPr lang="da-DK" sz="1800" dirty="0" smtClean="0"/>
              <a:t> fund </a:t>
            </a:r>
            <a:r>
              <a:rPr lang="da-DK" sz="1800" dirty="0" err="1" smtClean="0"/>
              <a:t>that</a:t>
            </a:r>
            <a:r>
              <a:rPr lang="da-DK" sz="1800" dirty="0" smtClean="0"/>
              <a:t> the </a:t>
            </a:r>
          </a:p>
          <a:p>
            <a:r>
              <a:rPr lang="da-DK" sz="1800" dirty="0" smtClean="0"/>
              <a:t>bank had </a:t>
            </a:r>
            <a:r>
              <a:rPr lang="da-DK" sz="1800" dirty="0" err="1" smtClean="0"/>
              <a:t>established</a:t>
            </a:r>
            <a:endParaRPr lang="da-DK" sz="1800" dirty="0" smtClean="0"/>
          </a:p>
          <a:p>
            <a:endParaRPr lang="da-DK" sz="1800" dirty="0"/>
          </a:p>
          <a:p>
            <a:r>
              <a:rPr lang="da-DK" sz="1800" dirty="0" smtClean="0"/>
              <a:t>The </a:t>
            </a:r>
            <a:r>
              <a:rPr lang="da-DK" sz="1800" dirty="0" err="1" smtClean="0"/>
              <a:t>subsidiary</a:t>
            </a:r>
            <a:r>
              <a:rPr lang="da-DK" sz="1800" dirty="0" smtClean="0"/>
              <a:t> ”Rederiet A.P. Møller A/S” </a:t>
            </a:r>
            <a:r>
              <a:rPr lang="da-DK" sz="1800" dirty="0" err="1" smtClean="0"/>
              <a:t>sued</a:t>
            </a:r>
            <a:r>
              <a:rPr lang="da-DK" sz="1800" dirty="0" smtClean="0"/>
              <a:t> the bank for the </a:t>
            </a:r>
            <a:r>
              <a:rPr lang="da-DK" sz="1800" dirty="0" err="1" smtClean="0"/>
              <a:t>use</a:t>
            </a:r>
            <a:r>
              <a:rPr lang="da-DK" sz="1800" dirty="0" smtClean="0"/>
              <a:t> of</a:t>
            </a:r>
          </a:p>
          <a:p>
            <a:r>
              <a:rPr lang="da-DK" sz="1800" dirty="0"/>
              <a:t>t</a:t>
            </a:r>
            <a:r>
              <a:rPr lang="da-DK" sz="1800" dirty="0" smtClean="0"/>
              <a:t>he </a:t>
            </a:r>
            <a:r>
              <a:rPr lang="da-DK" sz="1800" dirty="0" err="1" smtClean="0"/>
              <a:t>name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289530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A.P. Møller (</a:t>
            </a:r>
            <a:r>
              <a:rPr lang="da-DK" dirty="0" err="1"/>
              <a:t>UfR</a:t>
            </a:r>
            <a:r>
              <a:rPr lang="da-DK" dirty="0"/>
              <a:t>. 1990.65/2H)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Thomas Riis</a:t>
            </a:r>
            <a:endParaRPr lang="en-GB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0329E2-06BC-4934-8DAE-F60386276802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Tekstboks 5"/>
          <p:cNvSpPr txBox="1"/>
          <p:nvPr/>
        </p:nvSpPr>
        <p:spPr>
          <a:xfrm>
            <a:off x="611560" y="1844824"/>
            <a:ext cx="829624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da-DK" sz="1800" dirty="0" smtClean="0"/>
              <a:t>No </a:t>
            </a:r>
            <a:r>
              <a:rPr lang="da-DK" sz="1800" dirty="0" err="1" smtClean="0"/>
              <a:t>trademark</a:t>
            </a:r>
            <a:r>
              <a:rPr lang="da-DK" sz="1800" dirty="0" smtClean="0"/>
              <a:t> </a:t>
            </a:r>
            <a:r>
              <a:rPr lang="da-DK" sz="1800" dirty="0" err="1" smtClean="0"/>
              <a:t>rights</a:t>
            </a:r>
            <a:r>
              <a:rPr lang="da-DK" sz="1800" dirty="0" smtClean="0"/>
              <a:t> </a:t>
            </a:r>
            <a:r>
              <a:rPr lang="da-DK" sz="1800" dirty="0" err="1" smtClean="0"/>
              <a:t>were</a:t>
            </a:r>
            <a:r>
              <a:rPr lang="da-DK" sz="1800" dirty="0" smtClean="0"/>
              <a:t> </a:t>
            </a:r>
            <a:r>
              <a:rPr lang="da-DK" sz="1800" dirty="0" err="1" smtClean="0"/>
              <a:t>invoked</a:t>
            </a:r>
            <a:endParaRPr lang="da-DK" sz="1800" dirty="0" smtClean="0"/>
          </a:p>
          <a:p>
            <a:endParaRPr lang="da-DK" sz="1800" dirty="0"/>
          </a:p>
          <a:p>
            <a:r>
              <a:rPr lang="da-DK" sz="1800" b="1" dirty="0" err="1" smtClean="0"/>
              <a:t>Supreme</a:t>
            </a:r>
            <a:r>
              <a:rPr lang="da-DK" sz="1800" b="1" dirty="0" smtClean="0"/>
              <a:t> Court:</a:t>
            </a:r>
            <a:r>
              <a:rPr lang="da-DK" sz="1800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da-DK" sz="1800" dirty="0" smtClean="0"/>
              <a:t>The </a:t>
            </a:r>
            <a:r>
              <a:rPr lang="da-DK" sz="1800" dirty="0" err="1" smtClean="0"/>
              <a:t>company</a:t>
            </a:r>
            <a:r>
              <a:rPr lang="da-DK" sz="1800" dirty="0" smtClean="0"/>
              <a:t>, </a:t>
            </a:r>
            <a:r>
              <a:rPr lang="da-DK" sz="1800" dirty="0"/>
              <a:t>Rederiet A.P. Møller </a:t>
            </a:r>
            <a:r>
              <a:rPr lang="da-DK" sz="1800" dirty="0" smtClean="0"/>
              <a:t>A/S, and the (</a:t>
            </a:r>
            <a:r>
              <a:rPr lang="da-DK" sz="1800" dirty="0" err="1" smtClean="0"/>
              <a:t>deceased</a:t>
            </a:r>
            <a:r>
              <a:rPr lang="da-DK" sz="1800" dirty="0" smtClean="0"/>
              <a:t>) person,</a:t>
            </a:r>
          </a:p>
          <a:p>
            <a:r>
              <a:rPr lang="da-DK" sz="1800" dirty="0"/>
              <a:t> </a:t>
            </a:r>
            <a:r>
              <a:rPr lang="da-DK" sz="1800" dirty="0" smtClean="0"/>
              <a:t>   A.P. Møller, is </a:t>
            </a:r>
            <a:r>
              <a:rPr lang="da-DK" sz="1800" b="1" i="1" dirty="0" smtClean="0"/>
              <a:t>so </a:t>
            </a:r>
            <a:r>
              <a:rPr lang="da-DK" sz="1800" b="1" i="1" dirty="0" err="1" smtClean="0"/>
              <a:t>closely</a:t>
            </a:r>
            <a:r>
              <a:rPr lang="da-DK" sz="1800" b="1" i="1" dirty="0" smtClean="0"/>
              <a:t> </a:t>
            </a:r>
            <a:r>
              <a:rPr lang="da-DK" sz="1800" b="1" i="1" dirty="0" err="1" smtClean="0"/>
              <a:t>related</a:t>
            </a:r>
            <a:r>
              <a:rPr lang="da-DK" sz="1800" b="1" i="1" dirty="0" smtClean="0"/>
              <a:t> </a:t>
            </a:r>
            <a:r>
              <a:rPr lang="da-DK" sz="1800" dirty="0" err="1" smtClean="0"/>
              <a:t>that</a:t>
            </a:r>
            <a:r>
              <a:rPr lang="da-DK" sz="1800" dirty="0" smtClean="0"/>
              <a:t> the </a:t>
            </a:r>
            <a:r>
              <a:rPr lang="da-DK" sz="1800" dirty="0" err="1" smtClean="0"/>
              <a:t>company</a:t>
            </a:r>
            <a:r>
              <a:rPr lang="da-DK" sz="1800" dirty="0" smtClean="0"/>
              <a:t> is </a:t>
            </a:r>
            <a:r>
              <a:rPr lang="da-DK" sz="1800" dirty="0" err="1" smtClean="0"/>
              <a:t>entitled</a:t>
            </a:r>
            <a:r>
              <a:rPr lang="da-DK" sz="1800" dirty="0" smtClean="0"/>
              <a:t> to</a:t>
            </a:r>
          </a:p>
          <a:p>
            <a:r>
              <a:rPr lang="da-DK" sz="1800" dirty="0" smtClean="0"/>
              <a:t>    </a:t>
            </a:r>
            <a:r>
              <a:rPr lang="da-DK" sz="1800" dirty="0" err="1" smtClean="0"/>
              <a:t>prosecute</a:t>
            </a:r>
            <a:r>
              <a:rPr lang="da-DK" sz="1800" dirty="0" smtClean="0"/>
              <a:t> </a:t>
            </a:r>
            <a:r>
              <a:rPr lang="da-DK" sz="1800" dirty="0" err="1" smtClean="0"/>
              <a:t>other</a:t>
            </a:r>
            <a:r>
              <a:rPr lang="da-DK" sz="1800" dirty="0" smtClean="0"/>
              <a:t> </a:t>
            </a:r>
            <a:r>
              <a:rPr lang="da-DK" sz="1800" dirty="0" err="1" smtClean="0"/>
              <a:t>person’s</a:t>
            </a:r>
            <a:r>
              <a:rPr lang="da-DK" sz="1800" dirty="0" smtClean="0"/>
              <a:t> </a:t>
            </a:r>
            <a:r>
              <a:rPr lang="da-DK" sz="1800" dirty="0" err="1" smtClean="0"/>
              <a:t>use</a:t>
            </a:r>
            <a:r>
              <a:rPr lang="da-DK" sz="1800" dirty="0" smtClean="0"/>
              <a:t> of the </a:t>
            </a:r>
            <a:r>
              <a:rPr lang="da-DK" sz="1800" dirty="0" err="1" smtClean="0"/>
              <a:t>personal</a:t>
            </a:r>
            <a:r>
              <a:rPr lang="da-DK" sz="1800" dirty="0" smtClean="0"/>
              <a:t> </a:t>
            </a:r>
            <a:r>
              <a:rPr lang="da-DK" sz="1800" dirty="0" err="1" smtClean="0"/>
              <a:t>name</a:t>
            </a:r>
            <a:r>
              <a:rPr lang="da-DK" sz="1800" dirty="0" smtClean="0"/>
              <a:t> A.P. Møller</a:t>
            </a:r>
          </a:p>
          <a:p>
            <a:endParaRPr lang="da-DK" sz="1800" dirty="0"/>
          </a:p>
          <a:p>
            <a:pPr marL="285750" indent="-285750">
              <a:buFontTx/>
              <a:buChar char="-"/>
            </a:pPr>
            <a:r>
              <a:rPr lang="da-DK" sz="1800" dirty="0" smtClean="0"/>
              <a:t>On the basis of </a:t>
            </a:r>
            <a:r>
              <a:rPr lang="da-DK" sz="1800" dirty="0" err="1" smtClean="0"/>
              <a:t>common</a:t>
            </a:r>
            <a:r>
              <a:rPr lang="da-DK" sz="1800" dirty="0" smtClean="0"/>
              <a:t> </a:t>
            </a:r>
            <a:r>
              <a:rPr lang="da-DK" sz="1800" dirty="0" err="1" smtClean="0"/>
              <a:t>law</a:t>
            </a:r>
            <a:r>
              <a:rPr lang="da-DK" sz="1800" dirty="0" smtClean="0"/>
              <a:t> </a:t>
            </a:r>
            <a:r>
              <a:rPr lang="da-DK" sz="1800" dirty="0" err="1" smtClean="0"/>
              <a:t>rights</a:t>
            </a:r>
            <a:r>
              <a:rPr lang="da-DK" sz="1800" dirty="0" smtClean="0"/>
              <a:t> the </a:t>
            </a:r>
            <a:r>
              <a:rPr lang="da-DK" sz="1800" dirty="0" err="1" smtClean="0"/>
              <a:t>company</a:t>
            </a:r>
            <a:r>
              <a:rPr lang="da-DK" sz="1800" dirty="0" smtClean="0"/>
              <a:t> </a:t>
            </a:r>
            <a:r>
              <a:rPr lang="da-DK" sz="1800" dirty="0" err="1" smtClean="0"/>
              <a:t>can</a:t>
            </a:r>
            <a:r>
              <a:rPr lang="da-DK" sz="1800" dirty="0" smtClean="0"/>
              <a:t> </a:t>
            </a:r>
            <a:r>
              <a:rPr lang="da-DK" sz="1800" dirty="0" err="1" smtClean="0"/>
              <a:t>prevent</a:t>
            </a:r>
            <a:r>
              <a:rPr lang="da-DK" sz="1800" dirty="0" smtClean="0"/>
              <a:t> </a:t>
            </a:r>
            <a:r>
              <a:rPr lang="da-DK" sz="1800" dirty="0" err="1" smtClean="0"/>
              <a:t>that</a:t>
            </a:r>
            <a:endParaRPr lang="da-DK" sz="1800" dirty="0" smtClean="0"/>
          </a:p>
          <a:p>
            <a:r>
              <a:rPr lang="da-DK" sz="1800" dirty="0" smtClean="0"/>
              <a:t>    the </a:t>
            </a:r>
            <a:r>
              <a:rPr lang="da-DK" sz="1800" dirty="0" err="1" smtClean="0"/>
              <a:t>name</a:t>
            </a:r>
            <a:r>
              <a:rPr lang="da-DK" sz="1800" dirty="0" smtClean="0"/>
              <a:t> is </a:t>
            </a:r>
            <a:r>
              <a:rPr lang="da-DK" sz="1800" dirty="0" err="1" smtClean="0"/>
              <a:t>used</a:t>
            </a:r>
            <a:r>
              <a:rPr lang="da-DK" sz="1800" dirty="0" smtClean="0"/>
              <a:t> by </a:t>
            </a:r>
            <a:r>
              <a:rPr lang="da-DK" sz="1800" dirty="0" err="1" smtClean="0"/>
              <a:t>other</a:t>
            </a:r>
            <a:r>
              <a:rPr lang="da-DK" sz="1800" dirty="0" smtClean="0"/>
              <a:t> persons for marketing purposes</a:t>
            </a:r>
          </a:p>
          <a:p>
            <a:r>
              <a:rPr lang="da-DK" sz="1800" dirty="0" smtClean="0"/>
              <a:t>    </a:t>
            </a:r>
            <a:r>
              <a:rPr lang="da-DK" sz="1600" dirty="0" smtClean="0"/>
              <a:t>(The </a:t>
            </a:r>
            <a:r>
              <a:rPr lang="da-DK" sz="1600" dirty="0" err="1" smtClean="0"/>
              <a:t>bank’s</a:t>
            </a:r>
            <a:r>
              <a:rPr lang="da-DK" sz="1600" dirty="0" smtClean="0"/>
              <a:t> </a:t>
            </a:r>
            <a:r>
              <a:rPr lang="da-DK" sz="1600" dirty="0" err="1" smtClean="0"/>
              <a:t>use</a:t>
            </a:r>
            <a:r>
              <a:rPr lang="da-DK" sz="1600" dirty="0" smtClean="0"/>
              <a:t> of the </a:t>
            </a:r>
            <a:r>
              <a:rPr lang="da-DK" sz="1600" dirty="0" err="1" smtClean="0"/>
              <a:t>name</a:t>
            </a:r>
            <a:r>
              <a:rPr lang="da-DK" sz="1600" dirty="0" smtClean="0"/>
              <a:t> </a:t>
            </a:r>
            <a:r>
              <a:rPr lang="da-DK" sz="1600" dirty="0" err="1" smtClean="0"/>
              <a:t>was</a:t>
            </a:r>
            <a:r>
              <a:rPr lang="da-DK" sz="1600" dirty="0" smtClean="0"/>
              <a:t> </a:t>
            </a:r>
            <a:r>
              <a:rPr lang="da-DK" sz="1600" dirty="0" err="1" smtClean="0"/>
              <a:t>furthermore</a:t>
            </a:r>
            <a:r>
              <a:rPr lang="da-DK" sz="1600" dirty="0" smtClean="0"/>
              <a:t> not in </a:t>
            </a:r>
            <a:r>
              <a:rPr lang="en-US" sz="1600" dirty="0"/>
              <a:t>accordance with </a:t>
            </a:r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   honest </a:t>
            </a:r>
            <a:r>
              <a:rPr lang="en-US" sz="1600" dirty="0"/>
              <a:t>practices in industrial or commercial </a:t>
            </a:r>
            <a:r>
              <a:rPr lang="en-US" sz="1600" dirty="0" smtClean="0"/>
              <a:t>matters.)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2301200506"/>
      </p:ext>
    </p:extLst>
  </p:cSld>
  <p:clrMapOvr>
    <a:masterClrMapping/>
  </p:clrMapOvr>
</p:sld>
</file>

<file path=ppt/theme/theme1.xml><?xml version="1.0" encoding="utf-8"?>
<a:theme xmlns:a="http://schemas.openxmlformats.org/drawingml/2006/main" name="jura_uk">
  <a:themeElements>
    <a:clrScheme name="jura_uk 1">
      <a:dk1>
        <a:srgbClr val="6E6E6E"/>
      </a:dk1>
      <a:lt1>
        <a:srgbClr val="FFFFFF"/>
      </a:lt1>
      <a:dk2>
        <a:srgbClr val="999632"/>
      </a:dk2>
      <a:lt2>
        <a:srgbClr val="6E6E6E"/>
      </a:lt2>
      <a:accent1>
        <a:srgbClr val="999632"/>
      </a:accent1>
      <a:accent2>
        <a:srgbClr val="C6C281"/>
      </a:accent2>
      <a:accent3>
        <a:srgbClr val="FFFFFF"/>
      </a:accent3>
      <a:accent4>
        <a:srgbClr val="5D5D5D"/>
      </a:accent4>
      <a:accent5>
        <a:srgbClr val="CAC9AD"/>
      </a:accent5>
      <a:accent6>
        <a:srgbClr val="B3B074"/>
      </a:accent6>
      <a:hlink>
        <a:srgbClr val="D9D7AB"/>
      </a:hlink>
      <a:folHlink>
        <a:srgbClr val="ECEBD5"/>
      </a:folHlink>
    </a:clrScheme>
    <a:fontScheme name="jura_u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ura_uk 1">
        <a:dk1>
          <a:srgbClr val="6E6E6E"/>
        </a:dk1>
        <a:lt1>
          <a:srgbClr val="FFFFFF"/>
        </a:lt1>
        <a:dk2>
          <a:srgbClr val="999632"/>
        </a:dk2>
        <a:lt2>
          <a:srgbClr val="6E6E6E"/>
        </a:lt2>
        <a:accent1>
          <a:srgbClr val="999632"/>
        </a:accent1>
        <a:accent2>
          <a:srgbClr val="C6C281"/>
        </a:accent2>
        <a:accent3>
          <a:srgbClr val="FFFFFF"/>
        </a:accent3>
        <a:accent4>
          <a:srgbClr val="5D5D5D"/>
        </a:accent4>
        <a:accent5>
          <a:srgbClr val="CAC9AD"/>
        </a:accent5>
        <a:accent6>
          <a:srgbClr val="B3B074"/>
        </a:accent6>
        <a:hlink>
          <a:srgbClr val="D9D7AB"/>
        </a:hlink>
        <a:folHlink>
          <a:srgbClr val="ECEBD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8028</TotalTime>
  <Words>1032</Words>
  <Application>Microsoft Office PowerPoint</Application>
  <PresentationFormat>On-screen Show (4:3)</PresentationFormat>
  <Paragraphs>177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jura_uk</vt:lpstr>
      <vt:lpstr>Trademarks &amp; portrait rights, images rights, personal names, other personal indicia</vt:lpstr>
      <vt:lpstr>Conflicts between personal names etc and trademarks</vt:lpstr>
      <vt:lpstr>PowerPoint Presentation</vt:lpstr>
      <vt:lpstr>Louise Lego and her gallery</vt:lpstr>
      <vt:lpstr>PowerPoint Presentation</vt:lpstr>
      <vt:lpstr>The Judgment (UfR 2008.372H)</vt:lpstr>
      <vt:lpstr>Complications and considerations</vt:lpstr>
      <vt:lpstr>Title to personal names  A.P. Møller (UfR. 1990.65/2H):</vt:lpstr>
      <vt:lpstr>A.P. Møller (UfR. 1990.65/2H)</vt:lpstr>
      <vt:lpstr>The right to use one’s own name as a trademark: JENSEN (Supreme Court Sep. 2014)</vt:lpstr>
      <vt:lpstr>Conclusion and complications</vt:lpstr>
      <vt:lpstr>Bramstrup Estate – Title to the name of a property</vt:lpstr>
      <vt:lpstr>Auto mechanic</vt:lpstr>
      <vt:lpstr>Judgement of 26 Aug. 2015,  Eastern Court of Appeals</vt:lpstr>
      <vt:lpstr>PowerPoint Presentation</vt:lpstr>
      <vt:lpstr>PowerPoint Presentation</vt:lpstr>
    </vt:vector>
  </TitlesOfParts>
  <Company>Københavns Universitet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install</dc:creator>
  <cp:lastModifiedBy>Kooij, P.A.C.E. van der</cp:lastModifiedBy>
  <cp:revision>160</cp:revision>
  <cp:lastPrinted>2015-10-29T11:15:02Z</cp:lastPrinted>
  <dcterms:created xsi:type="dcterms:W3CDTF">2005-11-10T15:02:29Z</dcterms:created>
  <dcterms:modified xsi:type="dcterms:W3CDTF">2015-11-16T14:23:10Z</dcterms:modified>
</cp:coreProperties>
</file>