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0" r:id="rId6"/>
    <p:sldId id="260" r:id="rId7"/>
    <p:sldId id="261" r:id="rId8"/>
    <p:sldId id="262" r:id="rId9"/>
    <p:sldId id="266" r:id="rId10"/>
    <p:sldId id="267" r:id="rId11"/>
    <p:sldId id="268" r:id="rId12"/>
    <p:sldId id="272" r:id="rId13"/>
    <p:sldId id="273" r:id="rId14"/>
    <p:sldId id="274" r:id="rId15"/>
    <p:sldId id="281" r:id="rId16"/>
    <p:sldId id="276" r:id="rId17"/>
    <p:sldId id="264" r:id="rId18"/>
    <p:sldId id="265" r:id="rId19"/>
    <p:sldId id="278" r:id="rId20"/>
    <p:sldId id="282"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2E5A422-459A-44F7-995F-B061E8CB04B8}" type="datetimeFigureOut">
              <a:rPr lang="it-IT" smtClean="0"/>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418135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E5A422-459A-44F7-995F-B061E8CB04B8}" type="datetimeFigureOut">
              <a:rPr lang="it-IT" smtClean="0"/>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206783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E5A422-459A-44F7-995F-B061E8CB04B8}" type="datetimeFigureOut">
              <a:rPr lang="it-IT" smtClean="0"/>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154259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2E5A422-459A-44F7-995F-B061E8CB04B8}" type="datetimeFigureOut">
              <a:rPr lang="it-IT" smtClean="0"/>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275060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2E5A422-459A-44F7-995F-B061E8CB04B8}" type="datetimeFigureOut">
              <a:rPr lang="it-IT" smtClean="0"/>
              <a:t>16/11/2015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2683718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2E5A422-459A-44F7-995F-B061E8CB04B8}" type="datetimeFigureOut">
              <a:rPr lang="it-IT" smtClean="0"/>
              <a:t>16/11/2015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310263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2E5A422-459A-44F7-995F-B061E8CB04B8}" type="datetimeFigureOut">
              <a:rPr lang="it-IT" smtClean="0"/>
              <a:t>16/11/2015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172482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2E5A422-459A-44F7-995F-B061E8CB04B8}" type="datetimeFigureOut">
              <a:rPr lang="it-IT" smtClean="0"/>
              <a:t>16/11/2015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261589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2E5A422-459A-44F7-995F-B061E8CB04B8}" type="datetimeFigureOut">
              <a:rPr lang="it-IT" smtClean="0"/>
              <a:t>16/11/2015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128095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2E5A422-459A-44F7-995F-B061E8CB04B8}" type="datetimeFigureOut">
              <a:rPr lang="it-IT" smtClean="0"/>
              <a:t>16/11/2015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353754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2E5A422-459A-44F7-995F-B061E8CB04B8}" type="datetimeFigureOut">
              <a:rPr lang="it-IT" smtClean="0"/>
              <a:t>16/11/2015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ED8D59-7993-494C-9435-C5AEE639D577}" type="slidenum">
              <a:rPr lang="it-IT" smtClean="0"/>
              <a:t>‹#›</a:t>
            </a:fld>
            <a:endParaRPr lang="it-IT"/>
          </a:p>
        </p:txBody>
      </p:sp>
    </p:spTree>
    <p:extLst>
      <p:ext uri="{BB962C8B-B14F-4D97-AF65-F5344CB8AC3E}">
        <p14:creationId xmlns:p14="http://schemas.microsoft.com/office/powerpoint/2010/main" val="225545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5A422-459A-44F7-995F-B061E8CB04B8}" type="datetimeFigureOut">
              <a:rPr lang="it-IT" smtClean="0"/>
              <a:t>16/11/2015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D8D59-7993-494C-9435-C5AEE639D577}" type="slidenum">
              <a:rPr lang="it-IT" smtClean="0"/>
              <a:t>‹#›</a:t>
            </a:fld>
            <a:endParaRPr lang="it-IT"/>
          </a:p>
        </p:txBody>
      </p:sp>
    </p:spTree>
    <p:extLst>
      <p:ext uri="{BB962C8B-B14F-4D97-AF65-F5344CB8AC3E}">
        <p14:creationId xmlns:p14="http://schemas.microsoft.com/office/powerpoint/2010/main" val="1686489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b="1" cap="small" dirty="0"/>
              <a:t>The Relationship Between Registered Trademarks and Indications of Geographical Origin</a:t>
            </a:r>
            <a:endParaRPr lang="it-IT" dirty="0"/>
          </a:p>
        </p:txBody>
      </p:sp>
      <p:sp>
        <p:nvSpPr>
          <p:cNvPr id="3" name="Sottotitolo 2"/>
          <p:cNvSpPr>
            <a:spLocks noGrp="1"/>
          </p:cNvSpPr>
          <p:nvPr>
            <p:ph type="subTitle" idx="1"/>
          </p:nvPr>
        </p:nvSpPr>
        <p:spPr/>
        <p:txBody>
          <a:bodyPr>
            <a:normAutofit fontScale="62500" lnSpcReduction="20000"/>
          </a:bodyPr>
          <a:lstStyle/>
          <a:p>
            <a:r>
              <a:rPr lang="it-IT" dirty="0" smtClean="0">
                <a:solidFill>
                  <a:schemeClr val="tx1"/>
                </a:solidFill>
              </a:rPr>
              <a:t>6th Trade Mark Law Institute Symposium </a:t>
            </a:r>
          </a:p>
          <a:p>
            <a:r>
              <a:rPr lang="en-GB" dirty="0" smtClean="0">
                <a:solidFill>
                  <a:schemeClr val="tx1"/>
                </a:solidFill>
              </a:rPr>
              <a:t>The Interaction between the Legal Systems of EU and International Trademark Law in Registered trademarks and other rights in distinctive signs and carriers of goodwill</a:t>
            </a:r>
          </a:p>
          <a:p>
            <a:r>
              <a:rPr lang="en-GB" dirty="0" smtClean="0">
                <a:solidFill>
                  <a:schemeClr val="tx1"/>
                </a:solidFill>
              </a:rPr>
              <a:t>Leiden, 30-31 October</a:t>
            </a:r>
          </a:p>
          <a:p>
            <a:r>
              <a:rPr lang="en-GB" b="1" dirty="0" smtClean="0">
                <a:solidFill>
                  <a:schemeClr val="tx1"/>
                </a:solidFill>
              </a:rPr>
              <a:t>Marco Ricolfi, Turin Law School</a:t>
            </a:r>
            <a:endParaRPr lang="en-GB" b="1" dirty="0">
              <a:solidFill>
                <a:schemeClr val="tx1"/>
              </a:solidFill>
            </a:endParaRPr>
          </a:p>
        </p:txBody>
      </p:sp>
      <p:pic>
        <p:nvPicPr>
          <p:cNvPr id="4" name="Picture 3"/>
          <p:cNvPicPr>
            <a:picLocks noChangeAspect="1" noChangeArrowheads="1"/>
          </p:cNvPicPr>
          <p:nvPr/>
        </p:nvPicPr>
        <p:blipFill>
          <a:blip r:embed="rId2" cstate="print"/>
          <a:srcRect/>
          <a:stretch>
            <a:fillRect/>
          </a:stretch>
        </p:blipFill>
        <p:spPr bwMode="auto">
          <a:xfrm>
            <a:off x="7848600" y="152400"/>
            <a:ext cx="1295400" cy="1143000"/>
          </a:xfrm>
          <a:prstGeom prst="rect">
            <a:avLst/>
          </a:prstGeom>
          <a:noFill/>
          <a:ln w="9525">
            <a:noFill/>
            <a:miter lim="800000"/>
            <a:headEnd/>
            <a:tailEnd/>
          </a:ln>
        </p:spPr>
      </p:pic>
    </p:spTree>
    <p:extLst>
      <p:ext uri="{BB962C8B-B14F-4D97-AF65-F5344CB8AC3E}">
        <p14:creationId xmlns:p14="http://schemas.microsoft.com/office/powerpoint/2010/main" val="2586350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a:t>THE BASIC MODEL IN THREE SNAPSHOTS/3</a:t>
            </a:r>
            <a:endParaRPr lang="it-IT" dirty="0"/>
          </a:p>
        </p:txBody>
      </p:sp>
      <p:sp>
        <p:nvSpPr>
          <p:cNvPr id="3" name="Segnaposto contenuto 2"/>
          <p:cNvSpPr>
            <a:spLocks noGrp="1"/>
          </p:cNvSpPr>
          <p:nvPr>
            <p:ph idx="1"/>
          </p:nvPr>
        </p:nvSpPr>
        <p:spPr/>
        <p:txBody>
          <a:bodyPr>
            <a:normAutofit fontScale="77500" lnSpcReduction="20000"/>
          </a:bodyPr>
          <a:lstStyle/>
          <a:p>
            <a:pPr lvl="2"/>
            <a:endParaRPr lang="en-GB" b="1" dirty="0" smtClean="0"/>
          </a:p>
          <a:p>
            <a:pPr lvl="2"/>
            <a:r>
              <a:rPr lang="en-GB" b="1" dirty="0" smtClean="0"/>
              <a:t>What </a:t>
            </a:r>
            <a:r>
              <a:rPr lang="en-GB" b="1" dirty="0"/>
              <a:t>is the relationship between a. and b</a:t>
            </a:r>
            <a:r>
              <a:rPr lang="en-GB" b="1" dirty="0" smtClean="0"/>
              <a:t>.? See paras 116 ff., 123 s. </a:t>
            </a:r>
            <a:r>
              <a:rPr lang="en-US" sz="1900" dirty="0" smtClean="0"/>
              <a:t>European </a:t>
            </a:r>
            <a:r>
              <a:rPr lang="en-US" sz="1900" dirty="0"/>
              <a:t>Court of Justice 2 July 2009, </a:t>
            </a:r>
            <a:r>
              <a:rPr lang="en-US" sz="1900" dirty="0" smtClean="0"/>
              <a:t>case </a:t>
            </a:r>
            <a:r>
              <a:rPr lang="en-US" sz="1900" dirty="0"/>
              <a:t>«Bavaria I</a:t>
            </a:r>
            <a:r>
              <a:rPr lang="en-US" sz="1900" dirty="0" smtClean="0"/>
              <a:t>»: “separate objectives and functions”, absence of likelihood of confusion under Art. 6(4) does not preclude an art. 13 conflict or invalidity/revocation under Art. 14(2)</a:t>
            </a:r>
            <a:endParaRPr lang="it-IT" sz="1900" dirty="0"/>
          </a:p>
          <a:p>
            <a:pPr lvl="2"/>
            <a:r>
              <a:rPr lang="en-GB" b="1" dirty="0"/>
              <a:t>The reference date </a:t>
            </a:r>
            <a:r>
              <a:rPr lang="en-GB" b="1" dirty="0" smtClean="0"/>
              <a:t>again: application v application</a:t>
            </a:r>
            <a:endParaRPr lang="it-IT" sz="1400" dirty="0"/>
          </a:p>
          <a:p>
            <a:pPr lvl="2"/>
            <a:r>
              <a:rPr lang="en-GB" b="1" dirty="0" smtClean="0"/>
              <a:t>Grounds for invalidity or revocation of the earlier TM: geographically descriptive, Art. 3(1)(c) Dir., or deceptive, Art. 12(2)(b); that is:</a:t>
            </a:r>
          </a:p>
          <a:p>
            <a:pPr lvl="3"/>
            <a:r>
              <a:rPr lang="en-GB" b="1" dirty="0" smtClean="0"/>
              <a:t>Even though the TM application may well be earlier, this does not rule out that the identical or similar GI was already known, and therefore the TM is descriptive or deceptive; a case in point being  </a:t>
            </a:r>
            <a:r>
              <a:rPr lang="it-IT" dirty="0"/>
              <a:t>Trib. Roma 28 aprile 2014 (ord.), </a:t>
            </a:r>
            <a:r>
              <a:rPr lang="it-IT" dirty="0" smtClean="0"/>
              <a:t>case </a:t>
            </a:r>
            <a:r>
              <a:rPr lang="it-IT" dirty="0"/>
              <a:t>«Vermentino di Maremma e Moro di Capalbio</a:t>
            </a:r>
            <a:r>
              <a:rPr lang="it-IT" dirty="0" smtClean="0"/>
              <a:t>»;  for a case  not concerning a EU GI s. Cass</a:t>
            </a:r>
            <a:r>
              <a:rPr lang="it-IT" dirty="0"/>
              <a:t>. 19 settembre 2013, n. 21742, </a:t>
            </a:r>
            <a:r>
              <a:rPr lang="it-IT" dirty="0" smtClean="0"/>
              <a:t>case </a:t>
            </a:r>
            <a:r>
              <a:rPr lang="it-IT" dirty="0"/>
              <a:t>«Budweiser»</a:t>
            </a:r>
            <a:endParaRPr lang="en-GB" b="1" dirty="0" smtClean="0"/>
          </a:p>
          <a:p>
            <a:pPr lvl="3"/>
            <a:r>
              <a:rPr lang="en-GB" b="1" dirty="0" smtClean="0"/>
              <a:t>The good faith requirement;</a:t>
            </a:r>
          </a:p>
          <a:p>
            <a:pPr lvl="3"/>
            <a:r>
              <a:rPr lang="en-GB" b="1" dirty="0" smtClean="0"/>
              <a:t>under which laws? “an examination of the facts and of national, Community or international law, which it is for the national court to carry out, if necessary making a reference for a preliminary ruling” (para 122 </a:t>
            </a:r>
            <a:r>
              <a:rPr lang="en-US" dirty="0"/>
              <a:t>ECJ 2 July 2009, </a:t>
            </a:r>
            <a:r>
              <a:rPr lang="en-US" dirty="0" smtClean="0"/>
              <a:t>«</a:t>
            </a:r>
            <a:r>
              <a:rPr lang="en-US" dirty="0"/>
              <a:t>Bavaria I</a:t>
            </a:r>
            <a:r>
              <a:rPr lang="en-US" dirty="0" smtClean="0"/>
              <a:t>»,); see already </a:t>
            </a:r>
            <a:r>
              <a:rPr lang="it-IT" dirty="0"/>
              <a:t>ECJ 4 March 4 marzo 1999, </a:t>
            </a:r>
            <a:r>
              <a:rPr lang="it-IT" dirty="0" smtClean="0"/>
              <a:t>case  </a:t>
            </a:r>
            <a:r>
              <a:rPr lang="it-IT" dirty="0"/>
              <a:t>«Cambozola</a:t>
            </a:r>
            <a:r>
              <a:rPr lang="it-IT" dirty="0" smtClean="0"/>
              <a:t>», para 32; </a:t>
            </a:r>
            <a:r>
              <a:rPr lang="it-IT" b="1" dirty="0" smtClean="0"/>
              <a:t>incidentally, this is part of a </a:t>
            </a:r>
            <a:r>
              <a:rPr lang="en-GB" b="1" dirty="0" smtClean="0"/>
              <a:t>much larger question concerning applicable law in situations of conflict between signs; </a:t>
            </a:r>
          </a:p>
          <a:p>
            <a:endParaRPr lang="it-IT" dirty="0"/>
          </a:p>
        </p:txBody>
      </p:sp>
    </p:spTree>
    <p:extLst>
      <p:ext uri="{BB962C8B-B14F-4D97-AF65-F5344CB8AC3E}">
        <p14:creationId xmlns:p14="http://schemas.microsoft.com/office/powerpoint/2010/main" val="394602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332656"/>
            <a:ext cx="8229600" cy="1143000"/>
          </a:xfrm>
        </p:spPr>
        <p:txBody>
          <a:bodyPr>
            <a:normAutofit fontScale="90000"/>
          </a:bodyPr>
          <a:lstStyle/>
          <a:p>
            <a:r>
              <a:rPr lang="en-GB" b="1" cap="small" dirty="0"/>
              <a:t>THE BASIC MODEL IN THREE SNAPSHOTS/3</a:t>
            </a:r>
            <a:endParaRPr lang="it-IT" dirty="0"/>
          </a:p>
        </p:txBody>
      </p:sp>
      <p:sp>
        <p:nvSpPr>
          <p:cNvPr id="3" name="Segnaposto contenuto 2"/>
          <p:cNvSpPr>
            <a:spLocks noGrp="1"/>
          </p:cNvSpPr>
          <p:nvPr>
            <p:ph idx="1"/>
          </p:nvPr>
        </p:nvSpPr>
        <p:spPr/>
        <p:txBody>
          <a:bodyPr>
            <a:normAutofit fontScale="70000" lnSpcReduction="20000"/>
          </a:bodyPr>
          <a:lstStyle/>
          <a:p>
            <a:pPr lvl="2"/>
            <a:endParaRPr lang="en-GB" b="1" dirty="0" smtClean="0"/>
          </a:p>
          <a:p>
            <a:pPr lvl="2"/>
            <a:r>
              <a:rPr lang="en-GB" b="1" dirty="0"/>
              <a:t>Is it a case of limitation or exception (to TM exclusivity)? See </a:t>
            </a:r>
            <a:r>
              <a:rPr lang="en-GB" dirty="0"/>
              <a:t>WTO Panel Report March 15, 2005, WT/DS174/R, European Communities – Protection of Trademarks and Geographical Indications for Agricultural Products and Foodstuffs, WTO Document </a:t>
            </a:r>
            <a:r>
              <a:rPr lang="en-GB" dirty="0" smtClean="0"/>
              <a:t>WT/DS174/R </a:t>
            </a:r>
          </a:p>
          <a:p>
            <a:pPr marL="914400" lvl="2" indent="0" algn="ctr">
              <a:buNone/>
            </a:pPr>
            <a:r>
              <a:rPr lang="en-GB" b="1" dirty="0" smtClean="0"/>
              <a:t>*** </a:t>
            </a:r>
          </a:p>
          <a:p>
            <a:pPr marL="914400" lvl="2" indent="0" algn="ctr">
              <a:buNone/>
            </a:pPr>
            <a:r>
              <a:rPr lang="en-GB" b="1" dirty="0" smtClean="0"/>
              <a:t>Domestic case law</a:t>
            </a:r>
          </a:p>
          <a:p>
            <a:pPr lvl="2"/>
            <a:r>
              <a:rPr lang="en-GB" b="1" dirty="0" smtClean="0"/>
              <a:t>Coexistence not possible under the circumstances according to </a:t>
            </a:r>
            <a:r>
              <a:rPr lang="it-IT" dirty="0"/>
              <a:t>Trib. Torino 30 novembre </a:t>
            </a:r>
            <a:r>
              <a:rPr lang="it-IT" dirty="0" smtClean="0"/>
              <a:t>2006, case </a:t>
            </a:r>
            <a:r>
              <a:rPr lang="it-IT" dirty="0"/>
              <a:t>«</a:t>
            </a:r>
            <a:r>
              <a:rPr lang="it-IT" dirty="0" smtClean="0"/>
              <a:t>Bavaria I»;</a:t>
            </a:r>
          </a:p>
          <a:p>
            <a:pPr lvl="2"/>
            <a:r>
              <a:rPr lang="en-GB" b="1" dirty="0" smtClean="0"/>
              <a:t>Coexistence possible on the basis of good faith and lack of risk of deception according to </a:t>
            </a:r>
            <a:r>
              <a:rPr lang="it-IT" dirty="0"/>
              <a:t>App. Torino 28 febbraio 2011, </a:t>
            </a:r>
            <a:r>
              <a:rPr lang="it-IT" dirty="0" smtClean="0"/>
              <a:t>case </a:t>
            </a:r>
            <a:r>
              <a:rPr lang="it-IT" dirty="0"/>
              <a:t>«</a:t>
            </a:r>
            <a:r>
              <a:rPr lang="it-IT" dirty="0" smtClean="0"/>
              <a:t>Bavaria I» </a:t>
            </a:r>
            <a:r>
              <a:rPr lang="en-GB" b="1" dirty="0" smtClean="0"/>
              <a:t>except for the sixth TM, Bavaria Malt beer, which is invalid because deceptive even though risk of confusion is lacking (see Goebel Groeschl14, 858);</a:t>
            </a:r>
            <a:endParaRPr lang="en-GB" b="1" dirty="0"/>
          </a:p>
          <a:p>
            <a:pPr lvl="2"/>
            <a:endParaRPr lang="en-GB" dirty="0" smtClean="0"/>
          </a:p>
          <a:p>
            <a:pPr marL="914400" lvl="2" indent="0">
              <a:buNone/>
            </a:pPr>
            <a:endParaRPr lang="en-GB" b="1" dirty="0"/>
          </a:p>
          <a:p>
            <a:pPr marL="914400" lvl="2" indent="0">
              <a:buNone/>
            </a:pPr>
            <a:r>
              <a:rPr lang="en-GB" sz="2600" b="1" dirty="0" smtClean="0"/>
              <a:t>PLUS: </a:t>
            </a:r>
            <a:r>
              <a:rPr lang="en-GB" sz="3100" b="1" dirty="0" smtClean="0"/>
              <a:t>phase out: </a:t>
            </a:r>
            <a:r>
              <a:rPr lang="en-GB" sz="2600" b="1" dirty="0" smtClean="0"/>
              <a:t>Originating in Lisbon; now extended by the Geneva Act</a:t>
            </a:r>
          </a:p>
          <a:p>
            <a:pPr marL="914400" lvl="2" indent="0">
              <a:buNone/>
            </a:pPr>
            <a:r>
              <a:rPr lang="en-GB" sz="2600" b="1" dirty="0" smtClean="0"/>
              <a:t>see also Art. 15 of reg. 1151/2012, transitional periods; Commission’s implementing acts</a:t>
            </a:r>
          </a:p>
          <a:p>
            <a:pPr marL="914400" lvl="2" indent="0">
              <a:buNone/>
            </a:pPr>
            <a:endParaRPr lang="it-IT" sz="2600" dirty="0"/>
          </a:p>
          <a:p>
            <a:endParaRPr lang="it-IT" dirty="0"/>
          </a:p>
        </p:txBody>
      </p:sp>
    </p:spTree>
    <p:extLst>
      <p:ext uri="{BB962C8B-B14F-4D97-AF65-F5344CB8AC3E}">
        <p14:creationId xmlns:p14="http://schemas.microsoft.com/office/powerpoint/2010/main" val="155806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b="1" dirty="0" smtClean="0"/>
              <a:t>The INVERTED MECHANISM</a:t>
            </a:r>
            <a:endParaRPr lang="it-IT" b="1" dirty="0"/>
          </a:p>
        </p:txBody>
      </p:sp>
      <p:sp>
        <p:nvSpPr>
          <p:cNvPr id="3" name="Segnaposto contenuto 2"/>
          <p:cNvSpPr>
            <a:spLocks noGrp="1"/>
          </p:cNvSpPr>
          <p:nvPr>
            <p:ph idx="1"/>
          </p:nvPr>
        </p:nvSpPr>
        <p:spPr/>
        <p:txBody>
          <a:bodyPr>
            <a:normAutofit fontScale="92500" lnSpcReduction="10000"/>
          </a:bodyPr>
          <a:lstStyle/>
          <a:p>
            <a:pPr marL="0" indent="0">
              <a:buNone/>
            </a:pPr>
            <a:r>
              <a:rPr lang="en-GB" dirty="0" smtClean="0"/>
              <a:t> </a:t>
            </a:r>
          </a:p>
          <a:p>
            <a:r>
              <a:rPr lang="en-GB" b="1" dirty="0" smtClean="0"/>
              <a:t>Where are we now?</a:t>
            </a:r>
          </a:p>
          <a:p>
            <a:r>
              <a:rPr lang="en-GB" b="1" dirty="0" smtClean="0"/>
              <a:t>should </a:t>
            </a:r>
            <a:r>
              <a:rPr lang="it-IT" b="1" dirty="0" smtClean="0"/>
              <a:t>we see the BASIC model as an INVERTED MECHANISM?</a:t>
            </a:r>
          </a:p>
          <a:p>
            <a:r>
              <a:rPr lang="en-GB" b="1" dirty="0" smtClean="0"/>
              <a:t>The </a:t>
            </a:r>
            <a:r>
              <a:rPr lang="en-GB" b="1" dirty="0"/>
              <a:t>interface between TM principles and Agricultural Policy</a:t>
            </a:r>
            <a:r>
              <a:rPr lang="en-GB" b="1" dirty="0" smtClean="0"/>
              <a:t>;</a:t>
            </a:r>
          </a:p>
          <a:p>
            <a:r>
              <a:rPr lang="en-GB" b="1" dirty="0" smtClean="0"/>
              <a:t>What is the Whole and What is the part? </a:t>
            </a:r>
            <a:endParaRPr lang="en-GB" b="1" dirty="0"/>
          </a:p>
          <a:p>
            <a:r>
              <a:rPr lang="en-GB" b="1" dirty="0" smtClean="0"/>
              <a:t>See the optical illusion created by Art. 14(2) reg. 1151/12: </a:t>
            </a:r>
            <a:endParaRPr lang="en-GB" b="1" dirty="0"/>
          </a:p>
          <a:p>
            <a:endParaRPr lang="it-IT" dirty="0"/>
          </a:p>
        </p:txBody>
      </p:sp>
    </p:spTree>
    <p:extLst>
      <p:ext uri="{BB962C8B-B14F-4D97-AF65-F5344CB8AC3E}">
        <p14:creationId xmlns:p14="http://schemas.microsoft.com/office/powerpoint/2010/main" val="458193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smtClean="0"/>
              <a:t>THE </a:t>
            </a:r>
            <a:r>
              <a:rPr lang="en-GB" b="1" cap="small" dirty="0"/>
              <a:t>TREES AND THE FOREST:</a:t>
            </a:r>
            <a:r>
              <a:rPr lang="it-IT" dirty="0"/>
              <a:t/>
            </a:r>
            <a:br>
              <a:rPr lang="it-IT" dirty="0"/>
            </a:br>
            <a:endParaRPr lang="it-IT" dirty="0"/>
          </a:p>
        </p:txBody>
      </p:sp>
      <p:sp>
        <p:nvSpPr>
          <p:cNvPr id="3" name="Segnaposto contenuto 2"/>
          <p:cNvSpPr>
            <a:spLocks noGrp="1"/>
          </p:cNvSpPr>
          <p:nvPr>
            <p:ph idx="1"/>
          </p:nvPr>
        </p:nvSpPr>
        <p:spPr/>
        <p:txBody>
          <a:bodyPr>
            <a:normAutofit/>
          </a:bodyPr>
          <a:lstStyle/>
          <a:p>
            <a:pPr lvl="0"/>
            <a:endParaRPr lang="en-GB" b="1" dirty="0" smtClean="0"/>
          </a:p>
          <a:p>
            <a:pPr lvl="0"/>
            <a:r>
              <a:rPr lang="en-GB" b="1" dirty="0" smtClean="0"/>
              <a:t>The Basis </a:t>
            </a:r>
            <a:r>
              <a:rPr lang="en-GB" b="1" dirty="0"/>
              <a:t>of the Conflict;</a:t>
            </a:r>
            <a:endParaRPr lang="it-IT" sz="1800" dirty="0"/>
          </a:p>
          <a:p>
            <a:pPr lvl="1"/>
            <a:r>
              <a:rPr lang="en-GB" b="1" dirty="0"/>
              <a:t>Continental EU/Anglo-Saxon views and interests;</a:t>
            </a:r>
            <a:endParaRPr lang="it-IT" sz="1600" dirty="0"/>
          </a:p>
          <a:p>
            <a:pPr lvl="0"/>
            <a:r>
              <a:rPr lang="en-GB" b="1" dirty="0" smtClean="0"/>
              <a:t>Transnational </a:t>
            </a:r>
            <a:r>
              <a:rPr lang="en-GB" b="1" dirty="0"/>
              <a:t>Litigation over the GI/TM conflict: </a:t>
            </a:r>
            <a:endParaRPr lang="it-IT" sz="1800" dirty="0"/>
          </a:p>
          <a:p>
            <a:pPr lvl="1"/>
            <a:r>
              <a:rPr lang="en-GB" b="1" dirty="0"/>
              <a:t>The 2005 WTO Panel </a:t>
            </a:r>
            <a:endParaRPr lang="it-IT" sz="1600" dirty="0"/>
          </a:p>
          <a:p>
            <a:pPr lvl="1"/>
            <a:r>
              <a:rPr lang="en-GB" b="1" dirty="0"/>
              <a:t>The 2007 decision by the ECHR in Budweiser v Portugal</a:t>
            </a:r>
            <a:endParaRPr lang="it-IT" dirty="0"/>
          </a:p>
        </p:txBody>
      </p:sp>
    </p:spTree>
    <p:extLst>
      <p:ext uri="{BB962C8B-B14F-4D97-AF65-F5344CB8AC3E}">
        <p14:creationId xmlns:p14="http://schemas.microsoft.com/office/powerpoint/2010/main" val="283402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smtClean="0"/>
              <a:t>IV. TOWARDS A READJUSTMENT OF THE INVERTED MECHANISM?</a:t>
            </a:r>
            <a:endParaRPr lang="it-IT" dirty="0"/>
          </a:p>
        </p:txBody>
      </p:sp>
      <p:sp>
        <p:nvSpPr>
          <p:cNvPr id="3" name="Segnaposto contenuto 2"/>
          <p:cNvSpPr>
            <a:spLocks noGrp="1"/>
          </p:cNvSpPr>
          <p:nvPr>
            <p:ph idx="1"/>
          </p:nvPr>
        </p:nvSpPr>
        <p:spPr/>
        <p:txBody>
          <a:bodyPr>
            <a:normAutofit fontScale="62500" lnSpcReduction="20000"/>
          </a:bodyPr>
          <a:lstStyle/>
          <a:p>
            <a:pPr lvl="0"/>
            <a:r>
              <a:rPr lang="en-GB" b="1" dirty="0" smtClean="0"/>
              <a:t>Immunization of GI from TM law is incomplete: see</a:t>
            </a:r>
          </a:p>
          <a:p>
            <a:pPr lvl="1"/>
            <a:r>
              <a:rPr lang="en-GB" b="1" dirty="0" smtClean="0"/>
              <a:t>The absolute grounds in lett. (j) and (k) of Art. 7(1) CTMR;</a:t>
            </a:r>
          </a:p>
          <a:p>
            <a:pPr lvl="1"/>
            <a:r>
              <a:rPr lang="en-GB" b="1" dirty="0" smtClean="0"/>
              <a:t>The absolute grounds in lett. (c) and (g) of the same Art. 7 CTMR applying both to later and earlier TMs</a:t>
            </a:r>
          </a:p>
          <a:p>
            <a:pPr lvl="1"/>
            <a:endParaRPr lang="it-IT" sz="1400" dirty="0" smtClean="0"/>
          </a:p>
          <a:p>
            <a:pPr marL="0" lvl="0" indent="0" algn="ctr">
              <a:buNone/>
            </a:pPr>
            <a:r>
              <a:rPr lang="en-GB" sz="4400" b="1" dirty="0" smtClean="0"/>
              <a:t>The relevance of Relative grounds:</a:t>
            </a:r>
          </a:p>
          <a:p>
            <a:pPr lvl="0"/>
            <a:r>
              <a:rPr lang="en-GB" b="1" dirty="0" smtClean="0"/>
              <a:t>prior EU GI/later TM conflict: rediscovered relevance of Art. 8(4) in the Colombiano case of the EU General Court of 18 Sept. 2015; in relative grounds we do not have to look at EU GI provisions </a:t>
            </a:r>
            <a:r>
              <a:rPr lang="en-GB" b="1" i="1" dirty="0" smtClean="0"/>
              <a:t>preventing registration</a:t>
            </a:r>
            <a:r>
              <a:rPr lang="en-GB" b="1" dirty="0" smtClean="0"/>
              <a:t> (Art. 14(1) reg. 1151/12) but at GI provisions </a:t>
            </a:r>
            <a:r>
              <a:rPr lang="en-GB" b="1" i="1" dirty="0" smtClean="0"/>
              <a:t>preventing use</a:t>
            </a:r>
            <a:r>
              <a:rPr lang="en-GB" b="1" dirty="0" smtClean="0"/>
              <a:t> (Art. 13 reg. 1151/12);</a:t>
            </a:r>
          </a:p>
          <a:p>
            <a:pPr lvl="0"/>
            <a:r>
              <a:rPr lang="en-GB" b="1" dirty="0" smtClean="0"/>
              <a:t>Prior non-EU </a:t>
            </a:r>
            <a:r>
              <a:rPr lang="en-GB" b="1" dirty="0" err="1" smtClean="0"/>
              <a:t>Gis</a:t>
            </a:r>
            <a:r>
              <a:rPr lang="en-GB" b="1" dirty="0" smtClean="0"/>
              <a:t>:</a:t>
            </a:r>
          </a:p>
          <a:p>
            <a:pPr lvl="1"/>
            <a:r>
              <a:rPr lang="en-GB" b="1" dirty="0" smtClean="0"/>
              <a:t>Lisbon, Bud 2007;</a:t>
            </a:r>
          </a:p>
          <a:p>
            <a:pPr lvl="1"/>
            <a:r>
              <a:rPr lang="en-GB" b="1" dirty="0" smtClean="0"/>
              <a:t>Simple indication of origin &amp; bilaterals: Bud 2003 and 2009;</a:t>
            </a:r>
          </a:p>
          <a:p>
            <a:pPr lvl="1"/>
            <a:r>
              <a:rPr lang="en-GB" b="1" dirty="0" smtClean="0"/>
              <a:t>Maybe also non-EU, non-Lisbon, non-bilaterals? See </a:t>
            </a:r>
            <a:r>
              <a:rPr lang="en-GB" b="1" dirty="0" err="1" smtClean="0"/>
              <a:t>Basmali</a:t>
            </a:r>
            <a:r>
              <a:rPr lang="en-GB" b="1" dirty="0" smtClean="0"/>
              <a:t> 30 September 2015; for bilaterals (</a:t>
            </a:r>
            <a:r>
              <a:rPr lang="en-GB" b="1" smtClean="0"/>
              <a:t>and multilaterals) between </a:t>
            </a:r>
            <a:r>
              <a:rPr lang="en-GB" b="1" dirty="0" smtClean="0"/>
              <a:t>the EU and third country see Guidelines15, Part B, Examination,  sec. 4, absolute grounds, 2.10.3</a:t>
            </a:r>
          </a:p>
        </p:txBody>
      </p:sp>
    </p:spTree>
    <p:extLst>
      <p:ext uri="{BB962C8B-B14F-4D97-AF65-F5344CB8AC3E}">
        <p14:creationId xmlns:p14="http://schemas.microsoft.com/office/powerpoint/2010/main" val="3626110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lvl="0"/>
            <a:r>
              <a:rPr lang="en-GB" b="1" dirty="0"/>
              <a:t>prior TM/later GI conflict;</a:t>
            </a:r>
            <a:endParaRPr lang="it-IT" sz="1800" dirty="0"/>
          </a:p>
          <a:p>
            <a:pPr lvl="1"/>
            <a:r>
              <a:rPr lang="en-GB" b="1" dirty="0"/>
              <a:t>Grounds of refusal: oppositions under Art. 10(1)(b) and (c) Reg. 1151/12; but see the Commission’s discretion under Art. 52(1)(a)-(b) reg. 1151; the criteria under Art. 7(5)(b) reg. 2081/92 have disappeared;</a:t>
            </a:r>
            <a:endParaRPr lang="it-IT" sz="1600" dirty="0"/>
          </a:p>
          <a:p>
            <a:pPr lvl="1"/>
            <a:r>
              <a:rPr lang="en-GB" b="1" dirty="0"/>
              <a:t>Grounds of invalidity? Including Artt. 230 and 234 TFEU; see </a:t>
            </a:r>
            <a:r>
              <a:rPr lang="en-US" dirty="0"/>
              <a:t>ECJ 2 July 2009, «Bavaria I», 37 ff.; cannot be decided by domestic Court according to </a:t>
            </a:r>
            <a:r>
              <a:rPr lang="it-IT" dirty="0" err="1"/>
              <a:t>Turin</a:t>
            </a:r>
            <a:r>
              <a:rPr lang="it-IT" dirty="0"/>
              <a:t> </a:t>
            </a:r>
            <a:r>
              <a:rPr lang="it-IT" dirty="0" err="1"/>
              <a:t>Tribunal</a:t>
            </a:r>
            <a:r>
              <a:rPr lang="it-IT" dirty="0"/>
              <a:t> 30 </a:t>
            </a:r>
            <a:r>
              <a:rPr lang="it-IT" dirty="0" err="1"/>
              <a:t>November</a:t>
            </a:r>
            <a:r>
              <a:rPr lang="it-IT" dirty="0"/>
              <a:t> 2006, case «Bavaria I»</a:t>
            </a:r>
            <a:r>
              <a:rPr lang="en-US" dirty="0"/>
              <a:t> </a:t>
            </a:r>
            <a:endParaRPr lang="it-IT" dirty="0"/>
          </a:p>
          <a:p>
            <a:endParaRPr lang="it-IT" dirty="0"/>
          </a:p>
        </p:txBody>
      </p:sp>
    </p:spTree>
    <p:extLst>
      <p:ext uri="{BB962C8B-B14F-4D97-AF65-F5344CB8AC3E}">
        <p14:creationId xmlns:p14="http://schemas.microsoft.com/office/powerpoint/2010/main" val="3187857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Conclusion</a:t>
            </a:r>
            <a:endParaRPr lang="en-US" dirty="0"/>
          </a:p>
        </p:txBody>
      </p:sp>
      <p:sp>
        <p:nvSpPr>
          <p:cNvPr id="3" name="Segnaposto contenuto 2"/>
          <p:cNvSpPr>
            <a:spLocks noGrp="1"/>
          </p:cNvSpPr>
          <p:nvPr>
            <p:ph idx="1"/>
          </p:nvPr>
        </p:nvSpPr>
        <p:spPr/>
        <p:txBody>
          <a:bodyPr>
            <a:normAutofit/>
          </a:bodyPr>
          <a:lstStyle/>
          <a:p>
            <a:pPr lvl="3"/>
            <a:endParaRPr lang="it-IT" sz="2400" b="1" dirty="0"/>
          </a:p>
          <a:p>
            <a:pPr lvl="3"/>
            <a:r>
              <a:rPr lang="en-US" sz="2400" dirty="0"/>
              <a:t>Additional Research </a:t>
            </a:r>
            <a:r>
              <a:rPr lang="en-US" sz="2400" dirty="0" smtClean="0"/>
              <a:t>Questions: a long list</a:t>
            </a:r>
            <a:r>
              <a:rPr lang="en-US" sz="2400" smtClean="0"/>
              <a:t>, including</a:t>
            </a:r>
          </a:p>
          <a:p>
            <a:pPr lvl="3"/>
            <a:r>
              <a:rPr lang="en-GB" sz="2400" b="1" smtClean="0"/>
              <a:t>gTLDs</a:t>
            </a:r>
            <a:r>
              <a:rPr lang="en-GB" sz="2400" b="1" dirty="0"/>
              <a:t>; killing them softly</a:t>
            </a:r>
            <a:r>
              <a:rPr lang="en-GB" sz="2400" b="1" dirty="0" smtClean="0"/>
              <a:t>?</a:t>
            </a:r>
          </a:p>
          <a:p>
            <a:pPr marL="1371600" lvl="3" indent="0">
              <a:buNone/>
            </a:pPr>
            <a:r>
              <a:rPr lang="en-GB" sz="2400" b="1" dirty="0" smtClean="0"/>
              <a:t>Luckily enough, this is for next time…</a:t>
            </a:r>
          </a:p>
          <a:p>
            <a:pPr marL="1371600" lvl="3" indent="0" algn="ctr">
              <a:buNone/>
            </a:pPr>
            <a:r>
              <a:rPr lang="en-GB" sz="2400" b="1" dirty="0" smtClean="0"/>
              <a:t>THANK YOU!</a:t>
            </a:r>
            <a:endParaRPr lang="it-IT" sz="2400" b="1" dirty="0"/>
          </a:p>
        </p:txBody>
      </p:sp>
    </p:spTree>
    <p:extLst>
      <p:ext uri="{BB962C8B-B14F-4D97-AF65-F5344CB8AC3E}">
        <p14:creationId xmlns:p14="http://schemas.microsoft.com/office/powerpoint/2010/main" val="2308009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Appendix I</a:t>
            </a:r>
            <a:endParaRPr lang="en-GB" dirty="0"/>
          </a:p>
        </p:txBody>
      </p:sp>
      <p:sp>
        <p:nvSpPr>
          <p:cNvPr id="3" name="Segnaposto contenuto 2"/>
          <p:cNvSpPr>
            <a:spLocks noGrp="1"/>
          </p:cNvSpPr>
          <p:nvPr>
            <p:ph idx="1"/>
          </p:nvPr>
        </p:nvSpPr>
        <p:spPr/>
        <p:txBody>
          <a:bodyPr>
            <a:normAutofit fontScale="47500" lnSpcReduction="20000"/>
          </a:bodyPr>
          <a:lstStyle/>
          <a:p>
            <a:pPr marL="0" indent="0" algn="ctr">
              <a:buNone/>
            </a:pPr>
            <a:r>
              <a:rPr lang="en-GB" sz="3400" b="1" cap="small" dirty="0"/>
              <a:t>THE BASIC MODEL IN THREE </a:t>
            </a:r>
            <a:r>
              <a:rPr lang="en-GB" sz="3400" b="1" cap="small" dirty="0" smtClean="0"/>
              <a:t>SNAPSHOTS/1 </a:t>
            </a:r>
            <a:r>
              <a:rPr lang="it-IT" sz="3400" b="1" dirty="0" smtClean="0"/>
              <a:t>The</a:t>
            </a:r>
            <a:r>
              <a:rPr lang="en-GB" sz="3400" b="1" dirty="0" smtClean="0"/>
              <a:t> difficult cases of prior GI/subsequent TM: </a:t>
            </a:r>
          </a:p>
          <a:p>
            <a:r>
              <a:rPr lang="en-GB" sz="3400" b="1" dirty="0" smtClean="0"/>
              <a:t>Alternatives to the “application v application” rule:</a:t>
            </a:r>
          </a:p>
          <a:p>
            <a:r>
              <a:rPr lang="it-IT" sz="3400" b="1" dirty="0" smtClean="0"/>
              <a:t>LEGISLATIVE CHANGE:</a:t>
            </a:r>
          </a:p>
          <a:p>
            <a:pPr lvl="1"/>
            <a:r>
              <a:rPr lang="en-GB" sz="3400" dirty="0" smtClean="0"/>
              <a:t>Publication of GI against </a:t>
            </a:r>
            <a:r>
              <a:rPr lang="en-GB" sz="3400" b="1" dirty="0" smtClean="0"/>
              <a:t>registration</a:t>
            </a:r>
            <a:r>
              <a:rPr lang="en-GB" sz="3400" dirty="0" smtClean="0"/>
              <a:t> of (rather than application for) TM in Art. 14(1) last sentence of Reg. 2081/1992 abandoned after the Busch v. Portugal case </a:t>
            </a:r>
          </a:p>
          <a:p>
            <a:pPr marL="0" lvl="1" indent="0">
              <a:buNone/>
            </a:pPr>
            <a:r>
              <a:rPr lang="en-GB" sz="3400" dirty="0" smtClean="0"/>
              <a:t>	So it was </a:t>
            </a:r>
            <a:r>
              <a:rPr lang="en-GB" sz="3400" b="1" dirty="0" smtClean="0"/>
              <a:t>publication v registration</a:t>
            </a:r>
            <a:endParaRPr lang="en-GB" sz="3400" dirty="0" smtClean="0"/>
          </a:p>
          <a:p>
            <a:pPr lvl="1"/>
            <a:r>
              <a:rPr lang="en-GB" sz="3400" dirty="0"/>
              <a:t>EU Court 22 December 2010, case «Bavaria II», parr. 32 ff., 47 ff.,  under Art. 14(1) reg. 2081/92, concerning simplified procedure (in the take-off stage of the reg.): registration of GI (where  in simplified procedure publication is missing) v registration of TM, denying i. a privilege for simplified procedure; and ii. retroactive application of Reg. 510/06 (date of application for GI rather than publication);</a:t>
            </a:r>
          </a:p>
          <a:p>
            <a:pPr marL="457200" lvl="1" indent="0">
              <a:buNone/>
            </a:pPr>
            <a:r>
              <a:rPr lang="en-GB" sz="3400" dirty="0"/>
              <a:t>	So it </a:t>
            </a:r>
            <a:r>
              <a:rPr lang="en-GB" sz="3400" dirty="0" smtClean="0"/>
              <a:t>was </a:t>
            </a:r>
            <a:r>
              <a:rPr lang="en-GB" sz="3400" b="1" dirty="0"/>
              <a:t>registration v registration</a:t>
            </a:r>
            <a:endParaRPr lang="en-GB" sz="3400" dirty="0"/>
          </a:p>
          <a:p>
            <a:r>
              <a:rPr lang="en-GB" sz="3400" b="1" dirty="0" smtClean="0"/>
              <a:t>SPIRITS ARE DIFFERENT? While wines (Art. 102(1) reg. 1308/2013 is identical to Art. 14(1) reg. 1151/2012, in Art. 23(1) of the spirits reg. 110/08 it would appear that  the GI always prevails </a:t>
            </a:r>
            <a:r>
              <a:rPr lang="it-IT" sz="3400" b="1" dirty="0" smtClean="0"/>
              <a:t>(«</a:t>
            </a:r>
            <a:r>
              <a:rPr lang="en-US" sz="3400" dirty="0"/>
              <a:t>The registration of a trade mark which contains or consists of a geographical indication </a:t>
            </a:r>
            <a:r>
              <a:rPr lang="en-US" sz="3400" b="1" dirty="0"/>
              <a:t>registered in Annex III</a:t>
            </a:r>
            <a:r>
              <a:rPr lang="en-US" sz="3400" dirty="0"/>
              <a:t> </a:t>
            </a:r>
            <a:r>
              <a:rPr lang="en-US" sz="3400" dirty="0" smtClean="0"/>
              <a:t> [such as Cognac, Ouzo, Grappa] shall </a:t>
            </a:r>
            <a:r>
              <a:rPr lang="en-US" sz="3400" dirty="0"/>
              <a:t>be refused or invalidated if its use would lead to any of the situations referred to in Article 16</a:t>
            </a:r>
            <a:r>
              <a:rPr lang="it-IT" sz="3400" b="1" dirty="0" smtClean="0"/>
              <a:t>»); but </a:t>
            </a:r>
            <a:r>
              <a:rPr lang="it-IT" sz="3400" b="1" dirty="0" err="1" smtClean="0"/>
              <a:t>then</a:t>
            </a:r>
            <a:r>
              <a:rPr lang="it-IT" sz="3400" b="1" dirty="0" smtClean="0"/>
              <a:t> see Art. 23(2) and (3)</a:t>
            </a:r>
            <a:endParaRPr lang="it-IT" sz="3400" b="1" dirty="0"/>
          </a:p>
          <a:p>
            <a:endParaRPr lang="it-IT" dirty="0"/>
          </a:p>
        </p:txBody>
      </p:sp>
    </p:spTree>
    <p:extLst>
      <p:ext uri="{BB962C8B-B14F-4D97-AF65-F5344CB8AC3E}">
        <p14:creationId xmlns:p14="http://schemas.microsoft.com/office/powerpoint/2010/main" val="4102683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Appendix</a:t>
            </a:r>
            <a:r>
              <a:rPr lang="it-IT" dirty="0" smtClean="0"/>
              <a:t> II</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en-US" dirty="0" smtClean="0"/>
              <a:t>Art. 13(1) reg. 1151/2012</a:t>
            </a:r>
          </a:p>
          <a:p>
            <a:pPr marL="0" indent="0">
              <a:buNone/>
            </a:pPr>
            <a:r>
              <a:rPr lang="en-US" dirty="0" smtClean="0"/>
              <a:t>Registered </a:t>
            </a:r>
            <a:r>
              <a:rPr lang="en-US" dirty="0"/>
              <a:t>names shall be protected against: </a:t>
            </a:r>
          </a:p>
          <a:p>
            <a:r>
              <a:rPr lang="en-US" dirty="0"/>
              <a:t>(a) any direct or indirect commercial use of a registered name in respect of products not covered by the registration where those products are comparable to the products registered under that name or where using the name exploits the reputation of the protected name, including when those products are used as an ingredient; </a:t>
            </a:r>
          </a:p>
          <a:p>
            <a:r>
              <a:rPr lang="en-US" dirty="0"/>
              <a:t>(b) any misuse, imitation or evocation, even if the true origin of the products or services is indicated or if the protected name is translated or accompanied by an expression such as ‘style’, ‘type’, ‘method’, ‘as produced in’, ‘imitation’ or similar, including when those products are used as an ingredient; </a:t>
            </a:r>
          </a:p>
          <a:p>
            <a:r>
              <a:rPr lang="en-US" dirty="0"/>
              <a:t>(c) any other false or misleading indication as to the provenance, origin, nature or essential qualities of the product that is used on the inner or outer packaging, advertising material or documents relating to the product concerned, and the packing of the product in a container liable to convey a false impression as to its origin; </a:t>
            </a:r>
          </a:p>
          <a:p>
            <a:r>
              <a:rPr lang="en-US" dirty="0"/>
              <a:t>(d) any other practice liable to mislead the consumer as to the true origin of the product.</a:t>
            </a:r>
            <a:endParaRPr lang="it-IT" dirty="0"/>
          </a:p>
        </p:txBody>
      </p:sp>
    </p:spTree>
    <p:extLst>
      <p:ext uri="{BB962C8B-B14F-4D97-AF65-F5344CB8AC3E}">
        <p14:creationId xmlns:p14="http://schemas.microsoft.com/office/powerpoint/2010/main" val="2777953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List of </a:t>
            </a:r>
            <a:r>
              <a:rPr lang="it-IT" b="1" dirty="0" err="1"/>
              <a:t>cases</a:t>
            </a:r>
            <a:r>
              <a:rPr lang="it-IT" b="1" dirty="0"/>
              <a:t> </a:t>
            </a:r>
            <a:r>
              <a:rPr lang="it-IT" b="1"/>
              <a:t>mentioned</a:t>
            </a:r>
            <a:endParaRPr lang="it-IT" dirty="0"/>
          </a:p>
        </p:txBody>
      </p:sp>
      <p:sp>
        <p:nvSpPr>
          <p:cNvPr id="3" name="Segnaposto contenuto 2"/>
          <p:cNvSpPr>
            <a:spLocks noGrp="1"/>
          </p:cNvSpPr>
          <p:nvPr>
            <p:ph idx="1"/>
          </p:nvPr>
        </p:nvSpPr>
        <p:spPr/>
        <p:txBody>
          <a:bodyPr>
            <a:normAutofit fontScale="40000" lnSpcReduction="20000"/>
          </a:bodyPr>
          <a:lstStyle/>
          <a:p>
            <a:pPr marL="0" indent="0">
              <a:buNone/>
            </a:pPr>
            <a:r>
              <a:rPr lang="it-IT" b="1" dirty="0" smtClean="0"/>
              <a:t>	</a:t>
            </a:r>
            <a:endParaRPr lang="it-IT" sz="4500" b="1" dirty="0" smtClean="0"/>
          </a:p>
          <a:p>
            <a:r>
              <a:rPr lang="it-IT" sz="3700" dirty="0"/>
              <a:t>EU General Court 30 </a:t>
            </a:r>
            <a:r>
              <a:rPr lang="it-IT" sz="3700" dirty="0" err="1"/>
              <a:t>September</a:t>
            </a:r>
            <a:r>
              <a:rPr lang="it-IT" sz="3700" dirty="0"/>
              <a:t> 2015 (Sixth Chamber), case </a:t>
            </a:r>
            <a:r>
              <a:rPr lang="en-GB" sz="3700" dirty="0"/>
              <a:t>T-136/14, Tilda Riceland Private Ltd. c. UAMI e Siam Grains Co. Ltd., case  </a:t>
            </a:r>
            <a:r>
              <a:rPr lang="it-IT" sz="3700" dirty="0"/>
              <a:t>«</a:t>
            </a:r>
            <a:r>
              <a:rPr lang="it-IT" sz="3700" dirty="0" err="1"/>
              <a:t>BASmALI</a:t>
            </a:r>
            <a:r>
              <a:rPr lang="it-IT" sz="3700" dirty="0"/>
              <a:t>/BASMATI»</a:t>
            </a:r>
          </a:p>
          <a:p>
            <a:r>
              <a:rPr lang="it-IT" sz="3700" dirty="0" smtClean="0"/>
              <a:t>General </a:t>
            </a:r>
            <a:r>
              <a:rPr lang="it-IT" sz="3700" dirty="0"/>
              <a:t>Court 18 </a:t>
            </a:r>
            <a:r>
              <a:rPr lang="it-IT" sz="3700" dirty="0" err="1"/>
              <a:t>September</a:t>
            </a:r>
            <a:r>
              <a:rPr lang="it-IT" sz="3700" dirty="0"/>
              <a:t> 2015 (Seventh Chamber), case T-387/13, </a:t>
            </a:r>
            <a:r>
              <a:rPr lang="it-IT" sz="3700" dirty="0" err="1"/>
              <a:t>Federación</a:t>
            </a:r>
            <a:r>
              <a:rPr lang="it-IT" sz="3700" dirty="0"/>
              <a:t> </a:t>
            </a:r>
            <a:r>
              <a:rPr lang="it-IT" sz="3700" dirty="0" err="1"/>
              <a:t>Nacional</a:t>
            </a:r>
            <a:r>
              <a:rPr lang="it-IT" sz="3700" dirty="0"/>
              <a:t> de </a:t>
            </a:r>
            <a:r>
              <a:rPr lang="it-IT" sz="3700" dirty="0" err="1"/>
              <a:t>Cafeteros</a:t>
            </a:r>
            <a:r>
              <a:rPr lang="it-IT" sz="3700" dirty="0"/>
              <a:t> de Colombia c. UAMI e Nadine </a:t>
            </a:r>
            <a:r>
              <a:rPr lang="it-IT" sz="3700" dirty="0" err="1"/>
              <a:t>Hélène</a:t>
            </a:r>
            <a:r>
              <a:rPr lang="it-IT" sz="3700" dirty="0"/>
              <a:t> Jeanne </a:t>
            </a:r>
            <a:r>
              <a:rPr lang="it-IT" sz="3700" dirty="0" err="1"/>
              <a:t>Hautrive</a:t>
            </a:r>
            <a:r>
              <a:rPr lang="it-IT" sz="3700" dirty="0"/>
              <a:t>,  case «Colombiano House</a:t>
            </a:r>
            <a:r>
              <a:rPr lang="it-IT" sz="3700" dirty="0" smtClean="0"/>
              <a:t>»</a:t>
            </a:r>
          </a:p>
          <a:p>
            <a:r>
              <a:rPr lang="it-IT" sz="3700" dirty="0" smtClean="0"/>
              <a:t>Trib</a:t>
            </a:r>
            <a:r>
              <a:rPr lang="it-IT" sz="3700" dirty="0"/>
              <a:t>. Roma 28 aprile 2014 (ord.), Società Agricola Sant’Angelo al Chiarone di Mazzoni &amp; C. </a:t>
            </a:r>
            <a:r>
              <a:rPr lang="it-IT" sz="3700" dirty="0" err="1"/>
              <a:t>s.s.</a:t>
            </a:r>
            <a:r>
              <a:rPr lang="it-IT" sz="3700" dirty="0"/>
              <a:t> c. Ministero delle politiche agricole, alimentarie e forestali, </a:t>
            </a:r>
            <a:r>
              <a:rPr lang="it-IT" sz="3700" dirty="0" smtClean="0"/>
              <a:t>case </a:t>
            </a:r>
            <a:r>
              <a:rPr lang="it-IT" sz="3700" dirty="0"/>
              <a:t>«Vermentino di Maremma e Moro di Capalbio</a:t>
            </a:r>
            <a:r>
              <a:rPr lang="it-IT" sz="3700" dirty="0" smtClean="0"/>
              <a:t>»</a:t>
            </a:r>
          </a:p>
          <a:p>
            <a:r>
              <a:rPr lang="it-IT" sz="3700" dirty="0" smtClean="0"/>
              <a:t>Cass</a:t>
            </a:r>
            <a:r>
              <a:rPr lang="it-IT" sz="3700" dirty="0"/>
              <a:t>. 19 settembre 2013, n. 21742, Anheuser Busch, Inc. and Birra Peroni s.p.a. v </a:t>
            </a:r>
            <a:r>
              <a:rPr lang="it-IT" sz="3700" dirty="0" err="1"/>
              <a:t>Italsug</a:t>
            </a:r>
            <a:r>
              <a:rPr lang="it-IT" sz="3700" dirty="0"/>
              <a:t> Trade s.r.l. e </a:t>
            </a:r>
            <a:r>
              <a:rPr lang="it-IT" sz="3700" dirty="0" err="1"/>
              <a:t>Kiem</a:t>
            </a:r>
            <a:r>
              <a:rPr lang="it-IT" sz="3700" dirty="0"/>
              <a:t> s.r.l. and Ministero delle Politiche Agricole ed Alimentari, in </a:t>
            </a:r>
            <a:r>
              <a:rPr lang="it-IT" sz="3700" i="1" dirty="0"/>
              <a:t>Giur. comm. </a:t>
            </a:r>
            <a:r>
              <a:rPr lang="it-IT" sz="3700" dirty="0"/>
              <a:t>2014, II, 590 ff., with comment by V.  </a:t>
            </a:r>
            <a:r>
              <a:rPr lang="it-IT" sz="3700" cap="small" dirty="0"/>
              <a:t>Di Cataldo</a:t>
            </a:r>
            <a:r>
              <a:rPr lang="it-IT" sz="3700" dirty="0"/>
              <a:t>, </a:t>
            </a:r>
            <a:r>
              <a:rPr lang="it-IT" sz="3700" i="1" dirty="0"/>
              <a:t>Liti tra birrai, marchi e denominazioni di origine: evoluzione del linguaggio e mutamenti dei prodotti</a:t>
            </a:r>
            <a:r>
              <a:rPr lang="it-IT" sz="3700" dirty="0"/>
              <a:t>, case «Budweiser» </a:t>
            </a:r>
            <a:endParaRPr lang="it-IT" sz="3700" dirty="0" smtClean="0"/>
          </a:p>
          <a:p>
            <a:r>
              <a:rPr lang="it-IT" sz="3700" dirty="0"/>
              <a:t>EU Court 29 March 2011 (</a:t>
            </a:r>
            <a:r>
              <a:rPr lang="it-IT" sz="3700" dirty="0" err="1"/>
              <a:t>Grand</a:t>
            </a:r>
            <a:r>
              <a:rPr lang="it-IT" sz="3700" dirty="0"/>
              <a:t> Chamber), case C-96/09, Anheuser Busch Inc. c. UAMI e Budĕjovický Budvar, národní podnik, in </a:t>
            </a:r>
            <a:r>
              <a:rPr lang="it-IT" sz="3700" i="1" dirty="0"/>
              <a:t>ECR </a:t>
            </a:r>
            <a:r>
              <a:rPr lang="it-IT" sz="3700" dirty="0"/>
              <a:t>2011, I, 2131 ss., «</a:t>
            </a:r>
            <a:r>
              <a:rPr lang="it-IT" sz="3700" dirty="0" err="1"/>
              <a:t>Bud</a:t>
            </a:r>
            <a:r>
              <a:rPr lang="it-IT" sz="3700" dirty="0"/>
              <a:t>» </a:t>
            </a:r>
            <a:r>
              <a:rPr lang="it-IT" sz="3700" dirty="0" err="1"/>
              <a:t>cases</a:t>
            </a:r>
            <a:r>
              <a:rPr lang="it-IT" sz="3700" dirty="0"/>
              <a:t> </a:t>
            </a:r>
            <a:endParaRPr lang="it-IT" sz="3700" dirty="0" smtClean="0"/>
          </a:p>
          <a:p>
            <a:r>
              <a:rPr lang="it-IT" sz="3700" dirty="0" smtClean="0"/>
              <a:t>App</a:t>
            </a:r>
            <a:r>
              <a:rPr lang="it-IT" sz="3700" dirty="0"/>
              <a:t>. Torino 28 febbraio 2011, Bavaria NV e Bavaria s.r.l. c. Bayerischer Brauerbund e. V., in </a:t>
            </a:r>
            <a:r>
              <a:rPr lang="it-IT" sz="3700" i="1" dirty="0"/>
              <a:t>Riv. dir. ind. </a:t>
            </a:r>
            <a:r>
              <a:rPr lang="it-IT" sz="3700" dirty="0"/>
              <a:t>2011, II, 221 ss. con nota di P.</a:t>
            </a:r>
            <a:r>
              <a:rPr lang="it-IT" sz="3700" cap="small" dirty="0"/>
              <a:t> </a:t>
            </a:r>
            <a:r>
              <a:rPr lang="it-IT" sz="3700" cap="small" dirty="0" err="1"/>
              <a:t>Robledo</a:t>
            </a:r>
            <a:r>
              <a:rPr lang="it-IT" sz="3700" dirty="0"/>
              <a:t>, </a:t>
            </a:r>
            <a:r>
              <a:rPr lang="it-IT" sz="3700" i="1" dirty="0"/>
              <a:t>Brevi osservazioni sull’interferenza tra la tutela delle Indicazioni di origine Protette e la disciplina dei marchi registrati nel primo Regolamento comunitario istitutivo delle IGP</a:t>
            </a:r>
            <a:r>
              <a:rPr lang="it-IT" sz="3700" dirty="0"/>
              <a:t>, caso «Bavaria I» </a:t>
            </a:r>
            <a:endParaRPr lang="it-IT" sz="3700" dirty="0" smtClean="0"/>
          </a:p>
        </p:txBody>
      </p:sp>
    </p:spTree>
    <p:extLst>
      <p:ext uri="{BB962C8B-B14F-4D97-AF65-F5344CB8AC3E}">
        <p14:creationId xmlns:p14="http://schemas.microsoft.com/office/powerpoint/2010/main" val="334739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b="1" dirty="0" smtClean="0"/>
              <a:t>Outline</a:t>
            </a:r>
            <a:endParaRPr lang="en-GB" b="1" dirty="0"/>
          </a:p>
        </p:txBody>
      </p:sp>
      <p:sp>
        <p:nvSpPr>
          <p:cNvPr id="3" name="Segnaposto contenuto 2"/>
          <p:cNvSpPr>
            <a:spLocks noGrp="1"/>
          </p:cNvSpPr>
          <p:nvPr>
            <p:ph idx="1"/>
          </p:nvPr>
        </p:nvSpPr>
        <p:spPr/>
        <p:txBody>
          <a:bodyPr>
            <a:normAutofit/>
          </a:bodyPr>
          <a:lstStyle/>
          <a:p>
            <a:pPr marL="0" lvl="0" indent="0">
              <a:buNone/>
            </a:pPr>
            <a:endParaRPr lang="en-GB" sz="2800" b="1" dirty="0" smtClean="0"/>
          </a:p>
          <a:p>
            <a:pPr lvl="0"/>
            <a:endParaRPr lang="en-GB" sz="2800" b="1" dirty="0" smtClean="0"/>
          </a:p>
          <a:p>
            <a:pPr lvl="0"/>
            <a:r>
              <a:rPr lang="en-GB" sz="2800" b="1" dirty="0" smtClean="0"/>
              <a:t>Prior </a:t>
            </a:r>
            <a:r>
              <a:rPr lang="en-GB" sz="2800" b="1" dirty="0"/>
              <a:t>GI/later </a:t>
            </a:r>
            <a:r>
              <a:rPr lang="en-GB" sz="2800" b="1" dirty="0" smtClean="0"/>
              <a:t>TM and vice versa in the EU system: constructing the Basic Model;</a:t>
            </a:r>
            <a:endParaRPr lang="it-IT" sz="2800" dirty="0"/>
          </a:p>
          <a:p>
            <a:pPr lvl="0"/>
            <a:r>
              <a:rPr lang="en-GB" sz="2800" b="1" dirty="0" smtClean="0"/>
              <a:t>The Basic Model as an Inverted Mechanism; </a:t>
            </a:r>
          </a:p>
          <a:p>
            <a:pPr lvl="0"/>
            <a:r>
              <a:rPr lang="en-GB" sz="2800" b="1" dirty="0" smtClean="0"/>
              <a:t>Working towards a Re-adjustment of the Inverted Mechanism</a:t>
            </a:r>
          </a:p>
        </p:txBody>
      </p:sp>
    </p:spTree>
    <p:extLst>
      <p:ext uri="{BB962C8B-B14F-4D97-AF65-F5344CB8AC3E}">
        <p14:creationId xmlns:p14="http://schemas.microsoft.com/office/powerpoint/2010/main" val="294060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List of </a:t>
            </a:r>
            <a:r>
              <a:rPr lang="it-IT" dirty="0" err="1" smtClean="0"/>
              <a:t>cases</a:t>
            </a:r>
            <a:r>
              <a:rPr lang="it-IT" dirty="0" smtClean="0"/>
              <a:t> </a:t>
            </a:r>
            <a:r>
              <a:rPr lang="it-IT" smtClean="0"/>
              <a:t>mentioned</a:t>
            </a:r>
            <a:endParaRPr lang="it-IT"/>
          </a:p>
        </p:txBody>
      </p:sp>
      <p:sp>
        <p:nvSpPr>
          <p:cNvPr id="3" name="Segnaposto contenuto 2"/>
          <p:cNvSpPr>
            <a:spLocks noGrp="1"/>
          </p:cNvSpPr>
          <p:nvPr>
            <p:ph idx="1"/>
          </p:nvPr>
        </p:nvSpPr>
        <p:spPr/>
        <p:txBody>
          <a:bodyPr>
            <a:normAutofit fontScale="47500" lnSpcReduction="20000"/>
          </a:bodyPr>
          <a:lstStyle/>
          <a:p>
            <a:r>
              <a:rPr lang="en-GB" dirty="0"/>
              <a:t>EU Court 22 December 2010, case C-120/08, Bavaria NV v Bayerischer Brauerbund, case «Bavaria II»,</a:t>
            </a:r>
          </a:p>
          <a:p>
            <a:r>
              <a:rPr lang="it-IT" dirty="0"/>
              <a:t>ECJ 8 </a:t>
            </a:r>
            <a:r>
              <a:rPr lang="it-IT" dirty="0" err="1"/>
              <a:t>September</a:t>
            </a:r>
            <a:r>
              <a:rPr lang="it-IT" dirty="0"/>
              <a:t> 2009 (</a:t>
            </a:r>
            <a:r>
              <a:rPr lang="it-IT" dirty="0" err="1"/>
              <a:t>Grand</a:t>
            </a:r>
            <a:r>
              <a:rPr lang="it-IT" dirty="0"/>
              <a:t> Chamber), case C-478/07, Budĕjovický Budvar, národní podnik c. Rudolf Ammersin GmbH, in </a:t>
            </a:r>
            <a:r>
              <a:rPr lang="it-IT" i="1" dirty="0"/>
              <a:t>ECR </a:t>
            </a:r>
            <a:r>
              <a:rPr lang="it-IT" dirty="0"/>
              <a:t>2009, I, 7721 ss., case «</a:t>
            </a:r>
            <a:r>
              <a:rPr lang="it-IT" dirty="0" err="1"/>
              <a:t>Bud</a:t>
            </a:r>
            <a:r>
              <a:rPr lang="it-IT" dirty="0"/>
              <a:t>»</a:t>
            </a:r>
          </a:p>
          <a:p>
            <a:r>
              <a:rPr lang="it-IT" dirty="0"/>
              <a:t>Court of First </a:t>
            </a:r>
            <a:r>
              <a:rPr lang="it-IT" dirty="0" err="1"/>
              <a:t>Instance</a:t>
            </a:r>
            <a:r>
              <a:rPr lang="it-IT" dirty="0"/>
              <a:t> 12 </a:t>
            </a:r>
            <a:r>
              <a:rPr lang="it-IT" dirty="0" err="1"/>
              <a:t>June</a:t>
            </a:r>
            <a:r>
              <a:rPr lang="it-IT" dirty="0"/>
              <a:t> 2007 (</a:t>
            </a:r>
            <a:r>
              <a:rPr lang="it-IT" dirty="0" err="1"/>
              <a:t>Fifth</a:t>
            </a:r>
            <a:r>
              <a:rPr lang="it-IT" dirty="0"/>
              <a:t> Chamber, </a:t>
            </a:r>
            <a:r>
              <a:rPr lang="it-IT" dirty="0" err="1"/>
              <a:t>Exetended</a:t>
            </a:r>
            <a:r>
              <a:rPr lang="it-IT" dirty="0"/>
              <a:t> </a:t>
            </a:r>
            <a:r>
              <a:rPr lang="it-IT" dirty="0" err="1"/>
              <a:t>Composition</a:t>
            </a:r>
            <a:r>
              <a:rPr lang="it-IT" dirty="0"/>
              <a:t>), </a:t>
            </a:r>
            <a:r>
              <a:rPr lang="it-IT" dirty="0" err="1"/>
              <a:t>cases</a:t>
            </a:r>
            <a:r>
              <a:rPr lang="it-IT" dirty="0"/>
              <a:t> T-60/04 a T-64/04, Budĕjovický Budvar, národní podnik c. UAMI e </a:t>
            </a:r>
            <a:r>
              <a:rPr lang="it-IT" dirty="0" err="1"/>
              <a:t>Anehuser</a:t>
            </a:r>
            <a:r>
              <a:rPr lang="it-IT" dirty="0"/>
              <a:t> Busch, </a:t>
            </a:r>
            <a:r>
              <a:rPr lang="it-IT" dirty="0" err="1"/>
              <a:t>cases</a:t>
            </a:r>
            <a:r>
              <a:rPr lang="it-IT" dirty="0"/>
              <a:t> «</a:t>
            </a:r>
            <a:r>
              <a:rPr lang="it-IT" dirty="0" err="1"/>
              <a:t>Bud</a:t>
            </a:r>
            <a:r>
              <a:rPr lang="it-IT" dirty="0"/>
              <a:t>»</a:t>
            </a:r>
          </a:p>
          <a:p>
            <a:r>
              <a:rPr lang="it-IT" dirty="0"/>
              <a:t>Court of First </a:t>
            </a:r>
            <a:r>
              <a:rPr lang="it-IT" dirty="0" err="1"/>
              <a:t>Instance</a:t>
            </a:r>
            <a:r>
              <a:rPr lang="it-IT" dirty="0"/>
              <a:t> 12 </a:t>
            </a:r>
            <a:r>
              <a:rPr lang="it-IT" dirty="0" err="1"/>
              <a:t>June</a:t>
            </a:r>
            <a:r>
              <a:rPr lang="it-IT" dirty="0"/>
              <a:t> 2007 (</a:t>
            </a:r>
            <a:r>
              <a:rPr lang="it-IT" dirty="0" err="1"/>
              <a:t>Fifth</a:t>
            </a:r>
            <a:r>
              <a:rPr lang="it-IT" dirty="0"/>
              <a:t> Chamber, </a:t>
            </a:r>
            <a:r>
              <a:rPr lang="it-IT" dirty="0" err="1"/>
              <a:t>Exetended</a:t>
            </a:r>
            <a:r>
              <a:rPr lang="it-IT" dirty="0"/>
              <a:t> </a:t>
            </a:r>
            <a:r>
              <a:rPr lang="it-IT" dirty="0" err="1"/>
              <a:t>Composition</a:t>
            </a:r>
            <a:r>
              <a:rPr lang="it-IT" dirty="0"/>
              <a:t>), </a:t>
            </a:r>
            <a:r>
              <a:rPr lang="it-IT" dirty="0" err="1"/>
              <a:t>cases</a:t>
            </a:r>
            <a:r>
              <a:rPr lang="it-IT" dirty="0"/>
              <a:t> T-53/04 a T-56/04, T-58/04 e T-59/04, Budĕjovický Budvar, národní podnik c. UAMI e </a:t>
            </a:r>
            <a:r>
              <a:rPr lang="it-IT" dirty="0" err="1"/>
              <a:t>Anehuser</a:t>
            </a:r>
            <a:r>
              <a:rPr lang="it-IT" dirty="0"/>
              <a:t> Busch, </a:t>
            </a:r>
            <a:r>
              <a:rPr lang="it-IT" dirty="0" err="1"/>
              <a:t>cases</a:t>
            </a:r>
            <a:r>
              <a:rPr lang="it-IT" dirty="0"/>
              <a:t> «Budweiser»</a:t>
            </a:r>
          </a:p>
          <a:p>
            <a:r>
              <a:rPr lang="en-GB" dirty="0"/>
              <a:t>European Court of Human Rights, Grand Chamber, Strasbourg 11 January 2007, Anheuser Busch Inc. v. Portugal, case </a:t>
            </a:r>
            <a:r>
              <a:rPr lang="it-IT" dirty="0"/>
              <a:t>«Budweiser Portugal»</a:t>
            </a:r>
          </a:p>
          <a:p>
            <a:r>
              <a:rPr lang="it-IT" dirty="0" err="1"/>
              <a:t>Turin</a:t>
            </a:r>
            <a:r>
              <a:rPr lang="it-IT" dirty="0"/>
              <a:t> </a:t>
            </a:r>
            <a:r>
              <a:rPr lang="it-IT" dirty="0" err="1"/>
              <a:t>Tribunal</a:t>
            </a:r>
            <a:r>
              <a:rPr lang="it-IT" dirty="0"/>
              <a:t> 30 </a:t>
            </a:r>
            <a:r>
              <a:rPr lang="it-IT" dirty="0" err="1"/>
              <a:t>November</a:t>
            </a:r>
            <a:r>
              <a:rPr lang="it-IT" dirty="0"/>
              <a:t> 2006, Bayerischer Brauerbund e. V. v Bavaria NV and Bavaria s.r.l., in </a:t>
            </a:r>
            <a:r>
              <a:rPr lang="it-IT" i="1" dirty="0"/>
              <a:t>Giur. ann. dir. ind. 5121</a:t>
            </a:r>
            <a:r>
              <a:rPr lang="it-IT" dirty="0"/>
              <a:t>, caso «Bavaria I» </a:t>
            </a:r>
          </a:p>
          <a:p>
            <a:r>
              <a:rPr lang="en-US" dirty="0"/>
              <a:t>ECJ 2 July 2009, case C-343/07, Bavaria NV e Bavaria Italia </a:t>
            </a:r>
            <a:r>
              <a:rPr lang="en-US" dirty="0" err="1"/>
              <a:t>s.r.l.</a:t>
            </a:r>
            <a:r>
              <a:rPr lang="en-US" dirty="0"/>
              <a:t> c. Bayerischer Brauerbund, case «Bavaria I»</a:t>
            </a:r>
          </a:p>
          <a:p>
            <a:r>
              <a:rPr lang="it-IT" dirty="0"/>
              <a:t>ECJ 4 March 4 marzo 1999, case C-87/97, Consorzio per la tutela del formaggio Gorgonzola v </a:t>
            </a:r>
            <a:r>
              <a:rPr lang="it-IT" dirty="0" err="1"/>
              <a:t>Käserei</a:t>
            </a:r>
            <a:r>
              <a:rPr lang="it-IT" dirty="0"/>
              <a:t> Champignon </a:t>
            </a:r>
            <a:r>
              <a:rPr lang="it-IT" dirty="0" err="1"/>
              <a:t>Hofmeister</a:t>
            </a:r>
            <a:r>
              <a:rPr lang="it-IT" dirty="0"/>
              <a:t> GmbH &amp; Co. KG, Eduard </a:t>
            </a:r>
            <a:r>
              <a:rPr lang="it-IT" dirty="0" err="1"/>
              <a:t>Bracharz</a:t>
            </a:r>
            <a:r>
              <a:rPr lang="it-IT" dirty="0"/>
              <a:t> GmbH, in </a:t>
            </a:r>
            <a:r>
              <a:rPr lang="it-IT" i="1" dirty="0"/>
              <a:t>ECR </a:t>
            </a:r>
            <a:r>
              <a:rPr lang="it-IT" dirty="0"/>
              <a:t>1999, I, 1316 ff., case  «Cambozola»</a:t>
            </a:r>
          </a:p>
          <a:p>
            <a:endParaRPr lang="it-IT" dirty="0"/>
          </a:p>
        </p:txBody>
      </p:sp>
    </p:spTree>
    <p:extLst>
      <p:ext uri="{BB962C8B-B14F-4D97-AF65-F5344CB8AC3E}">
        <p14:creationId xmlns:p14="http://schemas.microsoft.com/office/powerpoint/2010/main" val="303501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b="1" dirty="0"/>
              <a:t>Taking Stock</a:t>
            </a:r>
            <a:endParaRPr lang="it-IT" b="1" dirty="0"/>
          </a:p>
        </p:txBody>
      </p:sp>
      <p:sp>
        <p:nvSpPr>
          <p:cNvPr id="3" name="Segnaposto contenuto 2"/>
          <p:cNvSpPr>
            <a:spLocks noGrp="1"/>
          </p:cNvSpPr>
          <p:nvPr>
            <p:ph idx="1"/>
          </p:nvPr>
        </p:nvSpPr>
        <p:spPr/>
        <p:txBody>
          <a:bodyPr>
            <a:normAutofit/>
          </a:bodyPr>
          <a:lstStyle/>
          <a:p>
            <a:pPr lvl="0"/>
            <a:endParaRPr lang="en-GB" b="1" dirty="0" smtClean="0"/>
          </a:p>
          <a:p>
            <a:pPr lvl="0"/>
            <a:r>
              <a:rPr lang="en-GB" b="1" dirty="0" smtClean="0"/>
              <a:t>An </a:t>
            </a:r>
            <a:r>
              <a:rPr lang="en-GB" b="1" dirty="0"/>
              <a:t>inventory of relevant norms:</a:t>
            </a:r>
            <a:endParaRPr lang="it-IT" sz="1800" dirty="0"/>
          </a:p>
          <a:p>
            <a:pPr lvl="1"/>
            <a:r>
              <a:rPr lang="en-GB" b="1" dirty="0"/>
              <a:t>Reg. </a:t>
            </a:r>
            <a:r>
              <a:rPr lang="en-GB" b="1" dirty="0" smtClean="0"/>
              <a:t>1151/12 on EU GIs; </a:t>
            </a:r>
            <a:r>
              <a:rPr lang="en-GB" b="1" dirty="0"/>
              <a:t>but also</a:t>
            </a:r>
            <a:endParaRPr lang="it-IT" sz="1600" dirty="0"/>
          </a:p>
          <a:p>
            <a:pPr lvl="2"/>
            <a:r>
              <a:rPr lang="en-GB" b="1" dirty="0"/>
              <a:t>its predecessors; and</a:t>
            </a:r>
            <a:endParaRPr lang="it-IT" sz="1400" dirty="0"/>
          </a:p>
          <a:p>
            <a:pPr lvl="2"/>
            <a:r>
              <a:rPr lang="en-GB" b="1" dirty="0"/>
              <a:t>special rules for wines and spirits;</a:t>
            </a:r>
            <a:endParaRPr lang="it-IT" sz="1400" dirty="0"/>
          </a:p>
          <a:p>
            <a:pPr lvl="1"/>
            <a:r>
              <a:rPr lang="en-GB" b="1" dirty="0"/>
              <a:t>EU TM Directive and CTMR</a:t>
            </a:r>
            <a:r>
              <a:rPr lang="en-GB" b="1" dirty="0" smtClean="0"/>
              <a:t>; </a:t>
            </a:r>
          </a:p>
          <a:p>
            <a:r>
              <a:rPr lang="en-GB" b="1" dirty="0" smtClean="0"/>
              <a:t>How does the mechanism function?</a:t>
            </a:r>
          </a:p>
        </p:txBody>
      </p:sp>
    </p:spTree>
    <p:extLst>
      <p:ext uri="{BB962C8B-B14F-4D97-AF65-F5344CB8AC3E}">
        <p14:creationId xmlns:p14="http://schemas.microsoft.com/office/powerpoint/2010/main" val="52074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a:t>THE BASIC MODEL IN THREE </a:t>
            </a:r>
            <a:r>
              <a:rPr lang="en-GB" b="1" cap="small" dirty="0" smtClean="0"/>
              <a:t>SNAPSHOTS/1</a:t>
            </a:r>
            <a:endParaRPr lang="it-IT" dirty="0"/>
          </a:p>
        </p:txBody>
      </p:sp>
      <p:sp>
        <p:nvSpPr>
          <p:cNvPr id="3" name="Segnaposto contenuto 2"/>
          <p:cNvSpPr>
            <a:spLocks noGrp="1"/>
          </p:cNvSpPr>
          <p:nvPr>
            <p:ph idx="1"/>
          </p:nvPr>
        </p:nvSpPr>
        <p:spPr/>
        <p:txBody>
          <a:bodyPr>
            <a:normAutofit fontScale="70000" lnSpcReduction="20000"/>
          </a:bodyPr>
          <a:lstStyle/>
          <a:p>
            <a:pPr lvl="0"/>
            <a:endParaRPr lang="en-GB" sz="4100" b="1" cap="small" dirty="0" smtClean="0"/>
          </a:p>
          <a:p>
            <a:pPr lvl="0"/>
            <a:r>
              <a:rPr lang="en-GB" sz="4100" b="1" cap="small" dirty="0" smtClean="0"/>
              <a:t>Prior </a:t>
            </a:r>
            <a:r>
              <a:rPr lang="en-GB" sz="4100" b="1" cap="small" dirty="0"/>
              <a:t>GI/Later TM</a:t>
            </a:r>
            <a:r>
              <a:rPr lang="en-GB" sz="4100" b="1" dirty="0"/>
              <a:t>: </a:t>
            </a:r>
            <a:r>
              <a:rPr lang="en-GB" sz="4100" b="1" dirty="0" smtClean="0"/>
              <a:t>A Specialized Absolute Ground </a:t>
            </a:r>
            <a:endParaRPr lang="it-IT" sz="4100" dirty="0"/>
          </a:p>
          <a:p>
            <a:pPr algn="just"/>
            <a:r>
              <a:rPr lang="it-IT" dirty="0" smtClean="0"/>
              <a:t>The text of </a:t>
            </a:r>
            <a:r>
              <a:rPr lang="it-IT" b="1" dirty="0" smtClean="0"/>
              <a:t>Art. 14(1)</a:t>
            </a:r>
            <a:r>
              <a:rPr lang="it-IT" dirty="0" smtClean="0"/>
              <a:t> reg. 1151/12: </a:t>
            </a:r>
            <a:r>
              <a:rPr lang="en-US" b="1" dirty="0" smtClean="0"/>
              <a:t> </a:t>
            </a:r>
            <a:r>
              <a:rPr lang="en-US" b="1" dirty="0"/>
              <a:t>Where a designation of origin or a geographical indication is registered </a:t>
            </a:r>
            <a:r>
              <a:rPr lang="en-US" b="1" u="sng" dirty="0"/>
              <a:t>under this Regulation</a:t>
            </a:r>
            <a:r>
              <a:rPr lang="en-US" b="1" dirty="0"/>
              <a:t>, </a:t>
            </a:r>
            <a:r>
              <a:rPr lang="en-US" b="1" i="1" dirty="0"/>
              <a:t>the registration</a:t>
            </a:r>
            <a:r>
              <a:rPr lang="en-US" b="1" dirty="0"/>
              <a:t> of a trade mark the use of which would contravene Article 13(1) and which relates to a </a:t>
            </a:r>
            <a:r>
              <a:rPr lang="en-US" dirty="0"/>
              <a:t>product of the same type</a:t>
            </a:r>
            <a:r>
              <a:rPr lang="en-US" b="1" dirty="0"/>
              <a:t> </a:t>
            </a:r>
            <a:r>
              <a:rPr lang="en-US" b="1" i="1" dirty="0"/>
              <a:t>shall be refused</a:t>
            </a:r>
            <a:r>
              <a:rPr lang="en-US" b="1" dirty="0"/>
              <a:t> if </a:t>
            </a:r>
            <a:r>
              <a:rPr lang="en-US" b="1" u="sng" dirty="0"/>
              <a:t>the application</a:t>
            </a:r>
            <a:r>
              <a:rPr lang="en-US" b="1" dirty="0"/>
              <a:t> for registration of the trade mark is submitted </a:t>
            </a:r>
            <a:r>
              <a:rPr lang="en-US" b="1" u="sng" dirty="0"/>
              <a:t>after the date of </a:t>
            </a:r>
            <a:r>
              <a:rPr lang="en-US" b="1" dirty="0"/>
              <a:t>submission of the </a:t>
            </a:r>
            <a:r>
              <a:rPr lang="en-US" b="1" u="sng" dirty="0"/>
              <a:t>registration application </a:t>
            </a:r>
            <a:r>
              <a:rPr lang="en-US" b="1" dirty="0"/>
              <a:t>in respect of the designation of origin or the geographical indication to the Commission. Trade marks registered in breach of the first subparagraph shall be invalidated. The provisions of this paragraph shall apply notwithstanding the provisions of Directive 2008/95/EC. </a:t>
            </a:r>
            <a:endParaRPr lang="en-US" b="1" dirty="0" smtClean="0"/>
          </a:p>
          <a:p>
            <a:pPr marL="0" indent="0" algn="just">
              <a:buNone/>
            </a:pPr>
            <a:endParaRPr lang="it-IT" dirty="0"/>
          </a:p>
        </p:txBody>
      </p:sp>
    </p:spTree>
    <p:extLst>
      <p:ext uri="{BB962C8B-B14F-4D97-AF65-F5344CB8AC3E}">
        <p14:creationId xmlns:p14="http://schemas.microsoft.com/office/powerpoint/2010/main" val="39558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a:t>THE BASIC MODEL IN THREE SNAPSHOTS/1</a:t>
            </a:r>
            <a:endParaRPr lang="it-IT" dirty="0"/>
          </a:p>
        </p:txBody>
      </p:sp>
      <p:sp>
        <p:nvSpPr>
          <p:cNvPr id="3" name="Segnaposto contenuto 2"/>
          <p:cNvSpPr>
            <a:spLocks noGrp="1"/>
          </p:cNvSpPr>
          <p:nvPr>
            <p:ph idx="1"/>
          </p:nvPr>
        </p:nvSpPr>
        <p:spPr/>
        <p:txBody>
          <a:bodyPr>
            <a:normAutofit fontScale="77500" lnSpcReduction="20000"/>
          </a:bodyPr>
          <a:lstStyle/>
          <a:p>
            <a:r>
              <a:rPr lang="en-GB" dirty="0"/>
              <a:t>Divergencies </a:t>
            </a:r>
            <a:r>
              <a:rPr lang="en-GB" dirty="0" smtClean="0"/>
              <a:t>from the features of GI/TM conflict in relative grounds:</a:t>
            </a:r>
            <a:endParaRPr lang="en-GB" dirty="0"/>
          </a:p>
          <a:p>
            <a:pPr lvl="1"/>
            <a:r>
              <a:rPr lang="en-GB" dirty="0"/>
              <a:t>identifying the</a:t>
            </a:r>
            <a:r>
              <a:rPr lang="en-GB" b="1" dirty="0"/>
              <a:t> relevant date</a:t>
            </a:r>
            <a:r>
              <a:rPr lang="en-GB" dirty="0"/>
              <a:t>, where the problem is: GIs do not begin at a date intentionally selected by somebody, they are  an natural outgrowth of processes on the ground, the results of tradition; informal rather than formal; </a:t>
            </a:r>
            <a:r>
              <a:rPr lang="en-GB" dirty="0" smtClean="0"/>
              <a:t>in </a:t>
            </a:r>
            <a:r>
              <a:rPr lang="en-GB" dirty="0"/>
              <a:t>Reg. 1151 the relevant date is application v application, Art. 14(1); for an inventory of alternatives see App. I;</a:t>
            </a:r>
          </a:p>
          <a:p>
            <a:pPr lvl="1"/>
            <a:r>
              <a:rPr lang="en-GB" dirty="0"/>
              <a:t>Comparison of the </a:t>
            </a:r>
            <a:r>
              <a:rPr lang="en-GB" b="1" dirty="0"/>
              <a:t>signs</a:t>
            </a:r>
            <a:r>
              <a:rPr lang="en-GB" dirty="0"/>
              <a:t>: not </a:t>
            </a:r>
            <a:r>
              <a:rPr lang="en-GB" dirty="0" smtClean="0"/>
              <a:t>identity or similarity </a:t>
            </a:r>
            <a:r>
              <a:rPr lang="en-GB" dirty="0"/>
              <a:t>but “direct or indirect use”, Art. 13(1) reg. 1151/12, “contain or consist” in lett. (k) of Art. 7(1) CTMR;</a:t>
            </a:r>
          </a:p>
          <a:p>
            <a:pPr lvl="1"/>
            <a:r>
              <a:rPr lang="en-GB" dirty="0"/>
              <a:t>Comparison of the </a:t>
            </a:r>
            <a:r>
              <a:rPr lang="en-GB" b="1" dirty="0"/>
              <a:t>goods</a:t>
            </a:r>
            <a:r>
              <a:rPr lang="en-GB" dirty="0"/>
              <a:t>: not identical or similar, but «products of the same type»);</a:t>
            </a:r>
          </a:p>
          <a:p>
            <a:pPr lvl="1"/>
            <a:r>
              <a:rPr lang="en-GB" dirty="0"/>
              <a:t>The outcome=an Art. 13(1) reg. 1151/12 situation (see App. II)</a:t>
            </a:r>
            <a:endParaRPr lang="it-IT" dirty="0"/>
          </a:p>
        </p:txBody>
      </p:sp>
    </p:spTree>
    <p:extLst>
      <p:ext uri="{BB962C8B-B14F-4D97-AF65-F5344CB8AC3E}">
        <p14:creationId xmlns:p14="http://schemas.microsoft.com/office/powerpoint/2010/main" val="258440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400" b="1" cap="small" dirty="0"/>
              <a:t>THE BASIC MODEL IN THREE </a:t>
            </a:r>
            <a:r>
              <a:rPr lang="en-GB" sz="2400" b="1" cap="small" dirty="0" smtClean="0"/>
              <a:t>SNAPSHOTS/1 </a:t>
            </a:r>
            <a:r>
              <a:rPr lang="en-GB" sz="2400" b="1" dirty="0"/>
              <a:t>The Relationship of Art. 14(1) reg. 1151/12 to EU Trademark legislation, i.e. CTMR and Directive;</a:t>
            </a:r>
            <a:endParaRPr lang="it-IT" sz="2400" dirty="0"/>
          </a:p>
        </p:txBody>
      </p:sp>
      <p:sp>
        <p:nvSpPr>
          <p:cNvPr id="3" name="Segnaposto contenuto 2"/>
          <p:cNvSpPr>
            <a:spLocks noGrp="1"/>
          </p:cNvSpPr>
          <p:nvPr>
            <p:ph idx="1"/>
          </p:nvPr>
        </p:nvSpPr>
        <p:spPr/>
        <p:txBody>
          <a:bodyPr>
            <a:normAutofit/>
          </a:bodyPr>
          <a:lstStyle/>
          <a:p>
            <a:pPr lvl="1"/>
            <a:endParaRPr lang="it-IT" sz="1600" dirty="0"/>
          </a:p>
          <a:p>
            <a:pPr lvl="2"/>
            <a:endParaRPr lang="en-GB" b="1" dirty="0" smtClean="0"/>
          </a:p>
          <a:p>
            <a:pPr lvl="2"/>
            <a:r>
              <a:rPr lang="en-GB" b="1" dirty="0" smtClean="0"/>
              <a:t>The “immunization” of EU GI law from TM law:</a:t>
            </a:r>
          </a:p>
          <a:p>
            <a:pPr lvl="3"/>
            <a:r>
              <a:rPr lang="en-GB" b="1" dirty="0" smtClean="0"/>
              <a:t>Art</a:t>
            </a:r>
            <a:r>
              <a:rPr lang="en-GB" b="1" dirty="0"/>
              <a:t>. 164 </a:t>
            </a:r>
            <a:r>
              <a:rPr lang="en-GB" b="1" dirty="0" smtClean="0"/>
              <a:t>CTMR (“this reg. shall not affect reg. [then 510/06, now] 1151/12 and in particular Art. 14 hereof”);</a:t>
            </a:r>
          </a:p>
          <a:p>
            <a:pPr lvl="2"/>
            <a:endParaRPr lang="it-IT" sz="1400" dirty="0"/>
          </a:p>
          <a:p>
            <a:pPr lvl="3"/>
            <a:r>
              <a:rPr lang="en-GB" b="1" dirty="0" smtClean="0"/>
              <a:t>Art</a:t>
            </a:r>
            <a:r>
              <a:rPr lang="en-GB" b="1" dirty="0"/>
              <a:t>. 14(1) last sentence of reg. </a:t>
            </a:r>
            <a:r>
              <a:rPr lang="en-GB" b="1" dirty="0" smtClean="0"/>
              <a:t>1151/12 (“</a:t>
            </a:r>
            <a:r>
              <a:rPr lang="en-US" b="1" dirty="0"/>
              <a:t>The provisions of this paragraph shall apply notwithstanding the provisions of Directive </a:t>
            </a:r>
            <a:r>
              <a:rPr lang="en-US" b="1" dirty="0" smtClean="0"/>
              <a:t>2008/95/EC</a:t>
            </a:r>
            <a:r>
              <a:rPr lang="en-GB" b="1" dirty="0" smtClean="0"/>
              <a:t>”); what does it </a:t>
            </a:r>
            <a:r>
              <a:rPr lang="en-GB" b="1" dirty="0"/>
              <a:t>mean? </a:t>
            </a:r>
            <a:endParaRPr lang="en-GB" b="1" dirty="0" smtClean="0"/>
          </a:p>
          <a:p>
            <a:pPr lvl="3"/>
            <a:endParaRPr lang="it-IT" dirty="0"/>
          </a:p>
        </p:txBody>
      </p:sp>
    </p:spTree>
    <p:extLst>
      <p:ext uri="{BB962C8B-B14F-4D97-AF65-F5344CB8AC3E}">
        <p14:creationId xmlns:p14="http://schemas.microsoft.com/office/powerpoint/2010/main" val="455491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a:t>THE BASIC MODEL IN THREE </a:t>
            </a:r>
            <a:r>
              <a:rPr lang="en-GB" b="1" cap="small" dirty="0" smtClean="0"/>
              <a:t>SNAPSHOTS/2 &amp; 3</a:t>
            </a:r>
            <a:endParaRPr lang="it-IT" dirty="0"/>
          </a:p>
        </p:txBody>
      </p:sp>
      <p:sp>
        <p:nvSpPr>
          <p:cNvPr id="3" name="Segnaposto contenuto 2"/>
          <p:cNvSpPr>
            <a:spLocks noGrp="1"/>
          </p:cNvSpPr>
          <p:nvPr>
            <p:ph idx="1"/>
          </p:nvPr>
        </p:nvSpPr>
        <p:spPr/>
        <p:txBody>
          <a:bodyPr>
            <a:normAutofit/>
          </a:bodyPr>
          <a:lstStyle/>
          <a:p>
            <a:pPr lvl="0"/>
            <a:endParaRPr lang="en-GB" b="1" cap="small" dirty="0" smtClean="0"/>
          </a:p>
          <a:p>
            <a:pPr lvl="0"/>
            <a:r>
              <a:rPr lang="en-GB" b="1" cap="small" dirty="0" smtClean="0"/>
              <a:t>Prior </a:t>
            </a:r>
            <a:r>
              <a:rPr lang="en-GB" b="1" cap="small" dirty="0"/>
              <a:t>TM/later </a:t>
            </a:r>
            <a:r>
              <a:rPr lang="en-GB" b="1" cap="small" dirty="0" smtClean="0"/>
              <a:t>EU GI</a:t>
            </a:r>
            <a:r>
              <a:rPr lang="en-GB" b="1" dirty="0"/>
              <a:t>: the two-pronged EU system of </a:t>
            </a:r>
            <a:endParaRPr lang="it-IT" sz="1800" dirty="0"/>
          </a:p>
          <a:p>
            <a:pPr lvl="1"/>
            <a:r>
              <a:rPr lang="en-GB" b="1" dirty="0"/>
              <a:t>Art. 6(4) Reg. 1151/12, prior </a:t>
            </a:r>
            <a:r>
              <a:rPr lang="en-GB" b="1" cap="small" dirty="0"/>
              <a:t>TMs having “reputation and renown”</a:t>
            </a:r>
            <a:r>
              <a:rPr lang="en-GB" b="1" dirty="0"/>
              <a:t>;</a:t>
            </a:r>
            <a:endParaRPr lang="it-IT" sz="1600" dirty="0"/>
          </a:p>
          <a:p>
            <a:pPr lvl="1"/>
            <a:r>
              <a:rPr lang="en-GB" b="1" cap="small" dirty="0" smtClean="0"/>
              <a:t>Coexistence</a:t>
            </a:r>
            <a:r>
              <a:rPr lang="en-GB" b="1" dirty="0" smtClean="0"/>
              <a:t> </a:t>
            </a:r>
            <a:r>
              <a:rPr lang="en-GB" b="1" dirty="0"/>
              <a:t>under Art. 14(2) Reg. 1151/12; </a:t>
            </a:r>
            <a:endParaRPr lang="en-GB" b="1" dirty="0" smtClean="0"/>
          </a:p>
          <a:p>
            <a:pPr marL="914400" lvl="2" indent="0">
              <a:buNone/>
            </a:pPr>
            <a:r>
              <a:rPr lang="en-GB" sz="2600" b="1" dirty="0" smtClean="0"/>
              <a:t>PLUS</a:t>
            </a:r>
            <a:endParaRPr lang="it-IT" sz="2600" dirty="0"/>
          </a:p>
          <a:p>
            <a:pPr lvl="1"/>
            <a:r>
              <a:rPr lang="en-GB" b="1" cap="small" dirty="0"/>
              <a:t>P</a:t>
            </a:r>
            <a:r>
              <a:rPr lang="en-GB" b="1" dirty="0"/>
              <a:t>hase-out;</a:t>
            </a:r>
            <a:endParaRPr lang="it-IT" sz="1600" dirty="0"/>
          </a:p>
          <a:p>
            <a:endParaRPr lang="it-IT" dirty="0"/>
          </a:p>
        </p:txBody>
      </p:sp>
    </p:spTree>
    <p:extLst>
      <p:ext uri="{BB962C8B-B14F-4D97-AF65-F5344CB8AC3E}">
        <p14:creationId xmlns:p14="http://schemas.microsoft.com/office/powerpoint/2010/main" val="81151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a:t>THE BASIC MODEL IN THREE </a:t>
            </a:r>
            <a:r>
              <a:rPr lang="en-GB" b="1" cap="small" dirty="0" smtClean="0"/>
              <a:t>SNAPSHOTS/2</a:t>
            </a:r>
            <a:endParaRPr lang="it-IT" dirty="0"/>
          </a:p>
        </p:txBody>
      </p:sp>
      <p:sp>
        <p:nvSpPr>
          <p:cNvPr id="3" name="Segnaposto contenuto 2"/>
          <p:cNvSpPr>
            <a:spLocks noGrp="1"/>
          </p:cNvSpPr>
          <p:nvPr>
            <p:ph idx="1"/>
          </p:nvPr>
        </p:nvSpPr>
        <p:spPr/>
        <p:txBody>
          <a:bodyPr>
            <a:normAutofit fontScale="92500" lnSpcReduction="20000"/>
          </a:bodyPr>
          <a:lstStyle/>
          <a:p>
            <a:pPr lvl="1"/>
            <a:r>
              <a:rPr lang="en-GB" b="1" dirty="0"/>
              <a:t>Art. 6(4) Reg. 1151/12, prior </a:t>
            </a:r>
            <a:r>
              <a:rPr lang="en-GB" b="1" cap="small" dirty="0"/>
              <a:t>TMs having “reputation and renown</a:t>
            </a:r>
            <a:r>
              <a:rPr lang="en-GB" b="1" cap="small" dirty="0" smtClean="0"/>
              <a:t>”</a:t>
            </a:r>
            <a:r>
              <a:rPr lang="en-GB" b="1" dirty="0" smtClean="0"/>
              <a:t>; </a:t>
            </a:r>
            <a:r>
              <a:rPr lang="en-US" sz="1600" dirty="0" smtClean="0"/>
              <a:t>4</a:t>
            </a:r>
            <a:r>
              <a:rPr lang="en-US" sz="1600" dirty="0"/>
              <a:t>. A name </a:t>
            </a:r>
            <a:r>
              <a:rPr lang="en-US" sz="1600" u="sng" dirty="0"/>
              <a:t>proposed for registration</a:t>
            </a:r>
            <a:r>
              <a:rPr lang="en-US" sz="1600" dirty="0"/>
              <a:t> as a designation of origin or geographical indication shall not be registered where, in the light of a trade mark’s reputation and renown and </a:t>
            </a:r>
            <a:r>
              <a:rPr lang="en-US" sz="1600" i="1" dirty="0"/>
              <a:t>the length of time</a:t>
            </a:r>
            <a:r>
              <a:rPr lang="en-US" sz="1600" dirty="0"/>
              <a:t> it has been used, registration of the name proposed as the designation of origin or geographical indication would be liable to mislead the consumer as to the true identity of the product.</a:t>
            </a:r>
            <a:endParaRPr lang="it-IT" sz="1600" dirty="0"/>
          </a:p>
          <a:p>
            <a:pPr lvl="2"/>
            <a:r>
              <a:rPr lang="en-GB" b="1" dirty="0"/>
              <a:t>The reference date again</a:t>
            </a:r>
            <a:r>
              <a:rPr lang="en-GB" b="1" dirty="0" smtClean="0"/>
              <a:t>: no precise reference, but i. GI is assumed to be still at the application stage; and ii. a necessarily much older TM; [not a relative ground but a guideline for EU authorities before registration, </a:t>
            </a:r>
            <a:r>
              <a:rPr lang="en-US" dirty="0"/>
              <a:t>ECJ 2 July 2009, case «Bavaria I», </a:t>
            </a:r>
            <a:r>
              <a:rPr lang="en-US" dirty="0" smtClean="0"/>
              <a:t>para 118</a:t>
            </a:r>
            <a:r>
              <a:rPr lang="en-GB" b="1" dirty="0" smtClean="0"/>
              <a:t>]</a:t>
            </a:r>
            <a:endParaRPr lang="it-IT" sz="1400" dirty="0"/>
          </a:p>
          <a:p>
            <a:pPr lvl="2"/>
            <a:r>
              <a:rPr lang="en-GB" b="1" dirty="0"/>
              <a:t>What is the standard</a:t>
            </a:r>
            <a:r>
              <a:rPr lang="en-GB" b="1" dirty="0" smtClean="0"/>
              <a:t>? </a:t>
            </a:r>
          </a:p>
          <a:p>
            <a:pPr lvl="3"/>
            <a:r>
              <a:rPr lang="en-GB" sz="1600" b="1" dirty="0" smtClean="0"/>
              <a:t>Misleading the consumer (not as to the business origin, but as to) “the true identity of the product” </a:t>
            </a:r>
          </a:p>
          <a:p>
            <a:pPr lvl="3"/>
            <a:r>
              <a:rPr lang="en-GB" sz="1600" b="1" dirty="0" smtClean="0"/>
              <a:t>Not much help apparently coming from paras 11 ff. </a:t>
            </a:r>
            <a:r>
              <a:rPr lang="en-US" sz="1600" dirty="0" smtClean="0"/>
              <a:t>ECJ </a:t>
            </a:r>
            <a:r>
              <a:rPr lang="en-US" sz="1600" dirty="0"/>
              <a:t>2 July 2009, </a:t>
            </a:r>
            <a:r>
              <a:rPr lang="en-US" sz="1600" dirty="0" smtClean="0"/>
              <a:t>case </a:t>
            </a:r>
            <a:r>
              <a:rPr lang="en-US" sz="1600" dirty="0"/>
              <a:t>«Bavaria I</a:t>
            </a:r>
            <a:r>
              <a:rPr lang="en-US" sz="1600" dirty="0" smtClean="0"/>
              <a:t>», paras 111 ff. , where the finding was by a reg. (reg. 1347/01); </a:t>
            </a:r>
            <a:r>
              <a:rPr lang="en-US" sz="1600" b="1" dirty="0" smtClean="0"/>
              <a:t>but see paras 123-124 “likelihood of confusion on the part of the consumer… between the name at issue and the preexisting mark”;</a:t>
            </a:r>
          </a:p>
          <a:p>
            <a:endParaRPr lang="it-IT" dirty="0"/>
          </a:p>
        </p:txBody>
      </p:sp>
    </p:spTree>
    <p:extLst>
      <p:ext uri="{BB962C8B-B14F-4D97-AF65-F5344CB8AC3E}">
        <p14:creationId xmlns:p14="http://schemas.microsoft.com/office/powerpoint/2010/main" val="85508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cap="small" dirty="0"/>
              <a:t>THE BASIC MODEL IN THREE </a:t>
            </a:r>
            <a:r>
              <a:rPr lang="en-GB" b="1" cap="small" dirty="0" smtClean="0"/>
              <a:t>SNAPSHOTS/3</a:t>
            </a:r>
            <a:endParaRPr lang="it-IT" dirty="0"/>
          </a:p>
        </p:txBody>
      </p:sp>
      <p:sp>
        <p:nvSpPr>
          <p:cNvPr id="3" name="Segnaposto contenuto 2"/>
          <p:cNvSpPr>
            <a:spLocks noGrp="1"/>
          </p:cNvSpPr>
          <p:nvPr>
            <p:ph idx="1"/>
          </p:nvPr>
        </p:nvSpPr>
        <p:spPr/>
        <p:txBody>
          <a:bodyPr>
            <a:normAutofit fontScale="85000" lnSpcReduction="20000"/>
          </a:bodyPr>
          <a:lstStyle/>
          <a:p>
            <a:pPr lvl="1"/>
            <a:r>
              <a:rPr lang="en-GB" b="1" cap="small" dirty="0"/>
              <a:t>Coexistence</a:t>
            </a:r>
            <a:r>
              <a:rPr lang="en-GB" b="1" dirty="0"/>
              <a:t> under Art. 14(2) Reg. 1151/12; </a:t>
            </a:r>
            <a:endParaRPr lang="it-IT" sz="1600" dirty="0"/>
          </a:p>
          <a:p>
            <a:pPr lvl="2"/>
            <a:r>
              <a:rPr lang="en-US" dirty="0"/>
              <a:t>2. Without prejudice to Article 6(4), a trade mark the use of which contravenes Article 13(1) which has been </a:t>
            </a:r>
            <a:r>
              <a:rPr lang="en-US" u="sng" dirty="0"/>
              <a:t>applied for</a:t>
            </a:r>
            <a:r>
              <a:rPr lang="en-US" dirty="0"/>
              <a:t>, registered, or established by use if that possibility is provided for by the legislation concerned, </a:t>
            </a:r>
            <a:r>
              <a:rPr lang="en-US" b="1" dirty="0"/>
              <a:t>in good faith</a:t>
            </a:r>
            <a:r>
              <a:rPr lang="en-US" dirty="0"/>
              <a:t> within the territory of the Union, before the date on which</a:t>
            </a:r>
            <a:r>
              <a:rPr lang="en-US" u="sng" dirty="0"/>
              <a:t> the application </a:t>
            </a:r>
            <a:r>
              <a:rPr lang="en-US" dirty="0"/>
              <a:t>for protection of the designation of origin or geographical indication is submitted to the Commission, may continue to be used and renewed for that product notwithstanding the registration of a designation of origin or geographical indication, provided that </a:t>
            </a:r>
            <a:r>
              <a:rPr lang="en-US" b="1" dirty="0"/>
              <a:t>no grounds for its invalidity or revocation</a:t>
            </a:r>
            <a:r>
              <a:rPr lang="en-US" dirty="0"/>
              <a:t> exist under Council Regulation (EC) No 207/2009 of 26 February 2009 on the Community trade mark (1) or under Directive 2008/95/EC. In such cases, the use of the protected designation of origin or protected geographical indication shall be permitted as well as use of the relevant trade marks.</a:t>
            </a:r>
            <a:endParaRPr lang="it-IT" dirty="0"/>
          </a:p>
          <a:p>
            <a:endParaRPr lang="it-IT" dirty="0"/>
          </a:p>
        </p:txBody>
      </p:sp>
    </p:spTree>
    <p:extLst>
      <p:ext uri="{BB962C8B-B14F-4D97-AF65-F5344CB8AC3E}">
        <p14:creationId xmlns:p14="http://schemas.microsoft.com/office/powerpoint/2010/main" val="5486356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2398</Words>
  <Application>Microsoft Office PowerPoint</Application>
  <PresentationFormat>On-screen Show (4:3)</PresentationFormat>
  <Paragraphs>138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Tema di Office</vt:lpstr>
      <vt:lpstr>The Relationship Between Registered Trademarks and Indications of Geographical Origin</vt:lpstr>
      <vt:lpstr>Outline</vt:lpstr>
      <vt:lpstr>Taking Stock</vt:lpstr>
      <vt:lpstr>THE BASIC MODEL IN THREE SNAPSHOTS/1</vt:lpstr>
      <vt:lpstr>THE BASIC MODEL IN THREE SNAPSHOTS/1</vt:lpstr>
      <vt:lpstr>THE BASIC MODEL IN THREE SNAPSHOTS/1 The Relationship of Art. 14(1) reg. 1151/12 to EU Trademark legislation, i.e. CTMR and Directive;</vt:lpstr>
      <vt:lpstr>THE BASIC MODEL IN THREE SNAPSHOTS/2 &amp; 3</vt:lpstr>
      <vt:lpstr>THE BASIC MODEL IN THREE SNAPSHOTS/2</vt:lpstr>
      <vt:lpstr>THE BASIC MODEL IN THREE SNAPSHOTS/3</vt:lpstr>
      <vt:lpstr>THE BASIC MODEL IN THREE SNAPSHOTS/3</vt:lpstr>
      <vt:lpstr>THE BASIC MODEL IN THREE SNAPSHOTS/3</vt:lpstr>
      <vt:lpstr>The INVERTED MECHANISM</vt:lpstr>
      <vt:lpstr>THE TREES AND THE FOREST: </vt:lpstr>
      <vt:lpstr>IV. TOWARDS A READJUSTMENT OF THE INVERTED MECHANISM?</vt:lpstr>
      <vt:lpstr>PowerPoint Presentation</vt:lpstr>
      <vt:lpstr>Conclusion</vt:lpstr>
      <vt:lpstr>Appendix I</vt:lpstr>
      <vt:lpstr>Appendix II</vt:lpstr>
      <vt:lpstr>List of cases mentioned</vt:lpstr>
      <vt:lpstr>List of cases mentioned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Registered Trademarks and Indications of Geographical Origin</dc:title>
  <dc:creator>Ricolfi</dc:creator>
  <cp:lastModifiedBy>Kooij, P.A.C.E. van der</cp:lastModifiedBy>
  <cp:revision>69</cp:revision>
  <dcterms:created xsi:type="dcterms:W3CDTF">2015-10-07T06:35:56Z</dcterms:created>
  <dcterms:modified xsi:type="dcterms:W3CDTF">2015-11-16T14:22:15Z</dcterms:modified>
</cp:coreProperties>
</file>