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69" r:id="rId15"/>
    <p:sldId id="273" r:id="rId16"/>
    <p:sldId id="270" r:id="rId17"/>
    <p:sldId id="271" r:id="rId18"/>
    <p:sldId id="274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BA5B-9122-7348-B9E7-EC07C3A43FEA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DF96-AB49-AB44-A267-300A3D73A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BA5B-9122-7348-B9E7-EC07C3A43FEA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DF96-AB49-AB44-A267-300A3D73A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BA5B-9122-7348-B9E7-EC07C3A43FEA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DF96-AB49-AB44-A267-300A3D73A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BA5B-9122-7348-B9E7-EC07C3A43FEA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DF96-AB49-AB44-A267-300A3D73A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BA5B-9122-7348-B9E7-EC07C3A43FEA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DF96-AB49-AB44-A267-300A3D73A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BA5B-9122-7348-B9E7-EC07C3A43FEA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DF96-AB49-AB44-A267-300A3D73A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BA5B-9122-7348-B9E7-EC07C3A43FEA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DF96-AB49-AB44-A267-300A3D73A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BA5B-9122-7348-B9E7-EC07C3A43FEA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DF96-AB49-AB44-A267-300A3D73A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BA5B-9122-7348-B9E7-EC07C3A43FEA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DF96-AB49-AB44-A267-300A3D73A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BA5B-9122-7348-B9E7-EC07C3A43FEA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DF96-AB49-AB44-A267-300A3D73A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BA5B-9122-7348-B9E7-EC07C3A43FEA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DF96-AB49-AB44-A267-300A3D73A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4BA5B-9122-7348-B9E7-EC07C3A43FEA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BDF96-AB49-AB44-A267-300A3D73A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GB" dirty="0"/>
              <a:t>Registered trademarks &amp; tort law (passing off) 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Jennifer Davis</a:t>
            </a:r>
          </a:p>
          <a:p>
            <a:r>
              <a:rPr lang="en-US" dirty="0" smtClean="0"/>
              <a:t>jsd27@cam.ac.uk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The extended form of passing off: </a:t>
            </a:r>
            <a:r>
              <a:rPr lang="en-US" sz="3200" i="1" dirty="0" smtClean="0"/>
              <a:t> Diageo </a:t>
            </a:r>
            <a:r>
              <a:rPr lang="en-US" sz="3200" i="1" dirty="0" err="1" smtClean="0"/>
              <a:t>v</a:t>
            </a:r>
            <a:r>
              <a:rPr lang="en-US" sz="3200" i="1" dirty="0" smtClean="0"/>
              <a:t> Intercontinental Brands Ltd </a:t>
            </a:r>
            <a:r>
              <a:rPr lang="en-US" sz="3200" dirty="0" smtClean="0"/>
              <a:t>[2010] EWCA </a:t>
            </a:r>
            <a:r>
              <a:rPr lang="en-US" sz="3200" dirty="0" err="1" smtClean="0"/>
              <a:t>Civ</a:t>
            </a:r>
            <a:r>
              <a:rPr lang="en-US" sz="3200" dirty="0" smtClean="0"/>
              <a:t> 920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5882" y="1600200"/>
            <a:ext cx="2921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extended form of passing off:</a:t>
            </a:r>
            <a:br>
              <a:rPr lang="en-US" sz="3200" dirty="0" smtClean="0"/>
            </a:br>
            <a:r>
              <a:rPr lang="en-US" sz="3200" i="1" dirty="0" err="1" smtClean="0"/>
              <a:t>Chocosuisse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v</a:t>
            </a:r>
            <a:r>
              <a:rPr lang="en-US" sz="3200" i="1" dirty="0" smtClean="0"/>
              <a:t> Cadbury </a:t>
            </a:r>
            <a:r>
              <a:rPr lang="en-US" sz="3200" dirty="0" smtClean="0"/>
              <a:t>[1991] RPC 826</a:t>
            </a:r>
            <a:endParaRPr lang="en-US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6334" y="2112210"/>
            <a:ext cx="4456139" cy="334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Damage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Lost sales</a:t>
            </a:r>
          </a:p>
          <a:p>
            <a:r>
              <a:rPr lang="en-US" sz="2800" dirty="0" smtClean="0"/>
              <a:t>Lost opportunity to expand into other fields</a:t>
            </a:r>
          </a:p>
          <a:p>
            <a:pPr>
              <a:buNone/>
            </a:pPr>
            <a:r>
              <a:rPr lang="en-US" sz="2800" dirty="0" smtClean="0"/>
              <a:t>(</a:t>
            </a:r>
            <a:r>
              <a:rPr lang="en-US" sz="2800" i="1" dirty="0" smtClean="0"/>
              <a:t>Lego Systems </a:t>
            </a:r>
            <a:r>
              <a:rPr lang="en-US" sz="2800" i="1" dirty="0" err="1" smtClean="0"/>
              <a:t>v</a:t>
            </a:r>
            <a:r>
              <a:rPr lang="en-US" sz="2800" i="1" dirty="0" smtClean="0"/>
              <a:t> Lego M. </a:t>
            </a:r>
            <a:r>
              <a:rPr lang="en-US" sz="2800" i="1" dirty="0" err="1" smtClean="0"/>
              <a:t>Lemestich</a:t>
            </a:r>
            <a:r>
              <a:rPr lang="en-US" sz="2800" i="1" dirty="0" smtClean="0"/>
              <a:t> Ltd.</a:t>
            </a:r>
            <a:r>
              <a:rPr lang="en-US" sz="2800" dirty="0" smtClean="0"/>
              <a:t> [1983] FSR 155 HC)</a:t>
            </a:r>
          </a:p>
          <a:p>
            <a:r>
              <a:rPr lang="en-US" sz="2800" dirty="0" smtClean="0"/>
              <a:t>Damage by association</a:t>
            </a:r>
          </a:p>
          <a:p>
            <a:pPr>
              <a:buNone/>
            </a:pPr>
            <a:r>
              <a:rPr lang="en-US" sz="2800" dirty="0" smtClean="0"/>
              <a:t>(</a:t>
            </a:r>
            <a:r>
              <a:rPr lang="en-US" sz="2800" i="1" dirty="0" smtClean="0"/>
              <a:t>Annabel’s (Berkley Square) </a:t>
            </a:r>
            <a:r>
              <a:rPr lang="en-US" sz="2800" i="1" dirty="0" err="1" smtClean="0"/>
              <a:t>v</a:t>
            </a:r>
            <a:r>
              <a:rPr lang="en-US" sz="2800" i="1" dirty="0" smtClean="0"/>
              <a:t> G. </a:t>
            </a:r>
            <a:r>
              <a:rPr lang="en-US" sz="2800" i="1" dirty="0" err="1" smtClean="0"/>
              <a:t>Schock</a:t>
            </a:r>
            <a:r>
              <a:rPr lang="en-US" sz="2800" i="1" dirty="0" smtClean="0"/>
              <a:t> (</a:t>
            </a:r>
            <a:r>
              <a:rPr lang="en-US" sz="2800" i="1" dirty="0" err="1" smtClean="0"/>
              <a:t>t</a:t>
            </a:r>
            <a:r>
              <a:rPr lang="en-US" sz="2800" i="1" dirty="0" smtClean="0"/>
              <a:t>/a Annabel’s Escort Agency</a:t>
            </a:r>
            <a:r>
              <a:rPr lang="en-US" sz="2800" dirty="0" smtClean="0"/>
              <a:t> [1972] RPC 261</a:t>
            </a:r>
          </a:p>
          <a:p>
            <a:r>
              <a:rPr lang="en-US" sz="2800" dirty="0" smtClean="0"/>
              <a:t>Dilution &amp; misappropriation? (‘Elderflower Champagne’)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Passing off and registered trade marks:</a:t>
            </a:r>
            <a:br>
              <a:rPr lang="en-US" dirty="0" smtClean="0"/>
            </a:br>
            <a:r>
              <a:rPr lang="en-US" dirty="0" smtClean="0"/>
              <a:t>overlap and divergence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A greater penumbra of protection with passing off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2.  Steps in if the registered trade mark is found invalid or revoked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 A greater penumbra of protection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‘Penguin/Puffin’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6779" y="2921418"/>
            <a:ext cx="53721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‘Jif Lemon’</a:t>
            </a:r>
            <a:endParaRPr lang="en-US" sz="3200" dirty="0"/>
          </a:p>
        </p:txBody>
      </p:sp>
      <p:pic>
        <p:nvPicPr>
          <p:cNvPr id="4" name="Content Placeholder 3" descr="imgres-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Preventing a registration because of prior right </a:t>
            </a:r>
            <a:r>
              <a:rPr lang="en-US" sz="2800" dirty="0" err="1" smtClean="0"/>
              <a:t>CTReg</a:t>
            </a:r>
            <a:r>
              <a:rPr lang="en-US" sz="2800" smtClean="0"/>
              <a:t> at8(4): </a:t>
            </a:r>
            <a:r>
              <a:rPr lang="en-US" sz="2800" i="1" dirty="0" err="1" smtClean="0"/>
              <a:t>Tilda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v</a:t>
            </a:r>
            <a:r>
              <a:rPr lang="en-US" sz="2800" i="1" dirty="0" smtClean="0"/>
              <a:t> OHIM </a:t>
            </a:r>
            <a:r>
              <a:rPr lang="en-US" sz="2800" dirty="0" smtClean="0"/>
              <a:t>(Case T-136/14) GC 30/9/2015</a:t>
            </a:r>
            <a:endParaRPr lang="en-US" sz="28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9550" y="2473910"/>
            <a:ext cx="26543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2213" y="3001963"/>
            <a:ext cx="33909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i="1" dirty="0" smtClean="0"/>
              <a:t>Sofa Workshop Ltd </a:t>
            </a:r>
            <a:r>
              <a:rPr lang="en-US" sz="3200" i="1" dirty="0" err="1" smtClean="0"/>
              <a:t>v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Sofaworks</a:t>
            </a:r>
            <a:r>
              <a:rPr lang="en-US" sz="3200" i="1" dirty="0" smtClean="0"/>
              <a:t> </a:t>
            </a:r>
            <a:r>
              <a:rPr lang="en-US" sz="3200" dirty="0" smtClean="0"/>
              <a:t>Ltd [2015] EWHC 1773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589" y="2767263"/>
            <a:ext cx="4271211" cy="2847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4313" y="2484438"/>
            <a:ext cx="32893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/>
              <a:t>Ukulele Orchestra of GB </a:t>
            </a:r>
            <a:r>
              <a:rPr lang="en-US" sz="2800" i="1" dirty="0" err="1" smtClean="0"/>
              <a:t>v</a:t>
            </a:r>
            <a:r>
              <a:rPr lang="en-US" sz="2800" i="1" dirty="0" smtClean="0"/>
              <a:t> Clausen (</a:t>
            </a:r>
            <a:r>
              <a:rPr lang="en-US" sz="2800" i="1" dirty="0" err="1" smtClean="0"/>
              <a:t>t</a:t>
            </a:r>
            <a:r>
              <a:rPr lang="en-US" sz="2800" i="1" dirty="0" smtClean="0"/>
              <a:t>/a UK Ukulele Orchestra</a:t>
            </a:r>
            <a:r>
              <a:rPr lang="en-US" sz="2800" dirty="0" smtClean="0"/>
              <a:t> [2015] EWHC 1772</a:t>
            </a:r>
            <a:endParaRPr lang="en-US" sz="28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0632" y="2473158"/>
            <a:ext cx="2981158" cy="298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46" y="2473158"/>
            <a:ext cx="4271142" cy="2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1880-2015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Passing off yesterday: 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Passing off today: </a:t>
            </a:r>
            <a:endParaRPr lang="en-US" dirty="0"/>
          </a:p>
        </p:txBody>
      </p:sp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5" y="2432050"/>
            <a:ext cx="3606800" cy="2247900"/>
          </a:xfrm>
          <a:prstGeom prst="rect">
            <a:avLst/>
          </a:prstGeom>
        </p:spPr>
      </p:pic>
      <p:pic>
        <p:nvPicPr>
          <p:cNvPr id="13" name="Picture 12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800" y="3238500"/>
            <a:ext cx="2667000" cy="90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Passing Off and Unfair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British bias against regulating competition</a:t>
            </a:r>
          </a:p>
          <a:p>
            <a:pPr>
              <a:buNone/>
            </a:pPr>
            <a:r>
              <a:rPr lang="en-US" sz="2400" i="1" dirty="0" err="1" smtClean="0"/>
              <a:t>Erven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Warnink</a:t>
            </a:r>
            <a:r>
              <a:rPr lang="en-US" sz="2400" i="1" dirty="0" smtClean="0"/>
              <a:t> BV </a:t>
            </a:r>
            <a:r>
              <a:rPr lang="en-US" sz="2400" i="1" dirty="0" err="1" smtClean="0"/>
              <a:t>v</a:t>
            </a:r>
            <a:r>
              <a:rPr lang="en-US" sz="2400" i="1" dirty="0" smtClean="0"/>
              <a:t> J </a:t>
            </a:r>
            <a:r>
              <a:rPr lang="en-US" sz="2400" i="1" dirty="0" err="1" smtClean="0"/>
              <a:t>Townend</a:t>
            </a:r>
            <a:r>
              <a:rPr lang="en-US" sz="2400" i="1" dirty="0" smtClean="0"/>
              <a:t> &amp; Sons (Hull) Ltd </a:t>
            </a:r>
            <a:r>
              <a:rPr lang="en-US" sz="2400" dirty="0" smtClean="0"/>
              <a:t>[1979] AC 731 (‘</a:t>
            </a:r>
            <a:r>
              <a:rPr lang="en-US" sz="2400" dirty="0" err="1" smtClean="0"/>
              <a:t>Advocaat</a:t>
            </a:r>
            <a:r>
              <a:rPr lang="en-US" sz="2400" dirty="0" smtClean="0"/>
              <a:t>’)</a:t>
            </a:r>
          </a:p>
          <a:p>
            <a:endParaRPr lang="en-US" dirty="0" smtClean="0"/>
          </a:p>
          <a:p>
            <a:r>
              <a:rPr lang="en-US" dirty="0" smtClean="0"/>
              <a:t> The law is applied on a case by case basis</a:t>
            </a:r>
          </a:p>
          <a:p>
            <a:pPr>
              <a:buNone/>
            </a:pPr>
            <a:r>
              <a:rPr lang="en-US" sz="2400" i="1" dirty="0" smtClean="0"/>
              <a:t>Reckitt &amp; Coleman Products Ltd. </a:t>
            </a:r>
            <a:r>
              <a:rPr lang="en-US" sz="2400" i="1" dirty="0" err="1" smtClean="0"/>
              <a:t>v</a:t>
            </a:r>
            <a:r>
              <a:rPr lang="en-US" sz="2400" i="1" dirty="0" smtClean="0"/>
              <a:t> Borden Inc</a:t>
            </a:r>
            <a:r>
              <a:rPr lang="en-US" sz="2400" dirty="0" smtClean="0"/>
              <a:t> [1990] (‘Jif Lemon’)</a:t>
            </a:r>
          </a:p>
          <a:p>
            <a:endParaRPr lang="en-US" dirty="0" smtClean="0"/>
          </a:p>
          <a:p>
            <a:r>
              <a:rPr lang="en-US" dirty="0" smtClean="0"/>
              <a:t>No apparent remedy against misappropriation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elements of passing 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  Goodwill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2.  A misrepresentation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3.  Damage (or in a </a:t>
            </a:r>
            <a:r>
              <a:rPr lang="en-US" dirty="0" err="1" smtClean="0"/>
              <a:t>quia</a:t>
            </a:r>
            <a:r>
              <a:rPr lang="en-US" dirty="0" smtClean="0"/>
              <a:t> </a:t>
            </a:r>
            <a:r>
              <a:rPr lang="en-US" dirty="0" err="1" smtClean="0"/>
              <a:t>timet</a:t>
            </a:r>
            <a:r>
              <a:rPr lang="en-US" dirty="0" smtClean="0"/>
              <a:t> action, the likelihood of damage)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goodwill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 is: ‘the attractive force that brings in custom’ </a:t>
            </a:r>
          </a:p>
          <a:p>
            <a:pPr>
              <a:buNone/>
            </a:pPr>
            <a:r>
              <a:rPr lang="en-US" sz="2400" dirty="0" smtClean="0"/>
              <a:t>(</a:t>
            </a:r>
            <a:r>
              <a:rPr lang="en-US" sz="2400" i="1" dirty="0" smtClean="0"/>
              <a:t>The Commissioners of Inland Revenue </a:t>
            </a:r>
            <a:r>
              <a:rPr lang="en-US" sz="2400" i="1" dirty="0" err="1" smtClean="0"/>
              <a:t>v</a:t>
            </a:r>
            <a:r>
              <a:rPr lang="en-US" sz="2400" i="1" dirty="0" smtClean="0"/>
              <a:t> Muller &amp; Co’s Margarine </a:t>
            </a:r>
            <a:r>
              <a:rPr lang="en-US" sz="2400" dirty="0" smtClean="0"/>
              <a:t>[1901] AC 217)</a:t>
            </a:r>
          </a:p>
          <a:p>
            <a:r>
              <a:rPr lang="en-US" dirty="0" smtClean="0"/>
              <a:t>It is distinguished on the market by a distinctive sign/and or get-up</a:t>
            </a:r>
          </a:p>
          <a:p>
            <a:r>
              <a:rPr lang="en-US" dirty="0" smtClean="0"/>
              <a:t>It is alienable only with the underlying business</a:t>
            </a:r>
          </a:p>
          <a:p>
            <a:r>
              <a:rPr lang="en-US" dirty="0" smtClean="0"/>
              <a:t>It is not the same a reputation and it is local</a:t>
            </a:r>
          </a:p>
          <a:p>
            <a:pPr>
              <a:buNone/>
            </a:pPr>
            <a:r>
              <a:rPr lang="en-US" sz="2400" dirty="0" smtClean="0"/>
              <a:t>(</a:t>
            </a:r>
            <a:r>
              <a:rPr lang="en-US" sz="2400" i="1" dirty="0" smtClean="0"/>
              <a:t>Starbucks (HK) Ltd </a:t>
            </a:r>
            <a:r>
              <a:rPr lang="en-US" sz="2400" i="1" dirty="0" err="1" smtClean="0"/>
              <a:t>v</a:t>
            </a:r>
            <a:r>
              <a:rPr lang="en-US" sz="2400" i="1" dirty="0" smtClean="0"/>
              <a:t> BSB </a:t>
            </a:r>
            <a:r>
              <a:rPr lang="en-US" sz="2400" dirty="0" smtClean="0"/>
              <a:t>[2015] UKSC 31)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 A misrepresentation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all are actionable: it must damage the claimant’s goodwill</a:t>
            </a:r>
          </a:p>
          <a:p>
            <a:pPr>
              <a:buNone/>
            </a:pPr>
            <a:r>
              <a:rPr lang="en-US" sz="2400" i="1" dirty="0" smtClean="0"/>
              <a:t>(Phones 4U Ltd </a:t>
            </a:r>
            <a:r>
              <a:rPr lang="en-US" sz="2400" i="1" dirty="0" err="1" smtClean="0"/>
              <a:t>v</a:t>
            </a:r>
            <a:r>
              <a:rPr lang="en-US" sz="2400" i="1" dirty="0" smtClean="0"/>
              <a:t> Phone4u.co.uk</a:t>
            </a:r>
            <a:r>
              <a:rPr lang="en-US" sz="2400" dirty="0" smtClean="0"/>
              <a:t> [2007] RPC 5)</a:t>
            </a:r>
          </a:p>
          <a:p>
            <a:r>
              <a:rPr lang="en-US" dirty="0" smtClean="0"/>
              <a:t>The test for confusion is empirical.  Query if it differs from the test under TMD</a:t>
            </a:r>
          </a:p>
          <a:p>
            <a:pPr>
              <a:buNone/>
            </a:pPr>
            <a:r>
              <a:rPr lang="en-US" sz="2400" dirty="0" smtClean="0"/>
              <a:t>(</a:t>
            </a:r>
            <a:r>
              <a:rPr lang="en-US" sz="2400" i="1" dirty="0" smtClean="0"/>
              <a:t>Marks &amp; Spencer Plc </a:t>
            </a:r>
            <a:r>
              <a:rPr lang="en-US" sz="2400" i="1" dirty="0" err="1" smtClean="0"/>
              <a:t>v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Interflora</a:t>
            </a:r>
            <a:r>
              <a:rPr lang="en-US" sz="2400" dirty="0" smtClean="0"/>
              <a:t> [2012] EWCA </a:t>
            </a:r>
            <a:r>
              <a:rPr lang="en-US" sz="2400" dirty="0" err="1" smtClean="0"/>
              <a:t>Civ</a:t>
            </a:r>
            <a:r>
              <a:rPr lang="en-US" sz="2400" dirty="0" smtClean="0"/>
              <a:t> 1501)</a:t>
            </a:r>
          </a:p>
          <a:p>
            <a:r>
              <a:rPr lang="en-US" dirty="0" smtClean="0"/>
              <a:t>The type of misrepresentation </a:t>
            </a:r>
            <a:r>
              <a:rPr lang="en-US" dirty="0" err="1" smtClean="0"/>
              <a:t>recognised</a:t>
            </a:r>
            <a:r>
              <a:rPr lang="en-US" dirty="0" smtClean="0"/>
              <a:t> by the courts is open ended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misrepresentation as to quality:</a:t>
            </a:r>
            <a:br>
              <a:rPr lang="en-US" sz="3200" dirty="0" smtClean="0"/>
            </a:br>
            <a:r>
              <a:rPr lang="en-US" sz="3200" i="1" dirty="0" smtClean="0"/>
              <a:t>Spalding </a:t>
            </a:r>
            <a:r>
              <a:rPr lang="en-US" sz="3200" i="1" dirty="0" err="1" smtClean="0"/>
              <a:t>v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Gamage</a:t>
            </a:r>
            <a:r>
              <a:rPr lang="en-US" sz="3200" dirty="0" smtClean="0"/>
              <a:t> [1915] 85 </a:t>
            </a:r>
            <a:r>
              <a:rPr lang="en-US" sz="3200" dirty="0" err="1" smtClean="0"/>
              <a:t>LJ.Ch</a:t>
            </a:r>
            <a:r>
              <a:rPr lang="en-US" sz="3200" dirty="0" smtClean="0"/>
              <a:t>. 499HL</a:t>
            </a:r>
            <a:endParaRPr lang="en-US" sz="3200" dirty="0"/>
          </a:p>
        </p:txBody>
      </p:sp>
      <p:pic>
        <p:nvPicPr>
          <p:cNvPr id="4" name="Content Placeholder 3" descr="HL_PO_JU_4_3_626_Pge220_web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379" r="-9379"/>
          <a:stretch>
            <a:fillRect/>
          </a:stretch>
        </p:blipFill>
        <p:spPr>
          <a:xfrm>
            <a:off x="644358" y="1600200"/>
            <a:ext cx="8229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Supermarket lookalikes:</a:t>
            </a:r>
            <a:br>
              <a:rPr lang="en-US" sz="3200" dirty="0" smtClean="0"/>
            </a:br>
            <a:r>
              <a:rPr lang="en-US" sz="3200" i="1" dirty="0" smtClean="0"/>
              <a:t>United Biscuits </a:t>
            </a:r>
            <a:r>
              <a:rPr lang="en-US" sz="3200" i="1" dirty="0" err="1" smtClean="0"/>
              <a:t>v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Asda</a:t>
            </a:r>
            <a:r>
              <a:rPr lang="en-US" sz="3200" i="1" dirty="0" smtClean="0"/>
              <a:t> Stores </a:t>
            </a:r>
            <a:r>
              <a:rPr lang="en-US" sz="3200" dirty="0" smtClean="0"/>
              <a:t>[1997] RPC 513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3950" y="2471738"/>
            <a:ext cx="36195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 trade connection (</a:t>
            </a:r>
            <a:r>
              <a:rPr lang="en-US" sz="2800" dirty="0" err="1" smtClean="0"/>
              <a:t>eg</a:t>
            </a:r>
            <a:r>
              <a:rPr lang="en-US" sz="2800" dirty="0" smtClean="0"/>
              <a:t>: false endorsement/ image rights?): </a:t>
            </a:r>
            <a:r>
              <a:rPr lang="en-US" sz="2800" i="1" dirty="0" err="1" smtClean="0"/>
              <a:t>Fenty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v</a:t>
            </a:r>
            <a:r>
              <a:rPr lang="en-US" sz="2800" i="1" dirty="0" smtClean="0"/>
              <a:t> Arcadia Group (</a:t>
            </a:r>
            <a:r>
              <a:rPr lang="en-US" sz="2800" i="1" dirty="0" err="1" smtClean="0"/>
              <a:t>t</a:t>
            </a:r>
            <a:r>
              <a:rPr lang="en-US" sz="2800" i="1" dirty="0" smtClean="0"/>
              <a:t>/a </a:t>
            </a:r>
            <a:r>
              <a:rPr lang="en-US" sz="2800" i="1" dirty="0" err="1" smtClean="0"/>
              <a:t>Topshop</a:t>
            </a:r>
            <a:r>
              <a:rPr lang="en-US" sz="2800" i="1" dirty="0" smtClean="0"/>
              <a:t>) </a:t>
            </a:r>
            <a:r>
              <a:rPr lang="en-US" sz="2800" dirty="0" smtClean="0"/>
              <a:t>[2015] EWC </a:t>
            </a:r>
            <a:r>
              <a:rPr lang="en-US" sz="2800" dirty="0" err="1" smtClean="0"/>
              <a:t>Civ</a:t>
            </a:r>
            <a:r>
              <a:rPr lang="en-US" sz="2800" dirty="0" smtClean="0"/>
              <a:t> 3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9711" y="1873668"/>
            <a:ext cx="22225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 extended form of passing off:</a:t>
            </a:r>
            <a:br>
              <a:rPr lang="en-US" sz="2800" dirty="0" smtClean="0"/>
            </a:br>
            <a:r>
              <a:rPr lang="en-US" sz="2800" i="1" dirty="0" err="1" smtClean="0"/>
              <a:t>Taittinger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v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Allbev</a:t>
            </a:r>
            <a:r>
              <a:rPr lang="en-US" sz="2800" i="1" dirty="0" smtClean="0"/>
              <a:t> Ltd</a:t>
            </a:r>
            <a:r>
              <a:rPr lang="en-US" sz="2800" dirty="0" smtClean="0"/>
              <a:t> [1992] FSR 647 (‘elderflower champagne’)</a:t>
            </a:r>
            <a:endParaRPr lang="en-US" sz="2800" dirty="0"/>
          </a:p>
        </p:txBody>
      </p:sp>
      <p:pic>
        <p:nvPicPr>
          <p:cNvPr id="4" name="Content Placeholder 3" descr="images-1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l="-4506" r="-4506"/>
          <a:stretch>
            <a:fillRect/>
          </a:stretch>
        </p:blipFill>
        <p:spPr>
          <a:xfrm>
            <a:off x="0" y="1600200"/>
            <a:ext cx="4038600" cy="4525963"/>
          </a:xfr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30878">
            <a:off x="5169473" y="2003140"/>
            <a:ext cx="2847389" cy="435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474</Words>
  <Application>Microsoft Office PowerPoint</Application>
  <PresentationFormat>On-screen Show (4:3)</PresentationFormat>
  <Paragraphs>57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Registered trademarks &amp; tort law (passing off)  </vt:lpstr>
      <vt:lpstr>Passing Off and Unfair Competition</vt:lpstr>
      <vt:lpstr>The elements of passing off</vt:lpstr>
      <vt:lpstr>1. goodwill</vt:lpstr>
      <vt:lpstr>2.  A misrepresentation</vt:lpstr>
      <vt:lpstr>A misrepresentation as to quality: Spalding v Gamage [1915] 85 LJ.Ch. 499HL</vt:lpstr>
      <vt:lpstr>Supermarket lookalikes: United Biscuits v Asda Stores [1997] RPC 513 </vt:lpstr>
      <vt:lpstr>A trade connection (eg: false endorsement/ image rights?): Fenty v Arcadia Group (t/a Topshop) [2015] EWC Civ 3</vt:lpstr>
      <vt:lpstr>The extended form of passing off: Taittinger v Allbev Ltd [1992] FSR 647 (‘elderflower champagne’)</vt:lpstr>
      <vt:lpstr>The extended form of passing off:  Diageo v Intercontinental Brands Ltd [2010] EWCA Civ 920 </vt:lpstr>
      <vt:lpstr>The extended form of passing off: Chocosuisse v Cadbury [1991] RPC 826</vt:lpstr>
      <vt:lpstr>3. Damage</vt:lpstr>
      <vt:lpstr>Passing off and registered trade marks: overlap and divergence</vt:lpstr>
      <vt:lpstr>1.  A greater penumbra of protection </vt:lpstr>
      <vt:lpstr>‘Jif Lemon’</vt:lpstr>
      <vt:lpstr>Preventing a registration because of prior right CTReg at8(4): Tilda v OHIM (Case T-136/14) GC 30/9/2015</vt:lpstr>
      <vt:lpstr>Sofa Workshop Ltd v Sofaworks Ltd [2015] EWHC 1773</vt:lpstr>
      <vt:lpstr>Ukulele Orchestra of GB v Clausen (t/a UK Ukulele Orchestra [2015] EWHC 1772</vt:lpstr>
      <vt:lpstr>1880-2015</vt:lpstr>
    </vt:vector>
  </TitlesOfParts>
  <Company>Wolfson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Registered Trade Mark</dc:title>
  <dc:creator>Jennifer Davis</dc:creator>
  <cp:lastModifiedBy>Kooij, P.A.C.E. van der</cp:lastModifiedBy>
  <cp:revision>29</cp:revision>
  <dcterms:created xsi:type="dcterms:W3CDTF">2015-10-22T09:15:39Z</dcterms:created>
  <dcterms:modified xsi:type="dcterms:W3CDTF">2015-11-16T14:21:49Z</dcterms:modified>
</cp:coreProperties>
</file>