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Lst>
  <p:notesMasterIdLst>
    <p:notesMasterId r:id="rId51"/>
  </p:notesMasterIdLst>
  <p:handoutMasterIdLst>
    <p:handoutMasterId r:id="rId52"/>
  </p:handoutMasterIdLst>
  <p:sldIdLst>
    <p:sldId id="323" r:id="rId2"/>
    <p:sldId id="428" r:id="rId3"/>
    <p:sldId id="429" r:id="rId4"/>
    <p:sldId id="430" r:id="rId5"/>
    <p:sldId id="431" r:id="rId6"/>
    <p:sldId id="432" r:id="rId7"/>
    <p:sldId id="433" r:id="rId8"/>
    <p:sldId id="389" r:id="rId9"/>
    <p:sldId id="448" r:id="rId10"/>
    <p:sldId id="447" r:id="rId11"/>
    <p:sldId id="434" r:id="rId12"/>
    <p:sldId id="435" r:id="rId13"/>
    <p:sldId id="436" r:id="rId14"/>
    <p:sldId id="437" r:id="rId15"/>
    <p:sldId id="442" r:id="rId16"/>
    <p:sldId id="386" r:id="rId17"/>
    <p:sldId id="444" r:id="rId18"/>
    <p:sldId id="449" r:id="rId19"/>
    <p:sldId id="450" r:id="rId20"/>
    <p:sldId id="451" r:id="rId21"/>
    <p:sldId id="452" r:id="rId22"/>
    <p:sldId id="453" r:id="rId23"/>
    <p:sldId id="454" r:id="rId24"/>
    <p:sldId id="371" r:id="rId25"/>
    <p:sldId id="372" r:id="rId26"/>
    <p:sldId id="456" r:id="rId27"/>
    <p:sldId id="457" r:id="rId28"/>
    <p:sldId id="462" r:id="rId29"/>
    <p:sldId id="467" r:id="rId30"/>
    <p:sldId id="470" r:id="rId31"/>
    <p:sldId id="468" r:id="rId32"/>
    <p:sldId id="469" r:id="rId33"/>
    <p:sldId id="464" r:id="rId34"/>
    <p:sldId id="471" r:id="rId35"/>
    <p:sldId id="480" r:id="rId36"/>
    <p:sldId id="482" r:id="rId37"/>
    <p:sldId id="472" r:id="rId38"/>
    <p:sldId id="473" r:id="rId39"/>
    <p:sldId id="474" r:id="rId40"/>
    <p:sldId id="475" r:id="rId41"/>
    <p:sldId id="476" r:id="rId42"/>
    <p:sldId id="477" r:id="rId43"/>
    <p:sldId id="478" r:id="rId44"/>
    <p:sldId id="479" r:id="rId45"/>
    <p:sldId id="483" r:id="rId46"/>
    <p:sldId id="445" r:id="rId47"/>
    <p:sldId id="484" r:id="rId48"/>
    <p:sldId id="486" r:id="rId49"/>
    <p:sldId id="485" r:id="rId50"/>
  </p:sldIdLst>
  <p:sldSz cx="9144000" cy="6858000" type="screen4x3"/>
  <p:notesSz cx="7010400" cy="9296400"/>
  <p:defaultTextStyle>
    <a:defPPr>
      <a:defRPr lang="en-US"/>
    </a:defPPr>
    <a:lvl1pPr algn="l" rtl="0" fontAlgn="base">
      <a:spcBef>
        <a:spcPct val="0"/>
      </a:spcBef>
      <a:spcAft>
        <a:spcPct val="0"/>
      </a:spcAft>
      <a:defRPr sz="1400" kern="1200">
        <a:solidFill>
          <a:schemeClr val="tx1"/>
        </a:solidFill>
        <a:latin typeface="Arial" charset="0"/>
        <a:ea typeface="+mn-ea"/>
        <a:cs typeface="Arial" charset="0"/>
      </a:defRPr>
    </a:lvl1pPr>
    <a:lvl2pPr marL="457200" algn="l" rtl="0" fontAlgn="base">
      <a:spcBef>
        <a:spcPct val="0"/>
      </a:spcBef>
      <a:spcAft>
        <a:spcPct val="0"/>
      </a:spcAft>
      <a:defRPr sz="1400" kern="1200">
        <a:solidFill>
          <a:schemeClr val="tx1"/>
        </a:solidFill>
        <a:latin typeface="Arial" charset="0"/>
        <a:ea typeface="+mn-ea"/>
        <a:cs typeface="Arial" charset="0"/>
      </a:defRPr>
    </a:lvl2pPr>
    <a:lvl3pPr marL="914400" algn="l" rtl="0" fontAlgn="base">
      <a:spcBef>
        <a:spcPct val="0"/>
      </a:spcBef>
      <a:spcAft>
        <a:spcPct val="0"/>
      </a:spcAft>
      <a:defRPr sz="1400" kern="1200">
        <a:solidFill>
          <a:schemeClr val="tx1"/>
        </a:solidFill>
        <a:latin typeface="Arial" charset="0"/>
        <a:ea typeface="+mn-ea"/>
        <a:cs typeface="Arial" charset="0"/>
      </a:defRPr>
    </a:lvl3pPr>
    <a:lvl4pPr marL="1371600" algn="l" rtl="0" fontAlgn="base">
      <a:spcBef>
        <a:spcPct val="0"/>
      </a:spcBef>
      <a:spcAft>
        <a:spcPct val="0"/>
      </a:spcAft>
      <a:defRPr sz="1400" kern="1200">
        <a:solidFill>
          <a:schemeClr val="tx1"/>
        </a:solidFill>
        <a:latin typeface="Arial" charset="0"/>
        <a:ea typeface="+mn-ea"/>
        <a:cs typeface="Arial" charset="0"/>
      </a:defRPr>
    </a:lvl4pPr>
    <a:lvl5pPr marL="1828800" algn="l" rtl="0" fontAlgn="base">
      <a:spcBef>
        <a:spcPct val="0"/>
      </a:spcBef>
      <a:spcAft>
        <a:spcPct val="0"/>
      </a:spcAft>
      <a:defRPr sz="1400" kern="1200">
        <a:solidFill>
          <a:schemeClr val="tx1"/>
        </a:solidFill>
        <a:latin typeface="Arial" charset="0"/>
        <a:ea typeface="+mn-ea"/>
        <a:cs typeface="Arial" charset="0"/>
      </a:defRPr>
    </a:lvl5pPr>
    <a:lvl6pPr marL="2286000" algn="l" defTabSz="914400" rtl="0" eaLnBrk="1" latinLnBrk="0" hangingPunct="1">
      <a:defRPr sz="1400" kern="1200">
        <a:solidFill>
          <a:schemeClr val="tx1"/>
        </a:solidFill>
        <a:latin typeface="Arial" charset="0"/>
        <a:ea typeface="+mn-ea"/>
        <a:cs typeface="Arial" charset="0"/>
      </a:defRPr>
    </a:lvl6pPr>
    <a:lvl7pPr marL="2743200" algn="l" defTabSz="914400" rtl="0" eaLnBrk="1" latinLnBrk="0" hangingPunct="1">
      <a:defRPr sz="1400" kern="1200">
        <a:solidFill>
          <a:schemeClr val="tx1"/>
        </a:solidFill>
        <a:latin typeface="Arial" charset="0"/>
        <a:ea typeface="+mn-ea"/>
        <a:cs typeface="Arial" charset="0"/>
      </a:defRPr>
    </a:lvl7pPr>
    <a:lvl8pPr marL="3200400" algn="l" defTabSz="914400" rtl="0" eaLnBrk="1" latinLnBrk="0" hangingPunct="1">
      <a:defRPr sz="1400" kern="1200">
        <a:solidFill>
          <a:schemeClr val="tx1"/>
        </a:solidFill>
        <a:latin typeface="Arial" charset="0"/>
        <a:ea typeface="+mn-ea"/>
        <a:cs typeface="Arial" charset="0"/>
      </a:defRPr>
    </a:lvl8pPr>
    <a:lvl9pPr marL="3657600" algn="l" defTabSz="914400" rtl="0" eaLnBrk="1" latinLnBrk="0" hangingPunct="1">
      <a:defRPr sz="14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00" autoAdjust="0"/>
  </p:normalViewPr>
  <p:slideViewPr>
    <p:cSldViewPr>
      <p:cViewPr varScale="1">
        <p:scale>
          <a:sx n="66" d="100"/>
          <a:sy n="66" d="100"/>
        </p:scale>
        <p:origin x="600"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1" y="1"/>
            <a:ext cx="3038258" cy="464387"/>
          </a:xfrm>
          <a:prstGeom prst="rect">
            <a:avLst/>
          </a:prstGeom>
          <a:noFill/>
          <a:ln w="9525">
            <a:noFill/>
            <a:miter lim="800000"/>
            <a:headEnd/>
            <a:tailEnd/>
          </a:ln>
          <a:effectLst/>
        </p:spPr>
        <p:txBody>
          <a:bodyPr vert="horz" wrap="square" lIns="93536" tIns="46768" rIns="93536" bIns="46768" numCol="1" anchor="t" anchorCtr="0" compatLnSpc="1">
            <a:prstTxWarp prst="textNoShape">
              <a:avLst/>
            </a:prstTxWarp>
          </a:bodyPr>
          <a:lstStyle>
            <a:lvl1pPr>
              <a:defRPr sz="1200"/>
            </a:lvl1pPr>
          </a:lstStyle>
          <a:p>
            <a:pPr>
              <a:defRPr/>
            </a:pPr>
            <a:endParaRPr lang="en-US"/>
          </a:p>
        </p:txBody>
      </p:sp>
      <p:sp>
        <p:nvSpPr>
          <p:cNvPr id="35843" name="Rectangle 3"/>
          <p:cNvSpPr>
            <a:spLocks noGrp="1" noChangeArrowheads="1"/>
          </p:cNvSpPr>
          <p:nvPr>
            <p:ph type="dt" sz="quarter" idx="1"/>
          </p:nvPr>
        </p:nvSpPr>
        <p:spPr bwMode="auto">
          <a:xfrm>
            <a:off x="3970576" y="1"/>
            <a:ext cx="3038258" cy="464387"/>
          </a:xfrm>
          <a:prstGeom prst="rect">
            <a:avLst/>
          </a:prstGeom>
          <a:noFill/>
          <a:ln w="9525">
            <a:noFill/>
            <a:miter lim="800000"/>
            <a:headEnd/>
            <a:tailEnd/>
          </a:ln>
          <a:effectLst/>
        </p:spPr>
        <p:txBody>
          <a:bodyPr vert="horz" wrap="square" lIns="93536" tIns="46768" rIns="93536" bIns="46768" numCol="1" anchor="t" anchorCtr="0" compatLnSpc="1">
            <a:prstTxWarp prst="textNoShape">
              <a:avLst/>
            </a:prstTxWarp>
          </a:bodyPr>
          <a:lstStyle>
            <a:lvl1pPr algn="r">
              <a:defRPr sz="1200"/>
            </a:lvl1pPr>
          </a:lstStyle>
          <a:p>
            <a:pPr>
              <a:defRPr/>
            </a:pPr>
            <a:endParaRPr lang="en-US"/>
          </a:p>
        </p:txBody>
      </p:sp>
      <p:sp>
        <p:nvSpPr>
          <p:cNvPr id="35844" name="Rectangle 4"/>
          <p:cNvSpPr>
            <a:spLocks noGrp="1" noChangeArrowheads="1"/>
          </p:cNvSpPr>
          <p:nvPr>
            <p:ph type="ftr" sz="quarter" idx="2"/>
          </p:nvPr>
        </p:nvSpPr>
        <p:spPr bwMode="auto">
          <a:xfrm>
            <a:off x="1" y="8830571"/>
            <a:ext cx="3038258" cy="464387"/>
          </a:xfrm>
          <a:prstGeom prst="rect">
            <a:avLst/>
          </a:prstGeom>
          <a:noFill/>
          <a:ln w="9525">
            <a:noFill/>
            <a:miter lim="800000"/>
            <a:headEnd/>
            <a:tailEnd/>
          </a:ln>
          <a:effectLst/>
        </p:spPr>
        <p:txBody>
          <a:bodyPr vert="horz" wrap="square" lIns="93536" tIns="46768" rIns="93536" bIns="46768" numCol="1" anchor="b" anchorCtr="0" compatLnSpc="1">
            <a:prstTxWarp prst="textNoShape">
              <a:avLst/>
            </a:prstTxWarp>
          </a:bodyPr>
          <a:lstStyle>
            <a:lvl1pPr>
              <a:defRPr sz="1200"/>
            </a:lvl1pPr>
          </a:lstStyle>
          <a:p>
            <a:pPr>
              <a:defRPr/>
            </a:pPr>
            <a:endParaRPr lang="en-US"/>
          </a:p>
        </p:txBody>
      </p:sp>
      <p:sp>
        <p:nvSpPr>
          <p:cNvPr id="35845" name="Rectangle 5"/>
          <p:cNvSpPr>
            <a:spLocks noGrp="1" noChangeArrowheads="1"/>
          </p:cNvSpPr>
          <p:nvPr>
            <p:ph type="sldNum" sz="quarter" idx="3"/>
          </p:nvPr>
        </p:nvSpPr>
        <p:spPr bwMode="auto">
          <a:xfrm>
            <a:off x="3970576" y="8830571"/>
            <a:ext cx="3038258" cy="464387"/>
          </a:xfrm>
          <a:prstGeom prst="rect">
            <a:avLst/>
          </a:prstGeom>
          <a:noFill/>
          <a:ln w="9525">
            <a:noFill/>
            <a:miter lim="800000"/>
            <a:headEnd/>
            <a:tailEnd/>
          </a:ln>
          <a:effectLst/>
        </p:spPr>
        <p:txBody>
          <a:bodyPr vert="horz" wrap="square" lIns="93536" tIns="46768" rIns="93536" bIns="46768" numCol="1" anchor="b" anchorCtr="0" compatLnSpc="1">
            <a:prstTxWarp prst="textNoShape">
              <a:avLst/>
            </a:prstTxWarp>
          </a:bodyPr>
          <a:lstStyle>
            <a:lvl1pPr algn="r">
              <a:defRPr sz="1200"/>
            </a:lvl1pPr>
          </a:lstStyle>
          <a:p>
            <a:pPr>
              <a:defRPr/>
            </a:pPr>
            <a:fld id="{327F1E51-3D51-4408-9991-795459420C78}" type="slidenum">
              <a:rPr lang="en-US"/>
              <a:pPr>
                <a:defRPr/>
              </a:pPr>
              <a:t>‹#›</a:t>
            </a:fld>
            <a:endParaRPr lang="en-US"/>
          </a:p>
        </p:txBody>
      </p:sp>
    </p:spTree>
    <p:extLst>
      <p:ext uri="{BB962C8B-B14F-4D97-AF65-F5344CB8AC3E}">
        <p14:creationId xmlns:p14="http://schemas.microsoft.com/office/powerpoint/2010/main" val="1756463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2B12436F-FC7B-4BF3-A3E4-25C65871C6A7}" type="datetimeFigureOut">
              <a:rPr lang="en-US" smtClean="0"/>
              <a:t>10/31/2014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0150B11-BAB3-4971-8100-452F00FB6C3A}" type="slidenum">
              <a:rPr lang="en-US" smtClean="0"/>
              <a:t>‹#›</a:t>
            </a:fld>
            <a:endParaRPr lang="en-US"/>
          </a:p>
        </p:txBody>
      </p:sp>
    </p:spTree>
    <p:extLst>
      <p:ext uri="{BB962C8B-B14F-4D97-AF65-F5344CB8AC3E}">
        <p14:creationId xmlns:p14="http://schemas.microsoft.com/office/powerpoint/2010/main" val="1522982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8</a:t>
            </a:fld>
            <a:endParaRPr lang="en-US"/>
          </a:p>
        </p:txBody>
      </p:sp>
    </p:spTree>
    <p:extLst>
      <p:ext uri="{BB962C8B-B14F-4D97-AF65-F5344CB8AC3E}">
        <p14:creationId xmlns:p14="http://schemas.microsoft.com/office/powerpoint/2010/main" val="2534804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31</a:t>
            </a:fld>
            <a:endParaRPr lang="en-US"/>
          </a:p>
        </p:txBody>
      </p:sp>
    </p:spTree>
    <p:extLst>
      <p:ext uri="{BB962C8B-B14F-4D97-AF65-F5344CB8AC3E}">
        <p14:creationId xmlns:p14="http://schemas.microsoft.com/office/powerpoint/2010/main" val="38859164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32</a:t>
            </a:fld>
            <a:endParaRPr lang="en-US"/>
          </a:p>
        </p:txBody>
      </p:sp>
    </p:spTree>
    <p:extLst>
      <p:ext uri="{BB962C8B-B14F-4D97-AF65-F5344CB8AC3E}">
        <p14:creationId xmlns:p14="http://schemas.microsoft.com/office/powerpoint/2010/main" val="1678858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9</a:t>
            </a:fld>
            <a:endParaRPr lang="en-US"/>
          </a:p>
        </p:txBody>
      </p:sp>
    </p:spTree>
    <p:extLst>
      <p:ext uri="{BB962C8B-B14F-4D97-AF65-F5344CB8AC3E}">
        <p14:creationId xmlns:p14="http://schemas.microsoft.com/office/powerpoint/2010/main" val="10728842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11</a:t>
            </a:fld>
            <a:endParaRPr lang="en-US"/>
          </a:p>
        </p:txBody>
      </p:sp>
    </p:spTree>
    <p:extLst>
      <p:ext uri="{BB962C8B-B14F-4D97-AF65-F5344CB8AC3E}">
        <p14:creationId xmlns:p14="http://schemas.microsoft.com/office/powerpoint/2010/main" val="745134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15</a:t>
            </a:fld>
            <a:endParaRPr lang="en-US"/>
          </a:p>
        </p:txBody>
      </p:sp>
    </p:spTree>
    <p:extLst>
      <p:ext uri="{BB962C8B-B14F-4D97-AF65-F5344CB8AC3E}">
        <p14:creationId xmlns:p14="http://schemas.microsoft.com/office/powerpoint/2010/main" val="15634641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20</a:t>
            </a:fld>
            <a:endParaRPr lang="en-US"/>
          </a:p>
        </p:txBody>
      </p:sp>
    </p:spTree>
    <p:extLst>
      <p:ext uri="{BB962C8B-B14F-4D97-AF65-F5344CB8AC3E}">
        <p14:creationId xmlns:p14="http://schemas.microsoft.com/office/powerpoint/2010/main" val="9880298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21</a:t>
            </a:fld>
            <a:endParaRPr lang="en-US"/>
          </a:p>
        </p:txBody>
      </p:sp>
    </p:spTree>
    <p:extLst>
      <p:ext uri="{BB962C8B-B14F-4D97-AF65-F5344CB8AC3E}">
        <p14:creationId xmlns:p14="http://schemas.microsoft.com/office/powerpoint/2010/main" val="22431367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22</a:t>
            </a:fld>
            <a:endParaRPr lang="en-US"/>
          </a:p>
        </p:txBody>
      </p:sp>
    </p:spTree>
    <p:extLst>
      <p:ext uri="{BB962C8B-B14F-4D97-AF65-F5344CB8AC3E}">
        <p14:creationId xmlns:p14="http://schemas.microsoft.com/office/powerpoint/2010/main" val="14588940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24</a:t>
            </a:fld>
            <a:endParaRPr lang="en-US"/>
          </a:p>
        </p:txBody>
      </p:sp>
    </p:spTree>
    <p:extLst>
      <p:ext uri="{BB962C8B-B14F-4D97-AF65-F5344CB8AC3E}">
        <p14:creationId xmlns:p14="http://schemas.microsoft.com/office/powerpoint/2010/main" val="120794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0150B11-BAB3-4971-8100-452F00FB6C3A}" type="slidenum">
              <a:rPr lang="en-US" smtClean="0"/>
              <a:t>25</a:t>
            </a:fld>
            <a:endParaRPr lang="en-US"/>
          </a:p>
        </p:txBody>
      </p:sp>
    </p:spTree>
    <p:extLst>
      <p:ext uri="{BB962C8B-B14F-4D97-AF65-F5344CB8AC3E}">
        <p14:creationId xmlns:p14="http://schemas.microsoft.com/office/powerpoint/2010/main" val="1207943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0A4E207-F833-49DB-AF0D-64D10895FC84}"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FED444D-BEE7-4A6E-9F80-17138A482D5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31656EA-5F28-4E40-AAFC-467CA4D4BF9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312A9DE-C3FB-4259-AB1D-5E8A133F836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627C86D-DE12-4A16-BD6B-07F525B9B71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4A2AC82-A9C5-4177-B6CE-D2448F0A18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493382D3-077A-4415-931A-1B3842F0816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8B18F7B-B8F3-4BBA-8A86-84E814003B6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93051E12-096E-4613-80E2-D2420288CE1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0B578FD8-63E5-4F18-A479-91DE9FE9DE31}"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D11C821-035F-4EEF-9986-4F45C58EB592}"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a:lvl1pPr>
          </a:lstStyle>
          <a:p>
            <a:pPr>
              <a:defRPr/>
            </a:pPr>
            <a:endParaRPr lang="en-US"/>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a:lvl1pPr>
          </a:lstStyle>
          <a:p>
            <a:pPr>
              <a:defRPr/>
            </a:pPr>
            <a:endParaRPr lang="en-US"/>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a:lvl1pPr>
          </a:lstStyle>
          <a:p>
            <a:pPr>
              <a:defRPr/>
            </a:pPr>
            <a:fld id="{2E657C83-B9D9-4888-AC7F-FC6F04CBE7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7" r:id="rId1"/>
    <p:sldLayoutId id="2147483666" r:id="rId2"/>
    <p:sldLayoutId id="2147483665" r:id="rId3"/>
    <p:sldLayoutId id="2147483664" r:id="rId4"/>
    <p:sldLayoutId id="2147483663" r:id="rId5"/>
    <p:sldLayoutId id="2147483662" r:id="rId6"/>
    <p:sldLayoutId id="2147483661" r:id="rId7"/>
    <p:sldLayoutId id="2147483660" r:id="rId8"/>
    <p:sldLayoutId id="2147483659" r:id="rId9"/>
    <p:sldLayoutId id="2147483658" r:id="rId10"/>
    <p:sldLayoutId id="214748365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ctrTitle"/>
          </p:nvPr>
        </p:nvSpPr>
        <p:spPr/>
        <p:txBody>
          <a:bodyPr/>
          <a:lstStyle/>
          <a:p>
            <a:pPr eaLnBrk="1" hangingPunct="1"/>
            <a:r>
              <a:rPr lang="en-US" sz="4000" dirty="0" smtClean="0"/>
              <a:t/>
            </a:r>
            <a:br>
              <a:rPr lang="en-US" sz="4000" dirty="0" smtClean="0"/>
            </a:br>
            <a:endParaRPr lang="en-US" sz="4000" dirty="0" smtClean="0"/>
          </a:p>
        </p:txBody>
      </p:sp>
      <p:sp>
        <p:nvSpPr>
          <p:cNvPr id="14338" name="Rectangle 3"/>
          <p:cNvSpPr>
            <a:spLocks noGrp="1" noChangeArrowheads="1"/>
          </p:cNvSpPr>
          <p:nvPr>
            <p:ph type="subTitle" idx="1"/>
          </p:nvPr>
        </p:nvSpPr>
        <p:spPr>
          <a:xfrm>
            <a:off x="152400" y="2362200"/>
            <a:ext cx="8839200" cy="4267199"/>
          </a:xfrm>
        </p:spPr>
        <p:txBody>
          <a:bodyPr>
            <a:normAutofit lnSpcReduction="10000"/>
          </a:bodyPr>
          <a:lstStyle/>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latin typeface="Times New Roman" pitchFamily="18" charset="0"/>
              <a:cs typeface="Times New Roman" pitchFamily="18" charset="0"/>
            </a:endParaRPr>
          </a:p>
          <a:p>
            <a:pPr eaLnBrk="1" hangingPunct="1">
              <a:lnSpc>
                <a:spcPct val="90000"/>
              </a:lnSpc>
            </a:pPr>
            <a:endParaRPr lang="en-US" sz="2400" dirty="0" smtClean="0">
              <a:cs typeface="Times New Roman" pitchFamily="18" charset="0"/>
            </a:endParaRPr>
          </a:p>
          <a:p>
            <a:pPr eaLnBrk="1" hangingPunct="1">
              <a:lnSpc>
                <a:spcPct val="90000"/>
              </a:lnSpc>
            </a:pPr>
            <a:r>
              <a:rPr lang="en-US" sz="2400" dirty="0" smtClean="0">
                <a:cs typeface="Times New Roman" pitchFamily="18" charset="0"/>
              </a:rPr>
              <a:t>5th Trade Mark Law Institute Symposium</a:t>
            </a:r>
          </a:p>
          <a:p>
            <a:pPr eaLnBrk="1" hangingPunct="1">
              <a:lnSpc>
                <a:spcPct val="90000"/>
              </a:lnSpc>
            </a:pPr>
            <a:r>
              <a:rPr lang="en-US" sz="2400" dirty="0" smtClean="0">
                <a:cs typeface="Times New Roman" pitchFamily="18" charset="0"/>
              </a:rPr>
              <a:t>Territoriality In Trade Mark Law, </a:t>
            </a:r>
          </a:p>
          <a:p>
            <a:pPr eaLnBrk="1" hangingPunct="1">
              <a:lnSpc>
                <a:spcPct val="90000"/>
              </a:lnSpc>
            </a:pPr>
            <a:r>
              <a:rPr lang="en-US" sz="2400" dirty="0" smtClean="0">
                <a:cs typeface="Times New Roman" pitchFamily="18" charset="0"/>
              </a:rPr>
              <a:t>Protection Across Borders And Licensing</a:t>
            </a:r>
          </a:p>
          <a:p>
            <a:pPr eaLnBrk="1" hangingPunct="1">
              <a:lnSpc>
                <a:spcPct val="90000"/>
              </a:lnSpc>
            </a:pPr>
            <a:endParaRPr lang="en-US" sz="2400" dirty="0">
              <a:cs typeface="Times New Roman" pitchFamily="18" charset="0"/>
            </a:endParaRPr>
          </a:p>
          <a:p>
            <a:pPr eaLnBrk="1" hangingPunct="1">
              <a:lnSpc>
                <a:spcPct val="90000"/>
              </a:lnSpc>
            </a:pPr>
            <a:r>
              <a:rPr lang="en-US" sz="2400" dirty="0">
                <a:cs typeface="Times New Roman" pitchFamily="18" charset="0"/>
              </a:rPr>
              <a:t>31 October </a:t>
            </a:r>
            <a:r>
              <a:rPr lang="en-US" sz="2400" dirty="0" smtClean="0">
                <a:cs typeface="Times New Roman" pitchFamily="18" charset="0"/>
              </a:rPr>
              <a:t>2014</a:t>
            </a:r>
            <a:endParaRPr lang="en-US" sz="2400" dirty="0">
              <a:cs typeface="Times New Roman" pitchFamily="18" charset="0"/>
            </a:endParaRPr>
          </a:p>
          <a:p>
            <a:pPr eaLnBrk="1" hangingPunct="1">
              <a:lnSpc>
                <a:spcPct val="90000"/>
              </a:lnSpc>
            </a:pPr>
            <a:r>
              <a:rPr lang="en-US" sz="2400" dirty="0" smtClean="0">
                <a:cs typeface="Times New Roman" pitchFamily="18" charset="0"/>
              </a:rPr>
              <a:t>Erasmus </a:t>
            </a:r>
            <a:r>
              <a:rPr lang="en-US" sz="2400" dirty="0">
                <a:cs typeface="Times New Roman" pitchFamily="18" charset="0"/>
              </a:rPr>
              <a:t>University Rotterdam</a:t>
            </a:r>
          </a:p>
          <a:p>
            <a:pPr eaLnBrk="1" hangingPunct="1">
              <a:lnSpc>
                <a:spcPct val="90000"/>
              </a:lnSpc>
            </a:pPr>
            <a:endParaRPr lang="en-GB" sz="2400" dirty="0">
              <a:cs typeface="Times New Roman" pitchFamily="18" charset="0"/>
            </a:endParaRPr>
          </a:p>
          <a:p>
            <a:pPr eaLnBrk="1" hangingPunct="1">
              <a:lnSpc>
                <a:spcPct val="90000"/>
              </a:lnSpc>
            </a:pPr>
            <a:r>
              <a:rPr lang="en-US" sz="2400" dirty="0" smtClean="0">
                <a:cs typeface="Times New Roman" pitchFamily="18" charset="0"/>
              </a:rPr>
              <a:t> </a:t>
            </a:r>
            <a:r>
              <a:rPr lang="en-US" sz="2100" i="1" dirty="0" smtClean="0">
                <a:cs typeface="Times New Roman" pitchFamily="18" charset="0"/>
              </a:rPr>
              <a:t>Graeme B. Dinwoodie</a:t>
            </a:r>
          </a:p>
        </p:txBody>
      </p:sp>
      <p:grpSp>
        <p:nvGrpSpPr>
          <p:cNvPr id="2" name="Group 7"/>
          <p:cNvGrpSpPr>
            <a:grpSpLocks/>
          </p:cNvGrpSpPr>
          <p:nvPr/>
        </p:nvGrpSpPr>
        <p:grpSpPr bwMode="auto">
          <a:xfrm>
            <a:off x="4114800" y="304800"/>
            <a:ext cx="4025900" cy="1257300"/>
            <a:chOff x="1956" y="720"/>
            <a:chExt cx="8057" cy="1980"/>
          </a:xfrm>
        </p:grpSpPr>
        <p:pic>
          <p:nvPicPr>
            <p:cNvPr id="14341" name="Picture 8" descr="CrestBel"/>
            <p:cNvPicPr>
              <a:picLocks noChangeAspect="1" noChangeArrowheads="1"/>
            </p:cNvPicPr>
            <p:nvPr/>
          </p:nvPicPr>
          <p:blipFill>
            <a:blip r:embed="rId2" cstate="print"/>
            <a:srcRect/>
            <a:stretch>
              <a:fillRect/>
            </a:stretch>
          </p:blipFill>
          <p:spPr bwMode="auto">
            <a:xfrm>
              <a:off x="8331" y="720"/>
              <a:ext cx="1682" cy="1980"/>
            </a:xfrm>
            <a:prstGeom prst="rect">
              <a:avLst/>
            </a:prstGeom>
            <a:noFill/>
            <a:ln w="9525">
              <a:noFill/>
              <a:miter lim="800000"/>
              <a:headEnd/>
              <a:tailEnd/>
            </a:ln>
          </p:spPr>
        </p:pic>
        <p:sp>
          <p:nvSpPr>
            <p:cNvPr id="14342" name="Text Box 9"/>
            <p:cNvSpPr txBox="1">
              <a:spLocks noChangeArrowheads="1"/>
            </p:cNvSpPr>
            <p:nvPr/>
          </p:nvSpPr>
          <p:spPr bwMode="auto">
            <a:xfrm>
              <a:off x="1956" y="720"/>
              <a:ext cx="5760" cy="712"/>
            </a:xfrm>
            <a:prstGeom prst="rect">
              <a:avLst/>
            </a:prstGeom>
            <a:solidFill>
              <a:srgbClr val="FFFFFF"/>
            </a:solidFill>
            <a:ln w="9525">
              <a:noFill/>
              <a:miter lim="800000"/>
              <a:headEnd/>
              <a:tailEnd/>
            </a:ln>
          </p:spPr>
          <p:txBody>
            <a:bodyPr lIns="0" tIns="0" rIns="0" bIns="0"/>
            <a:lstStyle/>
            <a:p>
              <a:r>
                <a:rPr lang="en-US" sz="3000"/>
                <a:t>     </a:t>
              </a:r>
              <a:endParaRPr lang="en-US" sz="1800"/>
            </a:p>
          </p:txBody>
        </p:sp>
      </p:grpSp>
      <p:sp>
        <p:nvSpPr>
          <p:cNvPr id="14340" name="Rectangle 10"/>
          <p:cNvSpPr>
            <a:spLocks noChangeArrowheads="1"/>
          </p:cNvSpPr>
          <p:nvPr/>
        </p:nvSpPr>
        <p:spPr bwMode="auto">
          <a:xfrm>
            <a:off x="1219200" y="1676400"/>
            <a:ext cx="6477000" cy="1274195"/>
          </a:xfrm>
          <a:prstGeom prst="rect">
            <a:avLst/>
          </a:prstGeom>
          <a:noFill/>
          <a:ln w="9525">
            <a:noFill/>
            <a:miter lim="800000"/>
            <a:headEnd/>
            <a:tailEnd/>
          </a:ln>
        </p:spPr>
        <p:txBody>
          <a:bodyPr wrap="square">
            <a:spAutoFit/>
          </a:bodyPr>
          <a:lstStyle/>
          <a:p>
            <a:pPr algn="ctr">
              <a:lnSpc>
                <a:spcPct val="80000"/>
              </a:lnSpc>
              <a:spcBef>
                <a:spcPct val="20000"/>
              </a:spcBef>
            </a:pPr>
            <a:r>
              <a:rPr lang="en-GB" sz="4800" b="1" dirty="0" smtClean="0">
                <a:solidFill>
                  <a:srgbClr val="FF0000"/>
                </a:solidFill>
                <a:latin typeface="+mj-lt"/>
                <a:cs typeface="Times New Roman" pitchFamily="18" charset="0"/>
              </a:rPr>
              <a:t>Territoriality and Trade Marks</a:t>
            </a:r>
            <a:endParaRPr lang="en-US" sz="4800" b="1" dirty="0">
              <a:solidFill>
                <a:srgbClr val="FF0000"/>
              </a:solidFill>
              <a:latin typeface="+mj-lt"/>
              <a:cs typeface="Times New Roman" pitchFamily="18" charset="0"/>
            </a:endParaRPr>
          </a:p>
        </p:txBody>
      </p:sp>
    </p:spTree>
    <p:extLst>
      <p:ext uri="{BB962C8B-B14F-4D97-AF65-F5344CB8AC3E}">
        <p14:creationId xmlns:p14="http://schemas.microsoft.com/office/powerpoint/2010/main" val="5987029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Justifications for Territoriality</a:t>
            </a:r>
            <a:endParaRPr lang="en-GB" b="1" dirty="0">
              <a:solidFill>
                <a:srgbClr val="FF0000"/>
              </a:solidFill>
            </a:endParaRPr>
          </a:p>
        </p:txBody>
      </p:sp>
      <p:sp>
        <p:nvSpPr>
          <p:cNvPr id="3" name="Content Placeholder 2"/>
          <p:cNvSpPr>
            <a:spLocks noGrp="1"/>
          </p:cNvSpPr>
          <p:nvPr>
            <p:ph idx="1"/>
          </p:nvPr>
        </p:nvSpPr>
        <p:spPr>
          <a:xfrm>
            <a:off x="76200" y="1828800"/>
            <a:ext cx="9067800" cy="4297363"/>
          </a:xfrm>
        </p:spPr>
        <p:txBody>
          <a:bodyPr/>
          <a:lstStyle/>
          <a:p>
            <a:pPr lvl="1"/>
            <a:r>
              <a:rPr lang="en-GB" sz="3200" dirty="0"/>
              <a:t>Representational Legitimacy</a:t>
            </a:r>
          </a:p>
          <a:p>
            <a:pPr lvl="1"/>
            <a:r>
              <a:rPr lang="en-GB" sz="3200" dirty="0"/>
              <a:t>(</a:t>
            </a:r>
            <a:r>
              <a:rPr lang="en-GB" sz="3200" dirty="0" smtClean="0"/>
              <a:t>National) </a:t>
            </a:r>
            <a:r>
              <a:rPr lang="en-GB" sz="3200" dirty="0"/>
              <a:t>Sovereignty</a:t>
            </a:r>
          </a:p>
          <a:p>
            <a:pPr lvl="1"/>
            <a:r>
              <a:rPr lang="en-GB" sz="3200" dirty="0"/>
              <a:t>Values of diversity and tailoring of laws; </a:t>
            </a:r>
            <a:r>
              <a:rPr lang="en-GB" sz="3200" dirty="0" smtClean="0"/>
              <a:t>one </a:t>
            </a:r>
            <a:r>
              <a:rPr lang="en-GB" sz="3200" dirty="0"/>
              <a:t>size does not fit all</a:t>
            </a:r>
          </a:p>
          <a:p>
            <a:pPr lvl="1"/>
            <a:r>
              <a:rPr lang="en-GB" sz="3200" dirty="0"/>
              <a:t>Pragmatic concerns of </a:t>
            </a:r>
            <a:r>
              <a:rPr lang="en-GB" sz="3200" dirty="0" smtClean="0"/>
              <a:t>enforcement</a:t>
            </a:r>
          </a:p>
        </p:txBody>
      </p:sp>
    </p:spTree>
    <p:extLst>
      <p:ext uri="{BB962C8B-B14F-4D97-AF65-F5344CB8AC3E}">
        <p14:creationId xmlns:p14="http://schemas.microsoft.com/office/powerpoint/2010/main" val="21128575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1.  Trade </a:t>
            </a:r>
            <a:r>
              <a:rPr lang="en-GB" b="1" dirty="0">
                <a:solidFill>
                  <a:srgbClr val="FF0000"/>
                </a:solidFill>
              </a:rPr>
              <a:t>mark law is “territorial”</a:t>
            </a:r>
          </a:p>
        </p:txBody>
      </p:sp>
      <p:sp>
        <p:nvSpPr>
          <p:cNvPr id="3" name="Content Placeholder 2"/>
          <p:cNvSpPr>
            <a:spLocks noGrp="1"/>
          </p:cNvSpPr>
          <p:nvPr>
            <p:ph idx="1"/>
          </p:nvPr>
        </p:nvSpPr>
        <p:spPr/>
        <p:txBody>
          <a:bodyPr/>
          <a:lstStyle/>
          <a:p>
            <a:pPr marL="514350" indent="-514350">
              <a:buAutoNum type="alphaLcPeriod"/>
            </a:pPr>
            <a:r>
              <a:rPr lang="en-GB" u="sng" dirty="0" smtClean="0"/>
              <a:t>Paris Convention/TRIPS</a:t>
            </a:r>
          </a:p>
          <a:p>
            <a:pPr marL="857250" lvl="1" indent="-457200">
              <a:buFont typeface="Arial" panose="020B0604020202020204" pitchFamily="34" charset="0"/>
              <a:buChar char="•"/>
            </a:pPr>
            <a:r>
              <a:rPr lang="en-GB" dirty="0" smtClean="0"/>
              <a:t>Endorsed territoriality as part of national treatment package (as opposed to universality)</a:t>
            </a:r>
          </a:p>
          <a:p>
            <a:pPr marL="857250" lvl="1" indent="-457200">
              <a:buFont typeface="Arial" panose="020B0604020202020204" pitchFamily="34" charset="0"/>
              <a:buChar char="•"/>
            </a:pPr>
            <a:r>
              <a:rPr lang="en-GB" dirty="0" smtClean="0"/>
              <a:t>Exceptions:</a:t>
            </a:r>
          </a:p>
          <a:p>
            <a:pPr marL="1257300" lvl="2" indent="-457200">
              <a:buFont typeface="Arial" panose="020B0604020202020204" pitchFamily="34" charset="0"/>
              <a:buChar char="•"/>
            </a:pPr>
            <a:r>
              <a:rPr lang="en-GB" dirty="0" smtClean="0"/>
              <a:t>Article 6</a:t>
            </a:r>
            <a:r>
              <a:rPr lang="en-GB" i="1" dirty="0" smtClean="0"/>
              <a:t>quinquies</a:t>
            </a:r>
            <a:r>
              <a:rPr lang="en-GB" dirty="0" smtClean="0"/>
              <a:t> (</a:t>
            </a:r>
            <a:r>
              <a:rPr lang="en-GB" i="1" dirty="0" err="1" smtClean="0"/>
              <a:t>telle</a:t>
            </a:r>
            <a:r>
              <a:rPr lang="en-GB" i="1" dirty="0" smtClean="0"/>
              <a:t> </a:t>
            </a:r>
            <a:r>
              <a:rPr lang="en-GB" i="1" dirty="0" err="1" smtClean="0"/>
              <a:t>quelle</a:t>
            </a:r>
            <a:r>
              <a:rPr lang="en-GB" dirty="0" smtClean="0"/>
              <a:t>)</a:t>
            </a:r>
          </a:p>
          <a:p>
            <a:pPr marL="1714500" lvl="3" indent="-457200">
              <a:buFont typeface="Arial" panose="020B0604020202020204" pitchFamily="34" charset="0"/>
              <a:buChar char="•"/>
            </a:pPr>
            <a:r>
              <a:rPr lang="en-GB" dirty="0" smtClean="0"/>
              <a:t>Exceptions broad: </a:t>
            </a:r>
            <a:r>
              <a:rPr lang="en-GB" i="1" dirty="0" smtClean="0"/>
              <a:t>United States-Section 211</a:t>
            </a:r>
            <a:r>
              <a:rPr lang="en-GB" dirty="0" smtClean="0"/>
              <a:t> (WTO Appellate Body) (may even allow use requirement?)</a:t>
            </a:r>
            <a:endParaRPr lang="en-GB" dirty="0"/>
          </a:p>
          <a:p>
            <a:pPr marL="1257300" lvl="2" indent="-457200">
              <a:buFont typeface="Arial" panose="020B0604020202020204" pitchFamily="34" charset="0"/>
              <a:buChar char="•"/>
            </a:pPr>
            <a:r>
              <a:rPr lang="en-GB" dirty="0" smtClean="0"/>
              <a:t>Article 6</a:t>
            </a:r>
            <a:r>
              <a:rPr lang="en-GB" i="1" dirty="0" smtClean="0"/>
              <a:t>bis</a:t>
            </a:r>
            <a:r>
              <a:rPr lang="en-GB" dirty="0" smtClean="0"/>
              <a:t> (1925) (well-known marks)</a:t>
            </a:r>
          </a:p>
        </p:txBody>
      </p:sp>
    </p:spTree>
    <p:extLst>
      <p:ext uri="{BB962C8B-B14F-4D97-AF65-F5344CB8AC3E}">
        <p14:creationId xmlns:p14="http://schemas.microsoft.com/office/powerpoint/2010/main" val="26742544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114" name="Rectangle 2"/>
          <p:cNvSpPr>
            <a:spLocks noGrp="1" noChangeArrowheads="1"/>
          </p:cNvSpPr>
          <p:nvPr>
            <p:ph type="title"/>
          </p:nvPr>
        </p:nvSpPr>
        <p:spPr/>
        <p:txBody>
          <a:bodyPr/>
          <a:lstStyle/>
          <a:p>
            <a:r>
              <a:rPr lang="en-US" altLang="en-US">
                <a:solidFill>
                  <a:srgbClr val="FF0000"/>
                </a:solidFill>
              </a:rPr>
              <a:t>Paris Convention, art 6bis</a:t>
            </a:r>
          </a:p>
        </p:txBody>
      </p:sp>
      <p:sp>
        <p:nvSpPr>
          <p:cNvPr id="474115" name="Rectangle 3"/>
          <p:cNvSpPr>
            <a:spLocks noGrp="1" noChangeArrowheads="1"/>
          </p:cNvSpPr>
          <p:nvPr>
            <p:ph type="body" idx="1"/>
          </p:nvPr>
        </p:nvSpPr>
        <p:spPr/>
        <p:txBody>
          <a:bodyPr/>
          <a:lstStyle/>
          <a:p>
            <a:pPr marL="0" indent="0">
              <a:buNone/>
            </a:pPr>
            <a:r>
              <a:rPr lang="en-US" altLang="en-US" dirty="0" smtClean="0"/>
              <a:t>Union countries must “refuse </a:t>
            </a:r>
            <a:r>
              <a:rPr lang="en-US" altLang="en-US" dirty="0"/>
              <a:t>or cancel the registration, and </a:t>
            </a:r>
            <a:r>
              <a:rPr lang="en-US" altLang="en-US" dirty="0" smtClean="0"/>
              <a:t>prohibit </a:t>
            </a:r>
            <a:r>
              <a:rPr lang="en-US" altLang="en-US" dirty="0"/>
              <a:t>the use, of a trademark which constitutes a reproduction. . . </a:t>
            </a:r>
            <a:r>
              <a:rPr lang="en-US" altLang="en-US" dirty="0">
                <a:solidFill>
                  <a:srgbClr val="FF0000"/>
                </a:solidFill>
              </a:rPr>
              <a:t>liable to create confusion</a:t>
            </a:r>
            <a:r>
              <a:rPr lang="en-US" altLang="en-US" dirty="0"/>
              <a:t>, of a mark considered by the competent authority of the country of registration or use to be well known in that country . . .”</a:t>
            </a:r>
          </a:p>
        </p:txBody>
      </p:sp>
    </p:spTree>
    <p:extLst>
      <p:ext uri="{BB962C8B-B14F-4D97-AF65-F5344CB8AC3E}">
        <p14:creationId xmlns:p14="http://schemas.microsoft.com/office/powerpoint/2010/main" val="23376005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162" name="Rectangle 2"/>
          <p:cNvSpPr>
            <a:spLocks noGrp="1" noChangeArrowheads="1"/>
          </p:cNvSpPr>
          <p:nvPr>
            <p:ph type="title"/>
          </p:nvPr>
        </p:nvSpPr>
        <p:spPr/>
        <p:txBody>
          <a:bodyPr/>
          <a:lstStyle/>
          <a:p>
            <a:r>
              <a:rPr lang="en-US" altLang="en-US" sz="4000" dirty="0">
                <a:solidFill>
                  <a:srgbClr val="FF0000"/>
                </a:solidFill>
              </a:rPr>
              <a:t>Purpose of </a:t>
            </a:r>
            <a:r>
              <a:rPr lang="en-US" altLang="en-US" sz="4000" dirty="0" smtClean="0">
                <a:solidFill>
                  <a:srgbClr val="FF0000"/>
                </a:solidFill>
              </a:rPr>
              <a:t>6</a:t>
            </a:r>
            <a:r>
              <a:rPr lang="en-US" altLang="en-US" sz="4000" i="1" dirty="0" smtClean="0">
                <a:solidFill>
                  <a:srgbClr val="FF0000"/>
                </a:solidFill>
              </a:rPr>
              <a:t>bis</a:t>
            </a:r>
            <a:r>
              <a:rPr lang="en-US" altLang="en-US" sz="4000" dirty="0" smtClean="0">
                <a:solidFill>
                  <a:srgbClr val="FF0000"/>
                </a:solidFill>
              </a:rPr>
              <a:t>: a hedge against inequities of registration systems</a:t>
            </a:r>
            <a:endParaRPr lang="en-US" altLang="en-US" sz="4000" dirty="0">
              <a:solidFill>
                <a:srgbClr val="FF0000"/>
              </a:solidFill>
            </a:endParaRPr>
          </a:p>
        </p:txBody>
      </p:sp>
      <p:sp>
        <p:nvSpPr>
          <p:cNvPr id="476163" name="Rectangle 3"/>
          <p:cNvSpPr>
            <a:spLocks noGrp="1" noChangeArrowheads="1"/>
          </p:cNvSpPr>
          <p:nvPr>
            <p:ph type="body" idx="1"/>
          </p:nvPr>
        </p:nvSpPr>
        <p:spPr/>
        <p:txBody>
          <a:bodyPr/>
          <a:lstStyle/>
          <a:p>
            <a:r>
              <a:rPr lang="en-US" altLang="en-US" dirty="0" smtClean="0"/>
              <a:t>“</a:t>
            </a:r>
            <a:r>
              <a:rPr lang="en-US" altLang="en-US" dirty="0"/>
              <a:t>to avoid the registration and use of a trademark, liable to create confusion with another mark already well known in the country of such registration or use, </a:t>
            </a:r>
            <a:r>
              <a:rPr lang="en-US" altLang="en-US" dirty="0">
                <a:solidFill>
                  <a:srgbClr val="FF0000"/>
                </a:solidFill>
              </a:rPr>
              <a:t>although the latter well-known mark is not, or not yet, protected in that country by a registration </a:t>
            </a:r>
            <a:r>
              <a:rPr lang="en-US" altLang="en-US" dirty="0"/>
              <a:t>. . .”  [</a:t>
            </a:r>
            <a:r>
              <a:rPr lang="en-US" altLang="en-US" dirty="0" err="1"/>
              <a:t>Bodenhausen</a:t>
            </a:r>
            <a:r>
              <a:rPr lang="en-US" altLang="en-US" dirty="0" smtClean="0"/>
              <a:t>]</a:t>
            </a:r>
          </a:p>
          <a:p>
            <a:r>
              <a:rPr lang="en-US" altLang="en-US" dirty="0" smtClean="0"/>
              <a:t>Joint recommendation correcting “error” of Article 16 TRIPS on registration point</a:t>
            </a:r>
            <a:endParaRPr lang="en-US" altLang="en-US" dirty="0"/>
          </a:p>
          <a:p>
            <a:endParaRPr lang="en-US" altLang="en-US" dirty="0"/>
          </a:p>
        </p:txBody>
      </p:sp>
    </p:spTree>
    <p:extLst>
      <p:ext uri="{BB962C8B-B14F-4D97-AF65-F5344CB8AC3E}">
        <p14:creationId xmlns:p14="http://schemas.microsoft.com/office/powerpoint/2010/main" val="647704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7186" name="Rectangle 2"/>
          <p:cNvSpPr>
            <a:spLocks noGrp="1" noChangeArrowheads="1"/>
          </p:cNvSpPr>
          <p:nvPr>
            <p:ph type="title"/>
          </p:nvPr>
        </p:nvSpPr>
        <p:spPr/>
        <p:txBody>
          <a:bodyPr/>
          <a:lstStyle/>
          <a:p>
            <a:r>
              <a:rPr lang="en-US" altLang="en-US" dirty="0">
                <a:solidFill>
                  <a:srgbClr val="FF3300"/>
                </a:solidFill>
              </a:rPr>
              <a:t>6bis in </a:t>
            </a:r>
            <a:r>
              <a:rPr lang="en-US" altLang="en-US" dirty="0" smtClean="0">
                <a:solidFill>
                  <a:srgbClr val="FF3300"/>
                </a:solidFill>
              </a:rPr>
              <a:t>systems</a:t>
            </a:r>
            <a:r>
              <a:rPr lang="en-US" altLang="en-US" dirty="0">
                <a:solidFill>
                  <a:srgbClr val="FF3300"/>
                </a:solidFill>
              </a:rPr>
              <a:t> </a:t>
            </a:r>
            <a:r>
              <a:rPr lang="en-US" altLang="en-US" dirty="0" smtClean="0">
                <a:solidFill>
                  <a:srgbClr val="FF3300"/>
                </a:solidFill>
              </a:rPr>
              <a:t>with use-based protections?</a:t>
            </a:r>
            <a:endParaRPr lang="en-US" altLang="en-US" dirty="0">
              <a:solidFill>
                <a:srgbClr val="FF3300"/>
              </a:solidFill>
            </a:endParaRPr>
          </a:p>
        </p:txBody>
      </p:sp>
      <p:sp>
        <p:nvSpPr>
          <p:cNvPr id="477187" name="Rectangle 3"/>
          <p:cNvSpPr>
            <a:spLocks noGrp="1" noChangeArrowheads="1"/>
          </p:cNvSpPr>
          <p:nvPr>
            <p:ph type="body" idx="1"/>
          </p:nvPr>
        </p:nvSpPr>
        <p:spPr>
          <a:xfrm>
            <a:off x="457200" y="1752600"/>
            <a:ext cx="8229600" cy="4373563"/>
          </a:xfrm>
        </p:spPr>
        <p:txBody>
          <a:bodyPr/>
          <a:lstStyle/>
          <a:p>
            <a:r>
              <a:rPr lang="fi-FI" altLang="en-US" sz="2000" dirty="0" smtClean="0"/>
              <a:t>Few cases in the United States</a:t>
            </a:r>
          </a:p>
          <a:p>
            <a:pPr lvl="1"/>
            <a:r>
              <a:rPr lang="fi-FI" altLang="en-US" sz="2000" dirty="0" smtClean="0"/>
              <a:t>Dispute over whether doctrine exists (</a:t>
            </a:r>
            <a:r>
              <a:rPr lang="fi-FI" altLang="en-US" sz="2000" i="1" dirty="0" smtClean="0"/>
              <a:t>Grupo Gigante</a:t>
            </a:r>
            <a:r>
              <a:rPr lang="fi-FI" altLang="en-US" sz="2000" dirty="0"/>
              <a:t> </a:t>
            </a:r>
            <a:r>
              <a:rPr lang="fi-FI" altLang="en-US" sz="2000" dirty="0" smtClean="0"/>
              <a:t>(yes); </a:t>
            </a:r>
            <a:r>
              <a:rPr lang="fi-FI" altLang="en-US" sz="2000" i="1" dirty="0" smtClean="0"/>
              <a:t>Punchingi</a:t>
            </a:r>
            <a:r>
              <a:rPr lang="fi-FI" altLang="en-US" sz="2000" dirty="0" smtClean="0"/>
              <a:t> (no)).</a:t>
            </a:r>
          </a:p>
          <a:p>
            <a:pPr lvl="3"/>
            <a:r>
              <a:rPr lang="en-GB" dirty="0" smtClean="0"/>
              <a:t>“an </a:t>
            </a:r>
            <a:r>
              <a:rPr lang="en-GB" dirty="0"/>
              <a:t>absolute territoriality rule without a famous-mark exception would promote consumer confusion and fraud.  Commerce crosses borders.  In this nation of immigrants, so do people. . . . .There can be no justification for using trademark law to fool immigrants into thinking that they are buying from the store they liked back </a:t>
            </a:r>
            <a:r>
              <a:rPr lang="en-GB" dirty="0" smtClean="0"/>
              <a:t>home”</a:t>
            </a:r>
            <a:endParaRPr lang="fi-FI" altLang="en-US" dirty="0" smtClean="0"/>
          </a:p>
          <a:p>
            <a:pPr lvl="1"/>
            <a:r>
              <a:rPr lang="fi-FI" altLang="en-US" sz="2000" dirty="0" smtClean="0"/>
              <a:t>But note </a:t>
            </a:r>
            <a:r>
              <a:rPr lang="fi-FI" altLang="en-US" sz="2000" i="1" dirty="0" smtClean="0"/>
              <a:t>Grupo Gigante</a:t>
            </a:r>
            <a:r>
              <a:rPr lang="fi-FI" altLang="en-US" sz="2000" dirty="0" smtClean="0"/>
              <a:t> standard</a:t>
            </a:r>
          </a:p>
          <a:p>
            <a:pPr lvl="2"/>
            <a:r>
              <a:rPr lang="fi-FI" altLang="en-US" sz="2000" dirty="0" smtClean="0"/>
              <a:t>Higher than mere acquired distinctiveness lest we treat Mexico like Kansas: due regard for territoriality</a:t>
            </a:r>
          </a:p>
          <a:p>
            <a:r>
              <a:rPr lang="fi-FI" altLang="en-US" sz="2000" dirty="0" smtClean="0"/>
              <a:t>In the United Kingdom, scenarios tackled by passing off claim based on spillover goodwill (See, e.g., </a:t>
            </a:r>
            <a:r>
              <a:rPr lang="fi-FI" altLang="en-US" sz="2000" i="1" dirty="0" smtClean="0"/>
              <a:t>Budweiser, Hotel Cipriani)</a:t>
            </a:r>
            <a:endParaRPr lang="fi-FI" altLang="en-US" sz="2000" dirty="0"/>
          </a:p>
        </p:txBody>
      </p:sp>
    </p:spTree>
    <p:extLst>
      <p:ext uri="{BB962C8B-B14F-4D97-AF65-F5344CB8AC3E}">
        <p14:creationId xmlns:p14="http://schemas.microsoft.com/office/powerpoint/2010/main" val="24118316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1.  Trade </a:t>
            </a:r>
            <a:r>
              <a:rPr lang="en-GB" b="1" dirty="0">
                <a:solidFill>
                  <a:srgbClr val="FF0000"/>
                </a:solidFill>
              </a:rPr>
              <a:t>mark law is “territorial”</a:t>
            </a:r>
          </a:p>
        </p:txBody>
      </p:sp>
      <p:sp>
        <p:nvSpPr>
          <p:cNvPr id="3" name="Content Placeholder 2"/>
          <p:cNvSpPr>
            <a:spLocks noGrp="1"/>
          </p:cNvSpPr>
          <p:nvPr>
            <p:ph idx="1"/>
          </p:nvPr>
        </p:nvSpPr>
        <p:spPr/>
        <p:txBody>
          <a:bodyPr/>
          <a:lstStyle/>
          <a:p>
            <a:pPr marL="514350" indent="-514350">
              <a:buAutoNum type="alphaLcPeriod"/>
            </a:pPr>
            <a:r>
              <a:rPr lang="en-GB" u="sng" dirty="0" smtClean="0"/>
              <a:t>Paris Convention/TRIPS has exceptions</a:t>
            </a:r>
          </a:p>
          <a:p>
            <a:pPr marL="400050" lvl="1" indent="0">
              <a:buNone/>
            </a:pPr>
            <a:endParaRPr lang="en-GB" dirty="0" smtClean="0"/>
          </a:p>
          <a:p>
            <a:pPr marL="514350" indent="-514350">
              <a:buAutoNum type="alphaLcPeriod"/>
            </a:pPr>
            <a:r>
              <a:rPr lang="en-GB" u="sng" dirty="0" smtClean="0"/>
              <a:t>But also more complex than that  . . .. </a:t>
            </a:r>
          </a:p>
        </p:txBody>
      </p:sp>
    </p:spTree>
    <p:extLst>
      <p:ext uri="{BB962C8B-B14F-4D97-AF65-F5344CB8AC3E}">
        <p14:creationId xmlns:p14="http://schemas.microsoft.com/office/powerpoint/2010/main" val="30106723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Complexity: Different Dimensions to Territoriality</a:t>
            </a:r>
            <a:endParaRPr lang="en-GB" b="1"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endParaRPr lang="en-GB" sz="3600" dirty="0" smtClean="0"/>
          </a:p>
          <a:p>
            <a:r>
              <a:rPr lang="en-GB" sz="3600" dirty="0" smtClean="0"/>
              <a:t>Territorial Laws</a:t>
            </a:r>
          </a:p>
          <a:p>
            <a:r>
              <a:rPr lang="en-GB" sz="3600" dirty="0" smtClean="0"/>
              <a:t>Territorial Rights</a:t>
            </a:r>
          </a:p>
          <a:p>
            <a:r>
              <a:rPr lang="en-GB" sz="3600" dirty="0" smtClean="0"/>
              <a:t>Territorial Enforcement</a:t>
            </a:r>
          </a:p>
        </p:txBody>
      </p:sp>
    </p:spTree>
    <p:extLst>
      <p:ext uri="{BB962C8B-B14F-4D97-AF65-F5344CB8AC3E}">
        <p14:creationId xmlns:p14="http://schemas.microsoft.com/office/powerpoint/2010/main" val="3787869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Complexity: Different Dimensions to Territoriality</a:t>
            </a:r>
            <a:endParaRPr lang="en-GB" b="1"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r>
              <a:rPr lang="en-GB" sz="2800" dirty="0" smtClean="0"/>
              <a:t>Territorial Laws</a:t>
            </a:r>
          </a:p>
          <a:p>
            <a:pPr lvl="1"/>
            <a:r>
              <a:rPr lang="en-GB" sz="2400" dirty="0" smtClean="0"/>
              <a:t>Harmonisation of Laws: Trade Mark Directive</a:t>
            </a:r>
          </a:p>
          <a:p>
            <a:r>
              <a:rPr lang="en-GB" sz="2800" dirty="0" smtClean="0"/>
              <a:t>Territorial Rights</a:t>
            </a:r>
          </a:p>
          <a:p>
            <a:pPr lvl="1"/>
            <a:r>
              <a:rPr lang="en-GB" sz="2400" dirty="0" smtClean="0"/>
              <a:t>Amelioration: Protocol</a:t>
            </a:r>
          </a:p>
          <a:p>
            <a:pPr lvl="1"/>
            <a:r>
              <a:rPr lang="en-GB" sz="2400" dirty="0" smtClean="0"/>
              <a:t>Abolition or Reconfiguration: CTM</a:t>
            </a:r>
          </a:p>
          <a:p>
            <a:r>
              <a:rPr lang="en-GB" sz="2800" dirty="0" smtClean="0"/>
              <a:t>Territorial Enforcement</a:t>
            </a:r>
          </a:p>
          <a:p>
            <a:pPr lvl="1"/>
            <a:r>
              <a:rPr lang="en-GB" sz="2400" dirty="0" smtClean="0"/>
              <a:t>Brussels I Regulation (Recast)</a:t>
            </a:r>
          </a:p>
          <a:p>
            <a:pPr lvl="2"/>
            <a:r>
              <a:rPr lang="en-GB" dirty="0" smtClean="0"/>
              <a:t>But </a:t>
            </a:r>
            <a:r>
              <a:rPr lang="en-GB" i="1" dirty="0" smtClean="0"/>
              <a:t>GAT v. </a:t>
            </a:r>
            <a:r>
              <a:rPr lang="en-GB" i="1" dirty="0" err="1" smtClean="0"/>
              <a:t>LuK</a:t>
            </a:r>
            <a:endParaRPr lang="en-GB" i="1" dirty="0" smtClean="0"/>
          </a:p>
          <a:p>
            <a:pPr lvl="1"/>
            <a:r>
              <a:rPr lang="en-GB" sz="2400" dirty="0" smtClean="0"/>
              <a:t>CTM: </a:t>
            </a:r>
            <a:r>
              <a:rPr lang="en-GB" sz="2400" i="1" dirty="0" smtClean="0"/>
              <a:t>DHL v. </a:t>
            </a:r>
            <a:r>
              <a:rPr lang="en-GB" sz="2400" i="1" dirty="0" err="1" smtClean="0"/>
              <a:t>Chronopost</a:t>
            </a:r>
            <a:endParaRPr lang="en-GB" sz="2400" i="1" dirty="0" smtClean="0"/>
          </a:p>
          <a:p>
            <a:pPr lvl="1"/>
            <a:r>
              <a:rPr lang="en-GB" sz="2400" dirty="0" smtClean="0"/>
              <a:t>De facto adaptation: in-transit seizures/accessory intermediary </a:t>
            </a:r>
            <a:r>
              <a:rPr lang="en-GB" sz="2400" dirty="0" smtClean="0"/>
              <a:t>liability/Article 11 IPRED orders (</a:t>
            </a:r>
            <a:r>
              <a:rPr lang="en-GB" sz="2400" i="1" dirty="0" smtClean="0"/>
              <a:t>Cartier</a:t>
            </a:r>
            <a:r>
              <a:rPr lang="en-GB" sz="2400" dirty="0" smtClean="0"/>
              <a:t>)</a:t>
            </a:r>
            <a:endParaRPr lang="en-GB" sz="2400" dirty="0" smtClean="0"/>
          </a:p>
        </p:txBody>
      </p:sp>
    </p:spTree>
    <p:extLst>
      <p:ext uri="{BB962C8B-B14F-4D97-AF65-F5344CB8AC3E}">
        <p14:creationId xmlns:p14="http://schemas.microsoft.com/office/powerpoint/2010/main" val="9338069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Justifications for Territoriality</a:t>
            </a:r>
            <a:endParaRPr lang="en-GB" b="1" dirty="0">
              <a:solidFill>
                <a:srgbClr val="FF0000"/>
              </a:solidFill>
            </a:endParaRPr>
          </a:p>
        </p:txBody>
      </p:sp>
      <p:sp>
        <p:nvSpPr>
          <p:cNvPr id="3" name="Content Placeholder 2"/>
          <p:cNvSpPr>
            <a:spLocks noGrp="1"/>
          </p:cNvSpPr>
          <p:nvPr>
            <p:ph idx="1"/>
          </p:nvPr>
        </p:nvSpPr>
        <p:spPr>
          <a:xfrm>
            <a:off x="76200" y="1828800"/>
            <a:ext cx="9067800" cy="4297363"/>
          </a:xfrm>
        </p:spPr>
        <p:txBody>
          <a:bodyPr/>
          <a:lstStyle/>
          <a:p>
            <a:pPr lvl="1"/>
            <a:r>
              <a:rPr lang="en-GB" sz="3200" dirty="0"/>
              <a:t>Representational Legitimacy</a:t>
            </a:r>
          </a:p>
          <a:p>
            <a:pPr lvl="1"/>
            <a:r>
              <a:rPr lang="en-GB" sz="3200" dirty="0"/>
              <a:t>(</a:t>
            </a:r>
            <a:r>
              <a:rPr lang="en-GB" sz="3200" dirty="0" smtClean="0"/>
              <a:t>National) </a:t>
            </a:r>
            <a:r>
              <a:rPr lang="en-GB" sz="3200" dirty="0"/>
              <a:t>Sovereignty</a:t>
            </a:r>
          </a:p>
          <a:p>
            <a:pPr lvl="1"/>
            <a:r>
              <a:rPr lang="en-GB" sz="3200" dirty="0"/>
              <a:t>Values of diversity and tailoring of laws; </a:t>
            </a:r>
            <a:r>
              <a:rPr lang="en-GB" sz="3200" dirty="0" smtClean="0"/>
              <a:t>one </a:t>
            </a:r>
            <a:r>
              <a:rPr lang="en-GB" sz="3200" dirty="0"/>
              <a:t>size does not fit all</a:t>
            </a:r>
          </a:p>
          <a:p>
            <a:pPr lvl="1"/>
            <a:r>
              <a:rPr lang="en-GB" sz="3200" dirty="0"/>
              <a:t>Pragmatic concerns of </a:t>
            </a:r>
            <a:r>
              <a:rPr lang="en-GB" sz="3200" dirty="0" smtClean="0"/>
              <a:t>enforcement</a:t>
            </a:r>
          </a:p>
          <a:p>
            <a:pPr lvl="1"/>
            <a:endParaRPr lang="en-GB" sz="3200" dirty="0"/>
          </a:p>
          <a:p>
            <a:pPr lvl="1"/>
            <a:r>
              <a:rPr lang="en-GB" sz="3200" dirty="0" smtClean="0">
                <a:solidFill>
                  <a:srgbClr val="FF0000"/>
                </a:solidFill>
              </a:rPr>
              <a:t>Plus . . .   In </a:t>
            </a:r>
            <a:r>
              <a:rPr lang="en-GB" sz="3200" i="1" dirty="0" smtClean="0">
                <a:solidFill>
                  <a:srgbClr val="FF0000"/>
                </a:solidFill>
              </a:rPr>
              <a:t>trade mark</a:t>
            </a:r>
            <a:r>
              <a:rPr lang="en-GB" sz="3200" dirty="0" smtClean="0">
                <a:solidFill>
                  <a:srgbClr val="FF0000"/>
                </a:solidFill>
              </a:rPr>
              <a:t> . . .</a:t>
            </a:r>
            <a:endParaRPr lang="en-GB" sz="3200" dirty="0">
              <a:solidFill>
                <a:srgbClr val="FF0000"/>
              </a:solidFill>
            </a:endParaRPr>
          </a:p>
        </p:txBody>
      </p:sp>
    </p:spTree>
    <p:extLst>
      <p:ext uri="{BB962C8B-B14F-4D97-AF65-F5344CB8AC3E}">
        <p14:creationId xmlns:p14="http://schemas.microsoft.com/office/powerpoint/2010/main" val="91469042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Consider a U.S. Example</a:t>
            </a:r>
            <a:endParaRPr lang="en-GB" b="1" dirty="0">
              <a:solidFill>
                <a:srgbClr val="FF0000"/>
              </a:solidFill>
            </a:endParaRPr>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38403198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a:t>
            </a:r>
            <a:endParaRPr lang="en-GB" dirty="0">
              <a:solidFill>
                <a:srgbClr val="FF0000"/>
              </a:solidFill>
            </a:endParaRPr>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257205833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Rectangle 2"/>
          <p:cNvSpPr>
            <a:spLocks noGrp="1" noChangeArrowheads="1"/>
          </p:cNvSpPr>
          <p:nvPr>
            <p:ph type="title"/>
          </p:nvPr>
        </p:nvSpPr>
        <p:spPr/>
        <p:txBody>
          <a:bodyPr/>
          <a:lstStyle/>
          <a:p>
            <a:r>
              <a:rPr lang="en-US" b="1" dirty="0">
                <a:solidFill>
                  <a:srgbClr val="FF3300"/>
                </a:solidFill>
              </a:rPr>
              <a:t>United Drug </a:t>
            </a:r>
            <a:r>
              <a:rPr lang="en-US" b="1" dirty="0" smtClean="0">
                <a:solidFill>
                  <a:srgbClr val="FF3300"/>
                </a:solidFill>
              </a:rPr>
              <a:t>v. </a:t>
            </a:r>
            <a:r>
              <a:rPr lang="en-US" b="1" dirty="0" err="1" smtClean="0">
                <a:solidFill>
                  <a:srgbClr val="FF3300"/>
                </a:solidFill>
              </a:rPr>
              <a:t>Rectanus</a:t>
            </a:r>
            <a:endParaRPr lang="en-US" b="1" dirty="0">
              <a:solidFill>
                <a:srgbClr val="FF3300"/>
              </a:solidFill>
            </a:endParaRPr>
          </a:p>
        </p:txBody>
      </p:sp>
      <p:sp>
        <p:nvSpPr>
          <p:cNvPr id="205827" name="Rectangle 3"/>
          <p:cNvSpPr>
            <a:spLocks noGrp="1" noChangeArrowheads="1"/>
          </p:cNvSpPr>
          <p:nvPr>
            <p:ph type="body" idx="1"/>
          </p:nvPr>
        </p:nvSpPr>
        <p:spPr/>
        <p:txBody>
          <a:bodyPr/>
          <a:lstStyle/>
          <a:p>
            <a:r>
              <a:rPr lang="en-US" sz="2800" b="1" dirty="0">
                <a:solidFill>
                  <a:schemeClr val="accent2"/>
                </a:solidFill>
              </a:rPr>
              <a:t>1877</a:t>
            </a:r>
            <a:r>
              <a:rPr lang="en-US" sz="2800" dirty="0"/>
              <a:t>: Regis (predecessor of United Drug) uses REX on medicinal products </a:t>
            </a:r>
            <a:r>
              <a:rPr lang="en-US" sz="2800" b="1" dirty="0">
                <a:solidFill>
                  <a:srgbClr val="00FF00"/>
                </a:solidFill>
              </a:rPr>
              <a:t>in Massachusetts</a:t>
            </a:r>
          </a:p>
          <a:p>
            <a:endParaRPr lang="en-US" sz="2800" dirty="0"/>
          </a:p>
          <a:p>
            <a:r>
              <a:rPr lang="en-US" sz="2800" b="1" dirty="0">
                <a:solidFill>
                  <a:schemeClr val="accent2"/>
                </a:solidFill>
              </a:rPr>
              <a:t>1883</a:t>
            </a:r>
            <a:r>
              <a:rPr lang="en-US" sz="2800" dirty="0"/>
              <a:t>: </a:t>
            </a:r>
            <a:r>
              <a:rPr lang="en-US" sz="2800" dirty="0" err="1"/>
              <a:t>Rectanus</a:t>
            </a:r>
            <a:r>
              <a:rPr lang="en-US" sz="2800" dirty="0"/>
              <a:t> (and later his company) uses REX on medicinal products </a:t>
            </a:r>
            <a:r>
              <a:rPr lang="en-US" sz="2800" b="1" dirty="0">
                <a:solidFill>
                  <a:srgbClr val="00FF00"/>
                </a:solidFill>
              </a:rPr>
              <a:t>in Louisville</a:t>
            </a:r>
          </a:p>
          <a:p>
            <a:endParaRPr lang="en-US" sz="2800" dirty="0"/>
          </a:p>
          <a:p>
            <a:r>
              <a:rPr lang="en-US" sz="2800" dirty="0"/>
              <a:t>1912: lawsuit between them: United Drug wants to use, and wants </a:t>
            </a:r>
            <a:r>
              <a:rPr lang="en-US" sz="2800" dirty="0" err="1"/>
              <a:t>Rectanus</a:t>
            </a:r>
            <a:r>
              <a:rPr lang="en-US" sz="2800" dirty="0"/>
              <a:t> enjoined from use, </a:t>
            </a:r>
            <a:r>
              <a:rPr lang="en-US" sz="2800" b="1" dirty="0">
                <a:solidFill>
                  <a:srgbClr val="00FF00"/>
                </a:solidFill>
              </a:rPr>
              <a:t>in Louisville</a:t>
            </a:r>
          </a:p>
        </p:txBody>
      </p:sp>
    </p:spTree>
    <p:extLst>
      <p:ext uri="{BB962C8B-B14F-4D97-AF65-F5344CB8AC3E}">
        <p14:creationId xmlns:p14="http://schemas.microsoft.com/office/powerpoint/2010/main" val="17362334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lstStyle/>
          <a:p>
            <a:r>
              <a:rPr lang="en-US" b="1" dirty="0">
                <a:solidFill>
                  <a:srgbClr val="FF0000"/>
                </a:solidFill>
              </a:rPr>
              <a:t>United Drug Co. v. </a:t>
            </a:r>
            <a:r>
              <a:rPr lang="en-US" b="1" dirty="0" err="1" smtClean="0">
                <a:solidFill>
                  <a:srgbClr val="FF0000"/>
                </a:solidFill>
              </a:rPr>
              <a:t>Rectanus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a:t>
            </a:r>
            <a:r>
              <a:rPr lang="en-US" dirty="0"/>
              <a:t>adoption of a trade-mark does not, at least in the absence of some valid legislation enacted for the purpose, project the right of protection in advance of the extension of the trade, or operate as a claim of territorial rights over areas into which it thereafter may be deemed desirable to extend the </a:t>
            </a:r>
            <a:r>
              <a:rPr lang="en-US" dirty="0" smtClean="0"/>
              <a:t>trade”</a:t>
            </a:r>
          </a:p>
          <a:p>
            <a:pPr marL="400050" lvl="2" indent="0">
              <a:buNone/>
            </a:pPr>
            <a:r>
              <a:rPr lang="en-US" i="1" dirty="0"/>
              <a:t>United Drug Co. v. Theodore </a:t>
            </a:r>
            <a:r>
              <a:rPr lang="en-US" i="1" dirty="0" err="1"/>
              <a:t>Rectanus</a:t>
            </a:r>
            <a:r>
              <a:rPr lang="en-US" i="1" dirty="0"/>
              <a:t> Co., 248 U.S. </a:t>
            </a:r>
            <a:r>
              <a:rPr lang="en-US" i="1" dirty="0" smtClean="0"/>
              <a:t>90</a:t>
            </a:r>
            <a:r>
              <a:rPr lang="en-US" i="1" dirty="0"/>
              <a:t> </a:t>
            </a:r>
            <a:r>
              <a:rPr lang="en-US" i="1" dirty="0" smtClean="0"/>
              <a:t>(1918)</a:t>
            </a:r>
            <a:endParaRPr lang="en-US" i="1" dirty="0"/>
          </a:p>
        </p:txBody>
      </p:sp>
    </p:spTree>
    <p:extLst>
      <p:ext uri="{BB962C8B-B14F-4D97-AF65-F5344CB8AC3E}">
        <p14:creationId xmlns:p14="http://schemas.microsoft.com/office/powerpoint/2010/main" val="4621714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381000"/>
          </a:xfrm>
        </p:spPr>
        <p:txBody>
          <a:bodyPr/>
          <a:lstStyle/>
          <a:p>
            <a:r>
              <a:rPr lang="en-US" b="1" dirty="0">
                <a:solidFill>
                  <a:srgbClr val="FF0000"/>
                </a:solidFill>
              </a:rPr>
              <a:t>United Drug Co. v. </a:t>
            </a:r>
            <a:r>
              <a:rPr lang="en-US" b="1" dirty="0" err="1" smtClean="0">
                <a:solidFill>
                  <a:srgbClr val="FF0000"/>
                </a:solidFill>
              </a:rPr>
              <a:t>Rectanus</a:t>
            </a:r>
            <a:r>
              <a:rPr lang="en-US" b="1" dirty="0">
                <a:solidFill>
                  <a:srgbClr val="FF0000"/>
                </a:solidFill>
              </a:rPr>
              <a:t/>
            </a:r>
            <a:br>
              <a:rPr lang="en-US" b="1" dirty="0">
                <a:solidFill>
                  <a:srgbClr val="FF0000"/>
                </a:solidFill>
              </a:rPr>
            </a:b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“[T]he </a:t>
            </a:r>
            <a:r>
              <a:rPr lang="en-US" dirty="0"/>
              <a:t>adoption of a trade-mark does not, </a:t>
            </a:r>
            <a:r>
              <a:rPr lang="en-US" dirty="0">
                <a:solidFill>
                  <a:srgbClr val="FF0000"/>
                </a:solidFill>
              </a:rPr>
              <a:t>at least in the absence of some valid legislation </a:t>
            </a:r>
            <a:r>
              <a:rPr lang="en-US" dirty="0"/>
              <a:t>enacted for the purpose, project the right of protection </a:t>
            </a:r>
            <a:r>
              <a:rPr lang="en-US" dirty="0">
                <a:solidFill>
                  <a:srgbClr val="FF0000"/>
                </a:solidFill>
              </a:rPr>
              <a:t>in advance </a:t>
            </a:r>
            <a:r>
              <a:rPr lang="en-US" dirty="0"/>
              <a:t>of the extension of the trade, or operate as a claim of territorial rights over areas into which it thereafter may be deemed </a:t>
            </a:r>
            <a:r>
              <a:rPr lang="en-US" dirty="0">
                <a:solidFill>
                  <a:srgbClr val="FF0000"/>
                </a:solidFill>
              </a:rPr>
              <a:t>desirable to extend </a:t>
            </a:r>
            <a:r>
              <a:rPr lang="en-US" dirty="0"/>
              <a:t>the </a:t>
            </a:r>
            <a:r>
              <a:rPr lang="en-US" dirty="0" smtClean="0"/>
              <a:t>trade”</a:t>
            </a:r>
          </a:p>
          <a:p>
            <a:pPr marL="400050" lvl="2" indent="0">
              <a:buNone/>
            </a:pPr>
            <a:r>
              <a:rPr lang="en-US" i="1" dirty="0"/>
              <a:t>United Drug Co. v. Theodore </a:t>
            </a:r>
            <a:r>
              <a:rPr lang="en-US" i="1" dirty="0" err="1"/>
              <a:t>Rectanus</a:t>
            </a:r>
            <a:r>
              <a:rPr lang="en-US" i="1" dirty="0"/>
              <a:t> Co., 248 U.S. </a:t>
            </a:r>
            <a:r>
              <a:rPr lang="en-US" i="1" dirty="0" smtClean="0"/>
              <a:t>90</a:t>
            </a:r>
            <a:r>
              <a:rPr lang="en-US" i="1" dirty="0"/>
              <a:t> </a:t>
            </a:r>
            <a:r>
              <a:rPr lang="en-US" i="1" dirty="0" smtClean="0"/>
              <a:t>(1918)</a:t>
            </a:r>
            <a:endParaRPr lang="en-US" i="1" dirty="0"/>
          </a:p>
        </p:txBody>
      </p:sp>
    </p:spTree>
    <p:extLst>
      <p:ext uri="{BB962C8B-B14F-4D97-AF65-F5344CB8AC3E}">
        <p14:creationId xmlns:p14="http://schemas.microsoft.com/office/powerpoint/2010/main" val="142053193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1143000"/>
          </a:xfrm>
        </p:spPr>
        <p:txBody>
          <a:bodyPr/>
          <a:lstStyle/>
          <a:p>
            <a:r>
              <a:rPr lang="en-GB" b="1" dirty="0" smtClean="0">
                <a:solidFill>
                  <a:srgbClr val="FF0000"/>
                </a:solidFill>
              </a:rPr>
              <a:t>Federal Registration in U.S. Law</a:t>
            </a:r>
            <a:endParaRPr lang="en-US" b="1" dirty="0">
              <a:solidFill>
                <a:srgbClr val="FF0000"/>
              </a:solidFill>
            </a:endParaRPr>
          </a:p>
        </p:txBody>
      </p:sp>
      <p:sp>
        <p:nvSpPr>
          <p:cNvPr id="3" name="Content Placeholder 2"/>
          <p:cNvSpPr>
            <a:spLocks noGrp="1"/>
          </p:cNvSpPr>
          <p:nvPr>
            <p:ph idx="1"/>
          </p:nvPr>
        </p:nvSpPr>
        <p:spPr/>
        <p:txBody>
          <a:bodyPr/>
          <a:lstStyle/>
          <a:p>
            <a:pPr marL="0" indent="0">
              <a:buNone/>
            </a:pPr>
            <a:r>
              <a:rPr lang="en-US" dirty="0" smtClean="0"/>
              <a:t>S</a:t>
            </a:r>
            <a:r>
              <a:rPr lang="en-US" dirty="0"/>
              <a:t>. R</a:t>
            </a:r>
            <a:r>
              <a:rPr lang="en-US" cap="small" dirty="0"/>
              <a:t>ep.</a:t>
            </a:r>
            <a:r>
              <a:rPr lang="en-US" dirty="0"/>
              <a:t> </a:t>
            </a:r>
            <a:r>
              <a:rPr lang="en-US" cap="small" dirty="0"/>
              <a:t>No</a:t>
            </a:r>
            <a:r>
              <a:rPr lang="en-US" dirty="0"/>
              <a:t>. 79-1333, at 4 (1946</a:t>
            </a:r>
            <a:r>
              <a:rPr lang="en-US" dirty="0" smtClean="0"/>
              <a:t>) (“</a:t>
            </a:r>
            <a:r>
              <a:rPr lang="en-US" dirty="0"/>
              <a:t>Trade is no longer local, but is national . . . It would seem as if national legislation along national lines securing to the owners of trade-marks in interstate commerce definite rights should be enacted.”).</a:t>
            </a:r>
          </a:p>
        </p:txBody>
      </p:sp>
    </p:spTree>
    <p:extLst>
      <p:ext uri="{BB962C8B-B14F-4D97-AF65-F5344CB8AC3E}">
        <p14:creationId xmlns:p14="http://schemas.microsoft.com/office/powerpoint/2010/main" val="87205065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Conceptions of Territoriality in Trade Mark Law</a:t>
            </a:r>
            <a:endParaRPr lang="en-US" b="1" dirty="0">
              <a:solidFill>
                <a:srgbClr val="FF0000"/>
              </a:solidFill>
            </a:endParaRPr>
          </a:p>
        </p:txBody>
      </p:sp>
      <p:sp>
        <p:nvSpPr>
          <p:cNvPr id="3" name="Content Placeholder 2"/>
          <p:cNvSpPr>
            <a:spLocks noGrp="1"/>
          </p:cNvSpPr>
          <p:nvPr>
            <p:ph idx="1"/>
          </p:nvPr>
        </p:nvSpPr>
        <p:spPr>
          <a:xfrm>
            <a:off x="76200" y="1828800"/>
            <a:ext cx="8915400" cy="4800600"/>
          </a:xfrm>
        </p:spPr>
        <p:txBody>
          <a:bodyPr/>
          <a:lstStyle/>
          <a:p>
            <a:r>
              <a:rPr lang="en-US" dirty="0" smtClean="0"/>
              <a:t>registration </a:t>
            </a:r>
            <a:r>
              <a:rPr lang="en-US" dirty="0"/>
              <a:t>systems </a:t>
            </a:r>
            <a:r>
              <a:rPr lang="en-US" dirty="0" smtClean="0"/>
              <a:t>derive </a:t>
            </a:r>
            <a:r>
              <a:rPr lang="en-US" dirty="0"/>
              <a:t>their territorial character from </a:t>
            </a:r>
            <a:r>
              <a:rPr lang="en-US" u="sng" dirty="0" smtClean="0"/>
              <a:t>political</a:t>
            </a:r>
            <a:r>
              <a:rPr lang="en-US" dirty="0" smtClean="0"/>
              <a:t> </a:t>
            </a:r>
            <a:r>
              <a:rPr lang="en-US" dirty="0"/>
              <a:t>institutions with territorially defined </a:t>
            </a:r>
            <a:r>
              <a:rPr lang="en-US" dirty="0" smtClean="0"/>
              <a:t>sovereignty</a:t>
            </a:r>
          </a:p>
          <a:p>
            <a:r>
              <a:rPr lang="en-US" dirty="0" smtClean="0"/>
              <a:t>(one) </a:t>
            </a:r>
            <a:r>
              <a:rPr lang="en-US" u="sng" dirty="0" smtClean="0"/>
              <a:t>intrinsic</a:t>
            </a:r>
            <a:r>
              <a:rPr lang="en-US" dirty="0" smtClean="0"/>
              <a:t> </a:t>
            </a:r>
            <a:r>
              <a:rPr lang="en-US" dirty="0"/>
              <a:t>purpose of </a:t>
            </a:r>
            <a:r>
              <a:rPr lang="en-US" dirty="0" smtClean="0"/>
              <a:t>trade mark </a:t>
            </a:r>
            <a:r>
              <a:rPr lang="en-US" dirty="0"/>
              <a:t>law suggests defining rights </a:t>
            </a:r>
            <a:r>
              <a:rPr lang="en-US" dirty="0" smtClean="0"/>
              <a:t>by reference to the </a:t>
            </a:r>
            <a:r>
              <a:rPr lang="en-US" dirty="0"/>
              <a:t>geographic reach of </a:t>
            </a:r>
            <a:r>
              <a:rPr lang="en-US" dirty="0" smtClean="0"/>
              <a:t>goodwill, because sufficient to protect the source-identification function of the mark</a:t>
            </a:r>
            <a:endParaRPr lang="en-US" dirty="0"/>
          </a:p>
          <a:p>
            <a:pPr marL="457200" lvl="1" indent="0">
              <a:buNone/>
            </a:pPr>
            <a:endParaRPr lang="en-US" sz="2000" dirty="0"/>
          </a:p>
        </p:txBody>
      </p:sp>
    </p:spTree>
    <p:extLst>
      <p:ext uri="{BB962C8B-B14F-4D97-AF65-F5344CB8AC3E}">
        <p14:creationId xmlns:p14="http://schemas.microsoft.com/office/powerpoint/2010/main" val="372182532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Why does it matter?</a:t>
            </a:r>
            <a:endParaRPr lang="en-US" b="1" dirty="0">
              <a:solidFill>
                <a:srgbClr val="FF0000"/>
              </a:solidFill>
            </a:endParaRPr>
          </a:p>
        </p:txBody>
      </p:sp>
      <p:sp>
        <p:nvSpPr>
          <p:cNvPr id="3" name="Content Placeholder 2"/>
          <p:cNvSpPr>
            <a:spLocks noGrp="1"/>
          </p:cNvSpPr>
          <p:nvPr>
            <p:ph idx="1"/>
          </p:nvPr>
        </p:nvSpPr>
        <p:spPr>
          <a:xfrm>
            <a:off x="76200" y="1371600"/>
            <a:ext cx="8915400" cy="5257800"/>
          </a:xfrm>
        </p:spPr>
        <p:txBody>
          <a:bodyPr/>
          <a:lstStyle/>
          <a:p>
            <a:r>
              <a:rPr lang="en-US" sz="2400" dirty="0" smtClean="0"/>
              <a:t>registration (and enforcement) systems derive </a:t>
            </a:r>
            <a:r>
              <a:rPr lang="en-US" sz="2400" dirty="0"/>
              <a:t>their territorial character from </a:t>
            </a:r>
            <a:r>
              <a:rPr lang="en-US" sz="2400" u="sng" dirty="0" smtClean="0"/>
              <a:t>political</a:t>
            </a:r>
            <a:r>
              <a:rPr lang="en-US" sz="2400" dirty="0" smtClean="0"/>
              <a:t> </a:t>
            </a:r>
            <a:r>
              <a:rPr lang="en-US" sz="2400" dirty="0"/>
              <a:t>institutions with territorially defined </a:t>
            </a:r>
            <a:r>
              <a:rPr lang="en-US" sz="2400" dirty="0" smtClean="0"/>
              <a:t>sovereignty</a:t>
            </a:r>
          </a:p>
          <a:p>
            <a:pPr lvl="1"/>
            <a:r>
              <a:rPr lang="en-GB" sz="2000" dirty="0"/>
              <a:t>e</a:t>
            </a:r>
            <a:r>
              <a:rPr lang="en-GB" sz="2000" dirty="0" smtClean="0"/>
              <a:t>conomic policy; administrative grant; judicial enforcement</a:t>
            </a:r>
            <a:endParaRPr lang="en-US" sz="2000" dirty="0" smtClean="0"/>
          </a:p>
          <a:p>
            <a:pPr lvl="1"/>
            <a:r>
              <a:rPr lang="en-US" sz="2000" dirty="0" smtClean="0"/>
              <a:t>(perhaps) more </a:t>
            </a:r>
            <a:r>
              <a:rPr lang="en-US" sz="2000" dirty="0"/>
              <a:t>resistant to change than social or commercial </a:t>
            </a:r>
            <a:r>
              <a:rPr lang="en-US" sz="2000" dirty="0" smtClean="0"/>
              <a:t>behavior</a:t>
            </a:r>
          </a:p>
          <a:p>
            <a:r>
              <a:rPr lang="en-US" sz="2400" u="sng" dirty="0"/>
              <a:t>intrinsic</a:t>
            </a:r>
            <a:r>
              <a:rPr lang="en-US" sz="2400" dirty="0"/>
              <a:t> purpose of </a:t>
            </a:r>
            <a:r>
              <a:rPr lang="en-US" sz="2400" dirty="0" smtClean="0"/>
              <a:t>trademark law: defining </a:t>
            </a:r>
            <a:r>
              <a:rPr lang="en-US" sz="2400" dirty="0"/>
              <a:t>rights to the geographic reach of goodwill</a:t>
            </a:r>
          </a:p>
          <a:p>
            <a:pPr lvl="1"/>
            <a:r>
              <a:rPr lang="en-US" sz="2000" dirty="0"/>
              <a:t>social and commercial practices dictate the reach of the property</a:t>
            </a:r>
          </a:p>
          <a:p>
            <a:pPr lvl="1"/>
            <a:r>
              <a:rPr lang="en-US" sz="2000" dirty="0"/>
              <a:t>less commensurate with </a:t>
            </a:r>
            <a:r>
              <a:rPr lang="en-US" sz="2000" dirty="0" smtClean="0"/>
              <a:t>(or tied to the institutions of) the </a:t>
            </a:r>
            <a:r>
              <a:rPr lang="en-US" sz="2000" dirty="0"/>
              <a:t>nation-state</a:t>
            </a:r>
          </a:p>
          <a:p>
            <a:pPr lvl="1"/>
            <a:r>
              <a:rPr lang="en-GB" sz="2000" dirty="0"/>
              <a:t>increasingly fluid (perhaps</a:t>
            </a:r>
            <a:r>
              <a:rPr lang="en-GB" sz="2000" dirty="0" smtClean="0"/>
              <a:t>)</a:t>
            </a:r>
            <a:endParaRPr lang="en-US" sz="2000" dirty="0"/>
          </a:p>
          <a:p>
            <a:pPr marL="457200" lvl="1" indent="0">
              <a:buNone/>
            </a:pPr>
            <a:endParaRPr lang="en-US" sz="2000" dirty="0"/>
          </a:p>
        </p:txBody>
      </p:sp>
    </p:spTree>
    <p:extLst>
      <p:ext uri="{BB962C8B-B14F-4D97-AF65-F5344CB8AC3E}">
        <p14:creationId xmlns:p14="http://schemas.microsoft.com/office/powerpoint/2010/main" val="122445339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Some rules are a blend: </a:t>
            </a:r>
            <a:r>
              <a:rPr lang="en-GB" i="1" dirty="0" err="1" smtClean="0">
                <a:solidFill>
                  <a:srgbClr val="FF0000"/>
                </a:solidFill>
              </a:rPr>
              <a:t>Grupo</a:t>
            </a:r>
            <a:r>
              <a:rPr lang="en-GB" i="1" dirty="0" smtClean="0">
                <a:solidFill>
                  <a:srgbClr val="FF0000"/>
                </a:solidFill>
              </a:rPr>
              <a:t> </a:t>
            </a:r>
            <a:r>
              <a:rPr lang="en-GB" i="1" dirty="0" err="1" smtClean="0">
                <a:solidFill>
                  <a:srgbClr val="FF0000"/>
                </a:solidFill>
              </a:rPr>
              <a:t>Gigante</a:t>
            </a:r>
            <a:endParaRPr lang="en-GB" dirty="0">
              <a:solidFill>
                <a:srgbClr val="FF0000"/>
              </a:solidFill>
            </a:endParaRPr>
          </a:p>
        </p:txBody>
      </p:sp>
      <p:sp>
        <p:nvSpPr>
          <p:cNvPr id="3" name="Content Placeholder 2"/>
          <p:cNvSpPr>
            <a:spLocks noGrp="1"/>
          </p:cNvSpPr>
          <p:nvPr>
            <p:ph idx="1"/>
          </p:nvPr>
        </p:nvSpPr>
        <p:spPr>
          <a:xfrm>
            <a:off x="152400" y="1600200"/>
            <a:ext cx="8915400" cy="4525963"/>
          </a:xfrm>
        </p:spPr>
        <p:txBody>
          <a:bodyPr/>
          <a:lstStyle/>
          <a:p>
            <a:r>
              <a:rPr lang="en-GB" sz="2400" dirty="0"/>
              <a:t>“an absolute territoriality rule without a famous-mark exception would promote consumer confusion and fraud.  Commerce crosses borders.  In this nation of immigrants, so do people. . . . .There can be no justification for using trademark law to fool immigrants into thinking that they are buying from the store they liked back home</a:t>
            </a:r>
            <a:r>
              <a:rPr lang="en-GB" sz="2400" dirty="0" smtClean="0"/>
              <a:t>” (Intrinsic territoriality)</a:t>
            </a:r>
            <a:endParaRPr lang="en-GB" sz="2400" dirty="0"/>
          </a:p>
          <a:p>
            <a:r>
              <a:rPr lang="en-GB" sz="2400" dirty="0"/>
              <a:t>But note </a:t>
            </a:r>
            <a:r>
              <a:rPr lang="en-GB" sz="2400" dirty="0" err="1"/>
              <a:t>Grupo</a:t>
            </a:r>
            <a:r>
              <a:rPr lang="en-GB" sz="2400" dirty="0"/>
              <a:t> </a:t>
            </a:r>
            <a:r>
              <a:rPr lang="en-GB" sz="2400" dirty="0" err="1"/>
              <a:t>Gigante</a:t>
            </a:r>
            <a:r>
              <a:rPr lang="en-GB" sz="2400" dirty="0"/>
              <a:t> </a:t>
            </a:r>
            <a:r>
              <a:rPr lang="en-GB" sz="2400" dirty="0" smtClean="0"/>
              <a:t>standard for well-known mark: higher </a:t>
            </a:r>
            <a:r>
              <a:rPr lang="en-GB" sz="2400" dirty="0"/>
              <a:t>than mere acquired distinctiveness lest we treat Mexico like Kansas: due regard for </a:t>
            </a:r>
            <a:r>
              <a:rPr lang="en-GB" sz="2400" dirty="0" smtClean="0"/>
              <a:t>territoriality (Political territoriality)</a:t>
            </a:r>
          </a:p>
          <a:p>
            <a:pPr lvl="1"/>
            <a:r>
              <a:rPr lang="en-GB" sz="2000" dirty="0" smtClean="0"/>
              <a:t>UK cases on passing off absent local business or customers may reflect similar resistance to full force of intrinsic territoriality (although also may reflect role of passing off in UK system) </a:t>
            </a:r>
          </a:p>
          <a:p>
            <a:pPr lvl="1"/>
            <a:r>
              <a:rPr lang="en-GB" sz="2000" dirty="0" smtClean="0"/>
              <a:t>We will see same with CTM in </a:t>
            </a:r>
            <a:r>
              <a:rPr lang="en-GB" sz="2000" i="1" dirty="0" smtClean="0"/>
              <a:t>DHL </a:t>
            </a:r>
            <a:r>
              <a:rPr lang="en-GB" sz="2000" dirty="0" smtClean="0"/>
              <a:t>and </a:t>
            </a:r>
            <a:r>
              <a:rPr lang="en-GB" sz="2000" i="1" dirty="0" err="1" smtClean="0"/>
              <a:t>Dukka</a:t>
            </a:r>
            <a:r>
              <a:rPr lang="en-GB" sz="2000" dirty="0" smtClean="0"/>
              <a:t> later (via functions)</a:t>
            </a:r>
            <a:endParaRPr lang="en-GB" sz="2000" dirty="0"/>
          </a:p>
          <a:p>
            <a:endParaRPr lang="en-GB" dirty="0"/>
          </a:p>
        </p:txBody>
      </p:sp>
    </p:spTree>
    <p:extLst>
      <p:ext uri="{BB962C8B-B14F-4D97-AF65-F5344CB8AC3E}">
        <p14:creationId xmlns:p14="http://schemas.microsoft.com/office/powerpoint/2010/main" val="31299460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 Summary</a:t>
            </a:r>
            <a:endParaRPr lang="en-GB" dirty="0">
              <a:solidFill>
                <a:srgbClr val="FF0000"/>
              </a:solidFill>
            </a:endParaRPr>
          </a:p>
        </p:txBody>
      </p:sp>
      <p:sp>
        <p:nvSpPr>
          <p:cNvPr id="3" name="Content Placeholder 2"/>
          <p:cNvSpPr>
            <a:spLocks noGrp="1"/>
          </p:cNvSpPr>
          <p:nvPr>
            <p:ph idx="1"/>
          </p:nvPr>
        </p:nvSpPr>
        <p:spPr>
          <a:xfrm>
            <a:off x="457200" y="2133600"/>
            <a:ext cx="8229600" cy="3992563"/>
          </a:xfrm>
        </p:spPr>
        <p:txBody>
          <a:bodyPr/>
          <a:lstStyle/>
          <a:p>
            <a:pPr marL="514350" indent="-514350">
              <a:buAutoNum type="arabicPeriod"/>
            </a:pPr>
            <a:r>
              <a:rPr lang="en-GB" dirty="0" smtClean="0"/>
              <a:t>Trade </a:t>
            </a:r>
            <a:r>
              <a:rPr lang="en-GB" dirty="0"/>
              <a:t>mark law is “territorial</a:t>
            </a:r>
            <a:r>
              <a:rPr lang="en-GB" dirty="0" smtClean="0"/>
              <a:t>”</a:t>
            </a:r>
          </a:p>
          <a:p>
            <a:pPr marL="514350" indent="-514350">
              <a:buAutoNum type="arabicPeriod"/>
            </a:pPr>
            <a:endParaRPr lang="en-GB" dirty="0"/>
          </a:p>
          <a:p>
            <a:pPr marL="514350" indent="-514350">
              <a:buFontTx/>
              <a:buAutoNum type="arabicPeriod"/>
            </a:pPr>
            <a:r>
              <a:rPr lang="en-GB" dirty="0">
                <a:solidFill>
                  <a:srgbClr val="FF0000"/>
                </a:solidFill>
              </a:rPr>
              <a:t>Territoriality is (and should be) on the </a:t>
            </a:r>
            <a:r>
              <a:rPr lang="en-GB" dirty="0" smtClean="0">
                <a:solidFill>
                  <a:srgbClr val="FF0000"/>
                </a:solidFill>
              </a:rPr>
              <a:t>wane</a:t>
            </a:r>
          </a:p>
          <a:p>
            <a:pPr marL="514350" indent="-514350">
              <a:buFontTx/>
              <a:buAutoNum type="arabicPeriod"/>
            </a:pPr>
            <a:endParaRPr lang="en-GB" dirty="0"/>
          </a:p>
          <a:p>
            <a:pPr marL="514350" indent="-514350">
              <a:buFontTx/>
              <a:buAutoNum type="arabicPeriod"/>
            </a:pPr>
            <a:r>
              <a:rPr lang="en-GB" dirty="0" smtClean="0"/>
              <a:t>So, we should revise our territorial conceptions</a:t>
            </a:r>
          </a:p>
          <a:p>
            <a:pPr marL="0" indent="0">
              <a:buNone/>
            </a:pPr>
            <a:endParaRPr lang="en-GB" dirty="0"/>
          </a:p>
        </p:txBody>
      </p:sp>
    </p:spTree>
    <p:extLst>
      <p:ext uri="{BB962C8B-B14F-4D97-AF65-F5344CB8AC3E}">
        <p14:creationId xmlns:p14="http://schemas.microsoft.com/office/powerpoint/2010/main" val="35738976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a:solidFill>
                  <a:srgbClr val="FF0000"/>
                </a:solidFill>
              </a:rPr>
              <a:t>Territoriality is (and should be) on </a:t>
            </a:r>
            <a:r>
              <a:rPr lang="en-GB" u="sng" dirty="0" smtClean="0">
                <a:solidFill>
                  <a:srgbClr val="FF0000"/>
                </a:solidFill>
              </a:rPr>
              <a:t>the wane</a:t>
            </a:r>
            <a:endParaRPr lang="en-GB" dirty="0">
              <a:solidFill>
                <a:srgbClr val="FF0000"/>
              </a:solidFill>
            </a:endParaRPr>
          </a:p>
        </p:txBody>
      </p:sp>
      <p:sp>
        <p:nvSpPr>
          <p:cNvPr id="3" name="Content Placeholder 2"/>
          <p:cNvSpPr>
            <a:spLocks noGrp="1"/>
          </p:cNvSpPr>
          <p:nvPr>
            <p:ph idx="1"/>
          </p:nvPr>
        </p:nvSpPr>
        <p:spPr/>
        <p:txBody>
          <a:bodyPr/>
          <a:lstStyle/>
          <a:p>
            <a:r>
              <a:rPr lang="en-GB" dirty="0" smtClean="0"/>
              <a:t>Global Trade</a:t>
            </a:r>
          </a:p>
          <a:p>
            <a:pPr lvl="1"/>
            <a:r>
              <a:rPr lang="en-GB" dirty="0" smtClean="0"/>
              <a:t>Altered patterns of production and consumption</a:t>
            </a:r>
          </a:p>
          <a:p>
            <a:pPr lvl="1"/>
            <a:r>
              <a:rPr lang="en-GB" dirty="0" smtClean="0"/>
              <a:t>Causes: liberal immigration patterns/ease of travel/digital communication technologies</a:t>
            </a:r>
          </a:p>
          <a:p>
            <a:r>
              <a:rPr lang="en-GB" dirty="0" smtClean="0"/>
              <a:t>Online (ubiquitous) conduct since 1995</a:t>
            </a:r>
          </a:p>
          <a:p>
            <a:r>
              <a:rPr lang="en-GB" dirty="0" smtClean="0"/>
              <a:t>Linguistic and Cultural Convergence?</a:t>
            </a:r>
          </a:p>
          <a:p>
            <a:pPr lvl="1"/>
            <a:r>
              <a:rPr lang="en-GB" dirty="0" smtClean="0"/>
              <a:t>English as the lingua franca</a:t>
            </a:r>
          </a:p>
        </p:txBody>
      </p:sp>
    </p:spTree>
    <p:extLst>
      <p:ext uri="{BB962C8B-B14F-4D97-AF65-F5344CB8AC3E}">
        <p14:creationId xmlns:p14="http://schemas.microsoft.com/office/powerpoint/2010/main" val="157746029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 Summary</a:t>
            </a:r>
            <a:endParaRPr lang="en-GB" dirty="0">
              <a:solidFill>
                <a:srgbClr val="FF0000"/>
              </a:solidFill>
            </a:endParaRPr>
          </a:p>
        </p:txBody>
      </p:sp>
      <p:sp>
        <p:nvSpPr>
          <p:cNvPr id="3" name="Content Placeholder 2"/>
          <p:cNvSpPr>
            <a:spLocks noGrp="1"/>
          </p:cNvSpPr>
          <p:nvPr>
            <p:ph idx="1"/>
          </p:nvPr>
        </p:nvSpPr>
        <p:spPr>
          <a:xfrm>
            <a:off x="457200" y="2133600"/>
            <a:ext cx="8229600" cy="3992563"/>
          </a:xfrm>
        </p:spPr>
        <p:txBody>
          <a:bodyPr/>
          <a:lstStyle/>
          <a:p>
            <a:pPr marL="514350" indent="-514350">
              <a:buAutoNum type="arabicPeriod"/>
            </a:pPr>
            <a:r>
              <a:rPr lang="en-GB" dirty="0" smtClean="0"/>
              <a:t>Trade </a:t>
            </a:r>
            <a:r>
              <a:rPr lang="en-GB" dirty="0"/>
              <a:t>mark law is “territorial</a:t>
            </a:r>
            <a:r>
              <a:rPr lang="en-GB" dirty="0" smtClean="0"/>
              <a:t>”</a:t>
            </a:r>
          </a:p>
          <a:p>
            <a:pPr marL="514350" indent="-514350">
              <a:buAutoNum type="arabicPeriod"/>
            </a:pPr>
            <a:endParaRPr lang="en-GB" dirty="0"/>
          </a:p>
          <a:p>
            <a:pPr marL="514350" indent="-514350">
              <a:buFontTx/>
              <a:buAutoNum type="arabicPeriod"/>
            </a:pPr>
            <a:r>
              <a:rPr lang="en-GB" dirty="0">
                <a:solidFill>
                  <a:srgbClr val="FF0000"/>
                </a:solidFill>
              </a:rPr>
              <a:t>Territoriality is (and should be) on the </a:t>
            </a:r>
            <a:r>
              <a:rPr lang="en-GB" dirty="0" smtClean="0">
                <a:solidFill>
                  <a:srgbClr val="FF0000"/>
                </a:solidFill>
              </a:rPr>
              <a:t>wane</a:t>
            </a:r>
          </a:p>
          <a:p>
            <a:pPr marL="514350" indent="-514350">
              <a:buFontTx/>
              <a:buAutoNum type="arabicPeriod"/>
            </a:pPr>
            <a:endParaRPr lang="en-GB" dirty="0">
              <a:solidFill>
                <a:srgbClr val="FF0000"/>
              </a:solidFill>
            </a:endParaRPr>
          </a:p>
          <a:p>
            <a:pPr marL="514350" indent="-514350">
              <a:buFontTx/>
              <a:buAutoNum type="arabicPeriod"/>
            </a:pPr>
            <a:r>
              <a:rPr lang="en-GB" dirty="0" smtClean="0">
                <a:solidFill>
                  <a:srgbClr val="FF0000"/>
                </a:solidFill>
              </a:rPr>
              <a:t>So, we should revise our territorial conceptions</a:t>
            </a:r>
          </a:p>
          <a:p>
            <a:pPr marL="0" indent="0">
              <a:buNone/>
            </a:pPr>
            <a:endParaRPr lang="en-GB" dirty="0"/>
          </a:p>
        </p:txBody>
      </p:sp>
    </p:spTree>
    <p:extLst>
      <p:ext uri="{BB962C8B-B14F-4D97-AF65-F5344CB8AC3E}">
        <p14:creationId xmlns:p14="http://schemas.microsoft.com/office/powerpoint/2010/main" val="14468146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a:t>
            </a:r>
            <a:endParaRPr lang="en-GB" dirty="0">
              <a:solidFill>
                <a:srgbClr val="FF0000"/>
              </a:solidFill>
            </a:endParaRPr>
          </a:p>
        </p:txBody>
      </p:sp>
      <p:sp>
        <p:nvSpPr>
          <p:cNvPr id="3" name="Content Placeholder 2"/>
          <p:cNvSpPr>
            <a:spLocks noGrp="1"/>
          </p:cNvSpPr>
          <p:nvPr>
            <p:ph idx="1"/>
          </p:nvPr>
        </p:nvSpPr>
        <p:spPr/>
        <p:txBody>
          <a:bodyPr/>
          <a:lstStyle/>
          <a:p>
            <a:pPr marL="0" indent="0">
              <a:buNone/>
            </a:pPr>
            <a:r>
              <a:rPr lang="en-GB" dirty="0" smtClean="0"/>
              <a:t>1.	</a:t>
            </a:r>
            <a:r>
              <a:rPr lang="en-GB" u="sng" dirty="0" smtClean="0"/>
              <a:t>Trade mark law is “territorial”:</a:t>
            </a:r>
          </a:p>
          <a:p>
            <a:pPr marL="0" indent="0">
              <a:buNone/>
            </a:pPr>
            <a:endParaRPr lang="en-GB" dirty="0"/>
          </a:p>
          <a:p>
            <a:pPr marL="0" indent="0">
              <a:buNone/>
            </a:pPr>
            <a:r>
              <a:rPr lang="en-GB" dirty="0"/>
              <a:t>“</a:t>
            </a:r>
            <a:r>
              <a:rPr lang="en-US" dirty="0"/>
              <a:t>Trade mark protection is, quintessentially, territorial.  That is because a trade mark is a property right that protects a sign in a defined territory.”</a:t>
            </a:r>
          </a:p>
          <a:p>
            <a:pPr marL="400050" lvl="1" indent="0">
              <a:buNone/>
            </a:pPr>
            <a:r>
              <a:rPr lang="en-US" sz="1800" i="1" dirty="0"/>
              <a:t>Leno </a:t>
            </a:r>
            <a:r>
              <a:rPr lang="en-US" sz="1800" i="1" dirty="0" err="1"/>
              <a:t>Merken</a:t>
            </a:r>
            <a:r>
              <a:rPr lang="en-US" sz="1800" i="1" dirty="0"/>
              <a:t> B.V. </a:t>
            </a:r>
            <a:r>
              <a:rPr lang="en-US" sz="1800" i="1" dirty="0" err="1"/>
              <a:t>Hagelkruis</a:t>
            </a:r>
            <a:r>
              <a:rPr lang="en-US" sz="1800" i="1" dirty="0"/>
              <a:t> </a:t>
            </a:r>
            <a:r>
              <a:rPr lang="en-US" sz="1800" i="1" dirty="0" err="1"/>
              <a:t>Beheer</a:t>
            </a:r>
            <a:r>
              <a:rPr lang="en-US" sz="1800" i="1" dirty="0"/>
              <a:t> BV, C-149/11, [2013] ETMR 16, at ¶ AG1 (AG </a:t>
            </a:r>
            <a:r>
              <a:rPr lang="en-US" sz="1800" i="1" dirty="0" err="1"/>
              <a:t>Sharpston</a:t>
            </a:r>
            <a:r>
              <a:rPr lang="en-US" sz="1800" i="1" dirty="0" smtClean="0"/>
              <a:t>)</a:t>
            </a:r>
            <a:r>
              <a:rPr lang="en-GB" dirty="0" smtClean="0"/>
              <a:t>	</a:t>
            </a:r>
            <a:endParaRPr lang="en-GB" dirty="0"/>
          </a:p>
        </p:txBody>
      </p:sp>
    </p:spTree>
    <p:extLst>
      <p:ext uri="{BB962C8B-B14F-4D97-AF65-F5344CB8AC3E}">
        <p14:creationId xmlns:p14="http://schemas.microsoft.com/office/powerpoint/2010/main" val="35856289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 A Friendly Critique</a:t>
            </a:r>
            <a:endParaRPr lang="en-GB"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pPr marL="514350" indent="-514350">
              <a:buAutoNum type="arabicPeriod"/>
            </a:pPr>
            <a:r>
              <a:rPr lang="en-GB" sz="2800" u="sng" dirty="0" smtClean="0"/>
              <a:t>Trade </a:t>
            </a:r>
            <a:r>
              <a:rPr lang="en-GB" sz="2800" u="sng" dirty="0"/>
              <a:t>mark law is “territorial</a:t>
            </a:r>
            <a:r>
              <a:rPr lang="en-GB" sz="2800" u="sng" dirty="0" smtClean="0"/>
              <a:t>”</a:t>
            </a:r>
          </a:p>
          <a:p>
            <a:pPr marL="857250" lvl="1" indent="-457200">
              <a:buFont typeface="Arial" panose="020B0604020202020204" pitchFamily="34" charset="0"/>
              <a:buChar char="•"/>
            </a:pPr>
            <a:r>
              <a:rPr lang="en-GB" dirty="0" smtClean="0"/>
              <a:t>It’s a bit more complex than that . . . </a:t>
            </a:r>
          </a:p>
          <a:p>
            <a:pPr marL="857250" lvl="1" indent="-457200">
              <a:buFont typeface="Arial" panose="020B0604020202020204" pitchFamily="34" charset="0"/>
              <a:buChar char="•"/>
            </a:pPr>
            <a:r>
              <a:rPr lang="en-GB" dirty="0" smtClean="0"/>
              <a:t>Different kinds of territorial dimensions</a:t>
            </a:r>
          </a:p>
          <a:p>
            <a:pPr marL="514350" indent="-514350">
              <a:buFontTx/>
              <a:buAutoNum type="arabicPeriod"/>
            </a:pPr>
            <a:r>
              <a:rPr lang="en-GB" sz="2800" u="sng" dirty="0" smtClean="0"/>
              <a:t>Territoriality </a:t>
            </a:r>
            <a:r>
              <a:rPr lang="en-GB" sz="2800" u="sng" dirty="0"/>
              <a:t>is (and should be) on the </a:t>
            </a:r>
            <a:r>
              <a:rPr lang="en-GB" sz="2800" u="sng" dirty="0" smtClean="0"/>
              <a:t>wane</a:t>
            </a:r>
          </a:p>
          <a:p>
            <a:pPr marL="857250" lvl="1" indent="-457200">
              <a:buFont typeface="Arial" panose="020B0604020202020204" pitchFamily="34" charset="0"/>
              <a:buChar char="•"/>
            </a:pPr>
            <a:r>
              <a:rPr lang="en-GB" dirty="0" smtClean="0">
                <a:solidFill>
                  <a:srgbClr val="FF0000"/>
                </a:solidFill>
              </a:rPr>
              <a:t>Social and economic forces not so linear</a:t>
            </a:r>
          </a:p>
          <a:p>
            <a:pPr marL="857250" lvl="1" indent="-457200">
              <a:buFont typeface="Arial" panose="020B0604020202020204" pitchFamily="34" charset="0"/>
              <a:buChar char="•"/>
            </a:pPr>
            <a:r>
              <a:rPr lang="en-GB" i="1" dirty="0" smtClean="0">
                <a:solidFill>
                  <a:srgbClr val="FF0000"/>
                </a:solidFill>
              </a:rPr>
              <a:t>Values</a:t>
            </a:r>
            <a:r>
              <a:rPr lang="en-GB" dirty="0" smtClean="0">
                <a:solidFill>
                  <a:srgbClr val="FF0000"/>
                </a:solidFill>
              </a:rPr>
              <a:t> of territoriality perhaps should endure</a:t>
            </a:r>
            <a:endParaRPr lang="en-GB" i="1" dirty="0" smtClean="0">
              <a:solidFill>
                <a:srgbClr val="FF0000"/>
              </a:solidFill>
            </a:endParaRPr>
          </a:p>
          <a:p>
            <a:pPr marL="514350" indent="-514350">
              <a:buFontTx/>
              <a:buAutoNum type="arabicPeriod"/>
            </a:pPr>
            <a:r>
              <a:rPr lang="en-GB" sz="2800" u="sng" dirty="0" smtClean="0"/>
              <a:t>So, we should revise our territorial conceptions</a:t>
            </a:r>
          </a:p>
          <a:p>
            <a:pPr lvl="1" indent="-342900">
              <a:buFont typeface="Arial" panose="020B0604020202020204" pitchFamily="34" charset="0"/>
              <a:buChar char="•"/>
            </a:pPr>
            <a:r>
              <a:rPr lang="en-GB" dirty="0">
                <a:solidFill>
                  <a:srgbClr val="FF0000"/>
                </a:solidFill>
              </a:rPr>
              <a:t>T</a:t>
            </a:r>
            <a:r>
              <a:rPr lang="en-GB" dirty="0" smtClean="0">
                <a:solidFill>
                  <a:srgbClr val="FF0000"/>
                </a:solidFill>
              </a:rPr>
              <a:t>here are different ways of doing that</a:t>
            </a:r>
          </a:p>
          <a:p>
            <a:pPr lvl="1" indent="-342900">
              <a:buFont typeface="Arial" panose="020B0604020202020204" pitchFamily="34" charset="0"/>
              <a:buChar char="•"/>
            </a:pPr>
            <a:r>
              <a:rPr lang="en-GB" dirty="0" smtClean="0">
                <a:solidFill>
                  <a:srgbClr val="FF0000"/>
                </a:solidFill>
              </a:rPr>
              <a:t>Reforms need still to be nuanced; no single non-territorial solution</a:t>
            </a:r>
          </a:p>
          <a:p>
            <a:pPr marL="0" indent="0">
              <a:buNone/>
            </a:pPr>
            <a:endParaRPr lang="en-GB" sz="2800" dirty="0"/>
          </a:p>
        </p:txBody>
      </p:sp>
    </p:spTree>
    <p:extLst>
      <p:ext uri="{BB962C8B-B14F-4D97-AF65-F5344CB8AC3E}">
        <p14:creationId xmlns:p14="http://schemas.microsoft.com/office/powerpoint/2010/main" val="377084827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Territoriality as a Barrier to Trade</a:t>
            </a:r>
            <a:endParaRPr lang="en-GB" b="1" dirty="0">
              <a:solidFill>
                <a:srgbClr val="FF0000"/>
              </a:solidFill>
            </a:endParaRPr>
          </a:p>
        </p:txBody>
      </p:sp>
      <p:sp>
        <p:nvSpPr>
          <p:cNvPr id="3" name="Content Placeholder 2"/>
          <p:cNvSpPr>
            <a:spLocks noGrp="1"/>
          </p:cNvSpPr>
          <p:nvPr>
            <p:ph idx="1"/>
          </p:nvPr>
        </p:nvSpPr>
        <p:spPr>
          <a:xfrm>
            <a:off x="142844" y="1524000"/>
            <a:ext cx="8858312" cy="5181600"/>
          </a:xfrm>
        </p:spPr>
        <p:txBody>
          <a:bodyPr/>
          <a:lstStyle/>
          <a:p>
            <a:endParaRPr lang="en-GB" sz="1200" dirty="0" smtClean="0"/>
          </a:p>
          <a:p>
            <a:r>
              <a:rPr lang="en-GB" sz="2400" dirty="0" smtClean="0">
                <a:solidFill>
                  <a:schemeClr val="tx1"/>
                </a:solidFill>
              </a:rPr>
              <a:t>Trade Mark Regulation (2009), recital 4: “[</a:t>
            </a:r>
            <a:r>
              <a:rPr lang="en-GB" sz="2400" dirty="0" smtClean="0"/>
              <a:t>I]n order </a:t>
            </a:r>
            <a:r>
              <a:rPr lang="en-GB" sz="2400" dirty="0" smtClean="0">
                <a:solidFill>
                  <a:srgbClr val="FF0000"/>
                </a:solidFill>
              </a:rPr>
              <a:t>to open up unrestricted economic activity in the whole of the internal market </a:t>
            </a:r>
            <a:r>
              <a:rPr lang="en-GB" sz="2400" dirty="0" smtClean="0"/>
              <a:t>for the benefit of undertakings, trade marks should be created which are governed by a uniform Community law directly applicable in all Member States.”</a:t>
            </a:r>
          </a:p>
          <a:p>
            <a:r>
              <a:rPr lang="en-GB" sz="2400" dirty="0" smtClean="0"/>
              <a:t>Trade Mark Regulation (2009), recital 2: </a:t>
            </a:r>
            <a:r>
              <a:rPr lang="en-GB" sz="2400" dirty="0" smtClean="0">
                <a:solidFill>
                  <a:srgbClr val="FF0000"/>
                </a:solidFill>
              </a:rPr>
              <a:t>to promote </a:t>
            </a:r>
            <a:r>
              <a:rPr lang="en-GB" sz="2400" dirty="0" smtClean="0"/>
              <a:t>development of economic activities and create “conditions which are similar to those obtaining in a national market. . . arrangements [must] be instituted [that] ensure that competition is not distorted [and] legal conditions must be created which enable undertakings </a:t>
            </a:r>
            <a:r>
              <a:rPr lang="en-GB" sz="2400" dirty="0" smtClean="0">
                <a:solidFill>
                  <a:srgbClr val="FF0000"/>
                </a:solidFill>
              </a:rPr>
              <a:t>to adapt their activities to the scale of the Community, whether in manufacturing and distributing goods or in providing services</a:t>
            </a:r>
            <a:r>
              <a:rPr lang="en-GB" sz="2400" dirty="0" smtClean="0"/>
              <a:t>. . . . ”</a:t>
            </a:r>
          </a:p>
        </p:txBody>
      </p:sp>
    </p:spTree>
    <p:extLst>
      <p:ext uri="{BB962C8B-B14F-4D97-AF65-F5344CB8AC3E}">
        <p14:creationId xmlns:p14="http://schemas.microsoft.com/office/powerpoint/2010/main" val="386266849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So . . . Unitary Rights</a:t>
            </a:r>
            <a:endParaRPr lang="en-GB" b="1" dirty="0">
              <a:solidFill>
                <a:srgbClr val="FF0000"/>
              </a:solidFill>
            </a:endParaRPr>
          </a:p>
        </p:txBody>
      </p:sp>
      <p:sp>
        <p:nvSpPr>
          <p:cNvPr id="3" name="Content Placeholder 2"/>
          <p:cNvSpPr>
            <a:spLocks noGrp="1"/>
          </p:cNvSpPr>
          <p:nvPr>
            <p:ph idx="1"/>
          </p:nvPr>
        </p:nvSpPr>
        <p:spPr>
          <a:xfrm>
            <a:off x="457200" y="1981200"/>
            <a:ext cx="8229600" cy="4144963"/>
          </a:xfrm>
        </p:spPr>
        <p:txBody>
          <a:bodyPr/>
          <a:lstStyle/>
          <a:p>
            <a:pPr marL="0" indent="0">
              <a:buNone/>
            </a:pPr>
            <a:r>
              <a:rPr lang="en-GB" sz="2400" dirty="0" smtClean="0"/>
              <a:t>Trade Mark Regulation, art. 1(2): “A Community trade mark shall have a unitary character. It shall have equal effect throughout the Community: it shall not be registered, transferred or surrendered or be the subject of a decision revoking the rights of the proprietor or declaring it invalid, nor shall its use be prohibited, save in respect of the whole Community. This principle shall apply unless otherwise provided in this Regulation.”</a:t>
            </a:r>
          </a:p>
        </p:txBody>
      </p:sp>
    </p:spTree>
    <p:extLst>
      <p:ext uri="{BB962C8B-B14F-4D97-AF65-F5344CB8AC3E}">
        <p14:creationId xmlns:p14="http://schemas.microsoft.com/office/powerpoint/2010/main" val="222878412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solidFill>
                  <a:srgbClr val="FF0000"/>
                </a:solidFill>
              </a:rPr>
              <a:t>Territoriality on the wane?</a:t>
            </a:r>
            <a:endParaRPr lang="en-GB" dirty="0">
              <a:solidFill>
                <a:srgbClr val="FF0000"/>
              </a:solidFill>
            </a:endParaRPr>
          </a:p>
        </p:txBody>
      </p:sp>
      <p:sp>
        <p:nvSpPr>
          <p:cNvPr id="3" name="Content Placeholder 2"/>
          <p:cNvSpPr>
            <a:spLocks noGrp="1"/>
          </p:cNvSpPr>
          <p:nvPr>
            <p:ph idx="1"/>
          </p:nvPr>
        </p:nvSpPr>
        <p:spPr>
          <a:xfrm>
            <a:off x="76200" y="1219200"/>
            <a:ext cx="9067800" cy="5410200"/>
          </a:xfrm>
        </p:spPr>
        <p:txBody>
          <a:bodyPr/>
          <a:lstStyle/>
          <a:p>
            <a:r>
              <a:rPr lang="en-GB" sz="1800" u="sng" dirty="0" smtClean="0"/>
              <a:t>Critique (for bearing in mind as we consider . . . .)</a:t>
            </a:r>
          </a:p>
          <a:p>
            <a:pPr lvl="1"/>
            <a:r>
              <a:rPr lang="en-GB" sz="1800" dirty="0" smtClean="0"/>
              <a:t>Not so linear social expansion post-1995</a:t>
            </a:r>
          </a:p>
          <a:p>
            <a:pPr lvl="2"/>
            <a:r>
              <a:rPr lang="en-GB" sz="1800" dirty="0" smtClean="0"/>
              <a:t>Immediate ubiquity</a:t>
            </a:r>
          </a:p>
          <a:p>
            <a:pPr lvl="2"/>
            <a:r>
              <a:rPr lang="en-GB" sz="1800" dirty="0" smtClean="0"/>
              <a:t>Contiguous territories not the route of expansion: </a:t>
            </a:r>
            <a:r>
              <a:rPr lang="en-GB" sz="1800" dirty="0" smtClean="0"/>
              <a:t>historically, sales</a:t>
            </a:r>
            <a:r>
              <a:rPr lang="en-GB" sz="1800" dirty="0" smtClean="0"/>
              <a:t>, customers, word of mouth, travel, internet . . . .</a:t>
            </a:r>
          </a:p>
          <a:p>
            <a:pPr lvl="2"/>
            <a:r>
              <a:rPr lang="en-GB" sz="1800" dirty="0" smtClean="0"/>
              <a:t>Does language make trade mark different:</a:t>
            </a:r>
          </a:p>
          <a:p>
            <a:pPr lvl="3"/>
            <a:r>
              <a:rPr lang="en-GB" sz="1800" dirty="0" smtClean="0"/>
              <a:t>language rather than territory: the </a:t>
            </a:r>
            <a:r>
              <a:rPr lang="en-GB" sz="1800" dirty="0" err="1" smtClean="0"/>
              <a:t>Lusophone</a:t>
            </a:r>
            <a:r>
              <a:rPr lang="en-GB" sz="1800" dirty="0" smtClean="0"/>
              <a:t> mark?</a:t>
            </a:r>
          </a:p>
          <a:p>
            <a:pPr lvl="3"/>
            <a:r>
              <a:rPr lang="en-GB" sz="1800" dirty="0" smtClean="0"/>
              <a:t>Relevance for non-verbal marks</a:t>
            </a:r>
          </a:p>
          <a:p>
            <a:pPr lvl="1"/>
            <a:r>
              <a:rPr lang="en-GB" sz="1800" dirty="0" smtClean="0"/>
              <a:t>The normative case against homogenisation</a:t>
            </a:r>
          </a:p>
          <a:p>
            <a:pPr lvl="2"/>
            <a:r>
              <a:rPr lang="en-GB" sz="1800" dirty="0" err="1" smtClean="0"/>
              <a:t>Glocalisation</a:t>
            </a:r>
            <a:endParaRPr lang="en-GB" sz="1800" dirty="0" smtClean="0"/>
          </a:p>
          <a:p>
            <a:pPr lvl="2"/>
            <a:r>
              <a:rPr lang="en-GB" sz="1800" dirty="0" smtClean="0"/>
              <a:t>Linguistic diversity</a:t>
            </a:r>
          </a:p>
          <a:p>
            <a:pPr lvl="2"/>
            <a:r>
              <a:rPr lang="en-GB" sz="1800" dirty="0" smtClean="0"/>
              <a:t>Is trade mark law simply a neutral facilitator</a:t>
            </a:r>
          </a:p>
          <a:p>
            <a:pPr lvl="3"/>
            <a:r>
              <a:rPr lang="en-GB" sz="1800" dirty="0" smtClean="0"/>
              <a:t>Should it be</a:t>
            </a:r>
          </a:p>
          <a:p>
            <a:pPr lvl="3"/>
            <a:r>
              <a:rPr lang="en-GB" sz="1800" dirty="0" smtClean="0"/>
              <a:t>Can it be more? </a:t>
            </a:r>
            <a:r>
              <a:rPr lang="en-GB" sz="1800" dirty="0"/>
              <a:t>Can (should) a unitary mark create a unitary market</a:t>
            </a:r>
            <a:r>
              <a:rPr lang="en-GB" sz="1800" dirty="0" smtClean="0"/>
              <a:t>?</a:t>
            </a:r>
          </a:p>
          <a:p>
            <a:pPr lvl="4"/>
            <a:r>
              <a:rPr lang="en-GB" sz="1800" dirty="0" smtClean="0"/>
              <a:t>What evidence?  40 years of Benelux?</a:t>
            </a:r>
            <a:endParaRPr lang="en-GB" sz="1800" dirty="0" smtClean="0"/>
          </a:p>
          <a:p>
            <a:pPr lvl="1"/>
            <a:r>
              <a:rPr lang="en-GB" sz="1800" dirty="0"/>
              <a:t>Excess of overlapping conduct, rights (and authority</a:t>
            </a:r>
            <a:r>
              <a:rPr lang="en-GB" sz="1800" dirty="0" smtClean="0"/>
              <a:t>) as characteristic of twenty-first century (especially online)</a:t>
            </a:r>
            <a:endParaRPr lang="en-GB" sz="1400" dirty="0"/>
          </a:p>
          <a:p>
            <a:pPr lvl="2"/>
            <a:endParaRPr lang="en-GB" sz="1800" dirty="0" smtClean="0"/>
          </a:p>
        </p:txBody>
      </p:sp>
    </p:spTree>
    <p:extLst>
      <p:ext uri="{BB962C8B-B14F-4D97-AF65-F5344CB8AC3E}">
        <p14:creationId xmlns:p14="http://schemas.microsoft.com/office/powerpoint/2010/main" val="94256127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And so . . . Nuanced reforms?</a:t>
            </a:r>
            <a:endParaRPr lang="en-GB" dirty="0">
              <a:solidFill>
                <a:srgbClr val="FF0000"/>
              </a:solidFill>
            </a:endParaRPr>
          </a:p>
        </p:txBody>
      </p:sp>
      <p:sp>
        <p:nvSpPr>
          <p:cNvPr id="3" name="Content Placeholder 2"/>
          <p:cNvSpPr>
            <a:spLocks noGrp="1"/>
          </p:cNvSpPr>
          <p:nvPr>
            <p:ph idx="1"/>
          </p:nvPr>
        </p:nvSpPr>
        <p:spPr>
          <a:xfrm>
            <a:off x="76200" y="1417638"/>
            <a:ext cx="8915400" cy="5211762"/>
          </a:xfrm>
        </p:spPr>
        <p:txBody>
          <a:bodyPr/>
          <a:lstStyle/>
          <a:p>
            <a:pPr lvl="1"/>
            <a:r>
              <a:rPr lang="en-GB" sz="2400" dirty="0" smtClean="0"/>
              <a:t>Excess of overlapping conduct, rights (and authority)</a:t>
            </a:r>
          </a:p>
          <a:p>
            <a:pPr lvl="3"/>
            <a:r>
              <a:rPr lang="en-GB" sz="2400" dirty="0" smtClean="0"/>
              <a:t>Clutter?</a:t>
            </a:r>
          </a:p>
          <a:p>
            <a:pPr lvl="3"/>
            <a:r>
              <a:rPr lang="en-GB" sz="2400" dirty="0" smtClean="0"/>
              <a:t>Max Planck Study: reforms of CTM</a:t>
            </a:r>
          </a:p>
          <a:p>
            <a:pPr lvl="1"/>
            <a:r>
              <a:rPr lang="en-GB" sz="2400" dirty="0" smtClean="0"/>
              <a:t>Requiring restraint: multiple non-exclusive rights</a:t>
            </a:r>
          </a:p>
          <a:p>
            <a:pPr lvl="3"/>
            <a:r>
              <a:rPr lang="en-GB" sz="2400" dirty="0" smtClean="0"/>
              <a:t> In substantive trade mark</a:t>
            </a:r>
          </a:p>
          <a:p>
            <a:pPr lvl="4"/>
            <a:r>
              <a:rPr lang="en-GB" sz="2400" dirty="0" smtClean="0"/>
              <a:t>Co-existence rules in enlarged unions</a:t>
            </a:r>
          </a:p>
          <a:p>
            <a:pPr lvl="5"/>
            <a:r>
              <a:rPr lang="en-GB" sz="2400" dirty="0" smtClean="0"/>
              <a:t>Difference between 6 states and 28 states</a:t>
            </a:r>
          </a:p>
          <a:p>
            <a:pPr lvl="5"/>
            <a:r>
              <a:rPr lang="en-GB" sz="2400" dirty="0" smtClean="0"/>
              <a:t>Max Planck </a:t>
            </a:r>
            <a:r>
              <a:rPr lang="en-GB" sz="2400" dirty="0" smtClean="0"/>
              <a:t>proposal</a:t>
            </a:r>
          </a:p>
          <a:p>
            <a:pPr lvl="5"/>
            <a:r>
              <a:rPr lang="en-GB" sz="2400" dirty="0" smtClean="0"/>
              <a:t>Hardly radical: </a:t>
            </a:r>
            <a:r>
              <a:rPr lang="en-GB" sz="2400" i="1" dirty="0" err="1" smtClean="0"/>
              <a:t>Anhesuer</a:t>
            </a:r>
            <a:r>
              <a:rPr lang="en-GB" sz="2400" i="1" dirty="0" smtClean="0"/>
              <a:t>-Busch</a:t>
            </a:r>
            <a:r>
              <a:rPr lang="en-GB" sz="2400" dirty="0" smtClean="0"/>
              <a:t> (ECJ)</a:t>
            </a:r>
            <a:endParaRPr lang="en-GB" sz="2400" dirty="0" smtClean="0"/>
          </a:p>
        </p:txBody>
      </p:sp>
    </p:spTree>
    <p:extLst>
      <p:ext uri="{BB962C8B-B14F-4D97-AF65-F5344CB8AC3E}">
        <p14:creationId xmlns:p14="http://schemas.microsoft.com/office/powerpoint/2010/main" val="4680149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839200" cy="1143000"/>
          </a:xfrm>
        </p:spPr>
        <p:txBody>
          <a:bodyPr/>
          <a:lstStyle/>
          <a:p>
            <a:r>
              <a:rPr lang="en-GB" b="1" dirty="0" smtClean="0">
                <a:solidFill>
                  <a:srgbClr val="FF0000"/>
                </a:solidFill>
              </a:rPr>
              <a:t>Max Planck Study</a:t>
            </a:r>
            <a:endParaRPr lang="en-GB" b="1" dirty="0">
              <a:solidFill>
                <a:srgbClr val="FF0000"/>
              </a:solidFill>
            </a:endParaRPr>
          </a:p>
        </p:txBody>
      </p:sp>
      <p:sp>
        <p:nvSpPr>
          <p:cNvPr id="3" name="Content Placeholder 2"/>
          <p:cNvSpPr>
            <a:spLocks noGrp="1"/>
          </p:cNvSpPr>
          <p:nvPr>
            <p:ph idx="1"/>
          </p:nvPr>
        </p:nvSpPr>
        <p:spPr>
          <a:xfrm>
            <a:off x="457200" y="1219200"/>
            <a:ext cx="8229600" cy="5410200"/>
          </a:xfrm>
        </p:spPr>
        <p:txBody>
          <a:bodyPr/>
          <a:lstStyle/>
          <a:p>
            <a:pPr>
              <a:defRPr/>
            </a:pPr>
            <a:r>
              <a:rPr lang="en-GB" sz="2400" dirty="0" smtClean="0"/>
              <a:t>Co-existence rule for good faith, remote local uses 15 years after grant of CTM (pp. 136-37)</a:t>
            </a:r>
          </a:p>
          <a:p>
            <a:pPr marL="742950" lvl="2" indent="-342900">
              <a:defRPr/>
            </a:pPr>
            <a:r>
              <a:rPr lang="en-GB" dirty="0" smtClean="0"/>
              <a:t>not temporary remedial rule; allows continued local use and national registration (and use by CTM owner, p. 138)</a:t>
            </a:r>
          </a:p>
          <a:p>
            <a:pPr marL="742950" lvl="2" indent="-342900">
              <a:defRPr/>
            </a:pPr>
            <a:r>
              <a:rPr lang="en-GB" dirty="0"/>
              <a:t>We already address rights of mere local significance (arts. 8(4) &amp;</a:t>
            </a:r>
            <a:r>
              <a:rPr lang="en-GB" dirty="0" smtClean="0"/>
              <a:t>111</a:t>
            </a:r>
            <a:r>
              <a:rPr lang="en-GB" dirty="0"/>
              <a:t>)</a:t>
            </a:r>
            <a:endParaRPr lang="en-GB" dirty="0" smtClean="0"/>
          </a:p>
          <a:p>
            <a:pPr marL="742950" lvl="2" indent="-342900">
              <a:defRPr/>
            </a:pPr>
            <a:r>
              <a:rPr lang="en-GB" dirty="0" smtClean="0"/>
              <a:t>Invokes spirit of enlargement compromise (CTMR art 165(5)), but that provision does not allow concurrent CTM owner use</a:t>
            </a:r>
          </a:p>
          <a:p>
            <a:pPr marL="742950" lvl="2" indent="-342900">
              <a:defRPr/>
            </a:pPr>
            <a:r>
              <a:rPr lang="en-GB" dirty="0" smtClean="0"/>
              <a:t>Meant to be an exceptional case</a:t>
            </a:r>
          </a:p>
          <a:p>
            <a:pPr lvl="2">
              <a:defRPr/>
            </a:pPr>
            <a:r>
              <a:rPr lang="en-GB" dirty="0" smtClean="0"/>
              <a:t>Arguably embodying what CTM owners would already do in practice</a:t>
            </a:r>
          </a:p>
          <a:p>
            <a:pPr lvl="1">
              <a:defRPr/>
            </a:pPr>
            <a:endParaRPr lang="en-GB" sz="2000" dirty="0" smtClean="0"/>
          </a:p>
          <a:p>
            <a:pPr marL="0" indent="0">
              <a:buNone/>
            </a:pPr>
            <a:endParaRPr lang="en-GB" sz="2000" dirty="0"/>
          </a:p>
        </p:txBody>
      </p:sp>
    </p:spTree>
    <p:extLst>
      <p:ext uri="{BB962C8B-B14F-4D97-AF65-F5344CB8AC3E}">
        <p14:creationId xmlns:p14="http://schemas.microsoft.com/office/powerpoint/2010/main" val="42445252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And so . . . Nuanced reforms?</a:t>
            </a:r>
            <a:endParaRPr lang="en-GB" dirty="0">
              <a:solidFill>
                <a:srgbClr val="FF0000"/>
              </a:solidFill>
            </a:endParaRPr>
          </a:p>
        </p:txBody>
      </p:sp>
      <p:sp>
        <p:nvSpPr>
          <p:cNvPr id="3" name="Content Placeholder 2"/>
          <p:cNvSpPr>
            <a:spLocks noGrp="1"/>
          </p:cNvSpPr>
          <p:nvPr>
            <p:ph idx="1"/>
          </p:nvPr>
        </p:nvSpPr>
        <p:spPr>
          <a:xfrm>
            <a:off x="76200" y="1417638"/>
            <a:ext cx="8915400" cy="5211762"/>
          </a:xfrm>
        </p:spPr>
        <p:txBody>
          <a:bodyPr/>
          <a:lstStyle/>
          <a:p>
            <a:r>
              <a:rPr lang="en-GB" sz="2000" dirty="0" smtClean="0"/>
              <a:t>Excess of overlapping conduct, rights (and authority)</a:t>
            </a:r>
          </a:p>
          <a:p>
            <a:r>
              <a:rPr lang="en-GB" sz="2000" dirty="0" smtClean="0"/>
              <a:t>Requiring restraint: multiple non-exclusive rights</a:t>
            </a:r>
          </a:p>
          <a:p>
            <a:pPr lvl="2"/>
            <a:r>
              <a:rPr lang="en-GB" sz="2000" dirty="0" smtClean="0"/>
              <a:t> In substantive trade mark</a:t>
            </a:r>
          </a:p>
          <a:p>
            <a:pPr lvl="3"/>
            <a:r>
              <a:rPr lang="en-GB" dirty="0" smtClean="0"/>
              <a:t>Co-existence rules in enlarged unions</a:t>
            </a:r>
          </a:p>
          <a:p>
            <a:pPr lvl="3"/>
            <a:r>
              <a:rPr lang="en-GB" dirty="0" smtClean="0"/>
              <a:t>Not so easy to find “use” </a:t>
            </a:r>
          </a:p>
          <a:p>
            <a:pPr lvl="4"/>
            <a:r>
              <a:rPr lang="en-GB" dirty="0" smtClean="0"/>
              <a:t>Better awareness in online cases?  </a:t>
            </a:r>
            <a:r>
              <a:rPr lang="en-GB" dirty="0" smtClean="0"/>
              <a:t>Compare </a:t>
            </a:r>
            <a:r>
              <a:rPr lang="en-GB" i="1" dirty="0" err="1" smtClean="0"/>
              <a:t>ebay</a:t>
            </a:r>
            <a:r>
              <a:rPr lang="en-GB" i="1" dirty="0" smtClean="0"/>
              <a:t> v. L’Oreal; </a:t>
            </a:r>
            <a:r>
              <a:rPr lang="en-US" i="1" dirty="0" smtClean="0"/>
              <a:t>Leno </a:t>
            </a:r>
            <a:r>
              <a:rPr lang="en-US" i="1" dirty="0" err="1"/>
              <a:t>Merken</a:t>
            </a:r>
            <a:r>
              <a:rPr lang="en-US" i="1" dirty="0"/>
              <a:t> B.V. </a:t>
            </a:r>
            <a:r>
              <a:rPr lang="en-US" i="1" dirty="0" err="1"/>
              <a:t>Hagelkruis</a:t>
            </a:r>
            <a:r>
              <a:rPr lang="en-US" i="1" dirty="0"/>
              <a:t> </a:t>
            </a:r>
            <a:r>
              <a:rPr lang="en-US" i="1" dirty="0" err="1"/>
              <a:t>Beheer</a:t>
            </a:r>
            <a:r>
              <a:rPr lang="en-US" i="1" dirty="0"/>
              <a:t> </a:t>
            </a:r>
            <a:r>
              <a:rPr lang="en-US" i="1" dirty="0" smtClean="0"/>
              <a:t>BV</a:t>
            </a:r>
            <a:r>
              <a:rPr lang="en-US" i="1" dirty="0"/>
              <a:t>;</a:t>
            </a:r>
            <a:r>
              <a:rPr lang="en-US" dirty="0" smtClean="0"/>
              <a:t> </a:t>
            </a:r>
            <a:r>
              <a:rPr lang="en-US" i="1" dirty="0" err="1"/>
              <a:t>Ansul</a:t>
            </a:r>
            <a:r>
              <a:rPr lang="en-US" i="1" dirty="0"/>
              <a:t> BV v Ajax </a:t>
            </a:r>
            <a:r>
              <a:rPr lang="en-US" dirty="0"/>
              <a:t>(C-40/01</a:t>
            </a:r>
            <a:r>
              <a:rPr lang="en-US" dirty="0" smtClean="0"/>
              <a:t>)</a:t>
            </a:r>
            <a:r>
              <a:rPr lang="en-US" i="1" dirty="0" smtClean="0"/>
              <a:t>; </a:t>
            </a:r>
            <a:r>
              <a:rPr lang="en-US" i="1" dirty="0" err="1"/>
              <a:t>Laboratoires</a:t>
            </a:r>
            <a:r>
              <a:rPr lang="en-US" i="1" dirty="0"/>
              <a:t> </a:t>
            </a:r>
            <a:r>
              <a:rPr lang="en-US" i="1" dirty="0" err="1"/>
              <a:t>Goemar</a:t>
            </a:r>
            <a:r>
              <a:rPr lang="en-US" i="1" dirty="0"/>
              <a:t> SA v. La </a:t>
            </a:r>
            <a:r>
              <a:rPr lang="en-US" i="1" dirty="0" err="1"/>
              <a:t>Mer</a:t>
            </a:r>
            <a:r>
              <a:rPr lang="en-US" i="1" dirty="0"/>
              <a:t> Technology Inc</a:t>
            </a:r>
            <a:r>
              <a:rPr lang="en-US" dirty="0"/>
              <a:t>., </a:t>
            </a:r>
            <a:endParaRPr lang="en-GB" dirty="0" smtClean="0"/>
          </a:p>
          <a:p>
            <a:pPr lvl="2"/>
            <a:r>
              <a:rPr lang="en-GB" sz="2000" dirty="0" smtClean="0"/>
              <a:t>In enforcement</a:t>
            </a:r>
          </a:p>
          <a:p>
            <a:pPr lvl="3"/>
            <a:r>
              <a:rPr lang="en-GB" dirty="0" smtClean="0"/>
              <a:t>Geographically-sensitive remedies</a:t>
            </a:r>
          </a:p>
          <a:p>
            <a:pPr lvl="4"/>
            <a:r>
              <a:rPr lang="en-GB" dirty="0" smtClean="0"/>
              <a:t>Better again in online cases? </a:t>
            </a:r>
            <a:endParaRPr lang="en-GB" dirty="0" smtClean="0"/>
          </a:p>
          <a:p>
            <a:pPr lvl="5"/>
            <a:r>
              <a:rPr lang="en-GB" dirty="0" smtClean="0"/>
              <a:t>Compare</a:t>
            </a:r>
            <a:r>
              <a:rPr lang="en-GB" dirty="0" smtClean="0"/>
              <a:t> </a:t>
            </a:r>
            <a:r>
              <a:rPr lang="en-GB" dirty="0" smtClean="0"/>
              <a:t>WIPO JR on Use on the </a:t>
            </a:r>
            <a:r>
              <a:rPr lang="en-GB" dirty="0" smtClean="0"/>
              <a:t>Internet;  DHL v. </a:t>
            </a:r>
            <a:r>
              <a:rPr lang="en-GB" dirty="0" err="1" smtClean="0"/>
              <a:t>Chronopost</a:t>
            </a:r>
            <a:r>
              <a:rPr lang="en-GB" dirty="0" smtClean="0"/>
              <a:t>?</a:t>
            </a:r>
            <a:endParaRPr lang="en-GB" dirty="0" smtClean="0"/>
          </a:p>
        </p:txBody>
      </p:sp>
    </p:spTree>
    <p:extLst>
      <p:ext uri="{BB962C8B-B14F-4D97-AF65-F5344CB8AC3E}">
        <p14:creationId xmlns:p14="http://schemas.microsoft.com/office/powerpoint/2010/main" val="283893198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z="3600" b="1" i="1" dirty="0" smtClean="0">
                <a:solidFill>
                  <a:srgbClr val="FF0000"/>
                </a:solidFill>
              </a:rPr>
              <a:t>DHL Express France v. </a:t>
            </a:r>
            <a:r>
              <a:rPr lang="en-US" sz="3600" b="1" i="1" dirty="0" err="1" smtClean="0">
                <a:solidFill>
                  <a:srgbClr val="FF0000"/>
                </a:solidFill>
              </a:rPr>
              <a:t>Chronopost</a:t>
            </a:r>
            <a:r>
              <a:rPr lang="en-US" sz="3600" b="1" i="1" dirty="0" smtClean="0">
                <a:solidFill>
                  <a:srgbClr val="FF0000"/>
                </a:solidFill>
              </a:rPr>
              <a:t> SA (CJEU)</a:t>
            </a:r>
            <a:endParaRPr lang="en-GB" sz="3600" b="1" dirty="0" smtClean="0">
              <a:solidFill>
                <a:srgbClr val="FF0000"/>
              </a:solidFill>
            </a:endParaRPr>
          </a:p>
        </p:txBody>
      </p:sp>
      <p:sp>
        <p:nvSpPr>
          <p:cNvPr id="3" name="Content Placeholder 2"/>
          <p:cNvSpPr>
            <a:spLocks noGrp="1"/>
          </p:cNvSpPr>
          <p:nvPr>
            <p:ph idx="1"/>
          </p:nvPr>
        </p:nvSpPr>
        <p:spPr/>
        <p:txBody>
          <a:bodyPr/>
          <a:lstStyle/>
          <a:p>
            <a:pPr>
              <a:defRPr/>
            </a:pPr>
            <a:r>
              <a:rPr lang="en-GB" dirty="0" smtClean="0"/>
              <a:t>Scope of Injunction under Article 102(1)?</a:t>
            </a:r>
          </a:p>
          <a:p>
            <a:pPr lvl="1">
              <a:defRPr/>
            </a:pPr>
            <a:r>
              <a:rPr lang="en-GB" dirty="0" smtClean="0"/>
              <a:t>determined </a:t>
            </a:r>
            <a:r>
              <a:rPr lang="en-GB" u="sng" dirty="0"/>
              <a:t>both</a:t>
            </a:r>
            <a:r>
              <a:rPr lang="en-GB" dirty="0"/>
              <a:t> </a:t>
            </a:r>
            <a:r>
              <a:rPr lang="en-GB" dirty="0" smtClean="0"/>
              <a:t>by</a:t>
            </a:r>
          </a:p>
          <a:p>
            <a:pPr lvl="2">
              <a:defRPr/>
            </a:pPr>
            <a:r>
              <a:rPr lang="en-GB" dirty="0" smtClean="0"/>
              <a:t>territorial </a:t>
            </a:r>
            <a:r>
              <a:rPr lang="en-GB" dirty="0"/>
              <a:t>jurisdiction </a:t>
            </a:r>
            <a:r>
              <a:rPr lang="en-GB" dirty="0" smtClean="0"/>
              <a:t>of the CTM court issuing </a:t>
            </a:r>
            <a:r>
              <a:rPr lang="en-GB" dirty="0"/>
              <a:t>that </a:t>
            </a:r>
            <a:r>
              <a:rPr lang="en-GB" dirty="0" smtClean="0"/>
              <a:t>prohibition, </a:t>
            </a:r>
            <a:r>
              <a:rPr lang="en-GB" dirty="0"/>
              <a:t>and </a:t>
            </a:r>
            <a:endParaRPr lang="en-GB" dirty="0" smtClean="0"/>
          </a:p>
          <a:p>
            <a:pPr lvl="2">
              <a:defRPr/>
            </a:pPr>
            <a:r>
              <a:rPr lang="en-GB" dirty="0" smtClean="0"/>
              <a:t>territorial </a:t>
            </a:r>
            <a:r>
              <a:rPr lang="en-GB" dirty="0"/>
              <a:t>extent </a:t>
            </a:r>
            <a:r>
              <a:rPr lang="en-GB" dirty="0" smtClean="0"/>
              <a:t>to which the function of the CTM was adversely </a:t>
            </a:r>
            <a:r>
              <a:rPr lang="en-GB" dirty="0"/>
              <a:t>affected by the infringement or threatened </a:t>
            </a:r>
            <a:r>
              <a:rPr lang="en-GB" dirty="0" smtClean="0"/>
              <a:t>infringement</a:t>
            </a:r>
          </a:p>
          <a:p>
            <a:pPr marL="457200" lvl="1" indent="0">
              <a:buFontTx/>
              <a:buNone/>
              <a:defRPr/>
            </a:pPr>
            <a:r>
              <a:rPr lang="en-GB" sz="2400" dirty="0" smtClean="0"/>
              <a:t>(Para 33)</a:t>
            </a:r>
          </a:p>
          <a:p>
            <a:pPr marL="457200" lvl="1" indent="0">
              <a:buFontTx/>
              <a:buNone/>
              <a:defRPr/>
            </a:pPr>
            <a:endParaRPr lang="en-GB" sz="2400" dirty="0"/>
          </a:p>
          <a:p>
            <a:pPr marL="457200" lvl="1" indent="0">
              <a:buFontTx/>
              <a:buNone/>
              <a:defRPr/>
            </a:pPr>
            <a:r>
              <a:rPr lang="en-GB" sz="2400" dirty="0" smtClean="0"/>
              <a:t>*	Blend of political and intrinsic territoriality, achieved by functional analysis.</a:t>
            </a:r>
          </a:p>
        </p:txBody>
      </p:sp>
    </p:spTree>
    <p:extLst>
      <p:ext uri="{BB962C8B-B14F-4D97-AF65-F5344CB8AC3E}">
        <p14:creationId xmlns:p14="http://schemas.microsoft.com/office/powerpoint/2010/main" val="1150230201"/>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z="3600" b="1" i="1" dirty="0" smtClean="0">
                <a:solidFill>
                  <a:srgbClr val="FF0000"/>
                </a:solidFill>
              </a:rPr>
              <a:t>DHL Express France v. </a:t>
            </a:r>
            <a:r>
              <a:rPr lang="en-US" sz="3600" b="1" i="1" dirty="0" err="1" smtClean="0">
                <a:solidFill>
                  <a:srgbClr val="FF0000"/>
                </a:solidFill>
              </a:rPr>
              <a:t>Chronopost</a:t>
            </a:r>
            <a:r>
              <a:rPr lang="en-US" sz="3600" b="1" i="1" dirty="0" smtClean="0">
                <a:solidFill>
                  <a:srgbClr val="FF0000"/>
                </a:solidFill>
              </a:rPr>
              <a:t> SA (CJEU)</a:t>
            </a:r>
            <a:endParaRPr lang="en-GB" sz="3600" b="1" dirty="0" smtClean="0">
              <a:solidFill>
                <a:srgbClr val="FF0000"/>
              </a:solidFill>
            </a:endParaRPr>
          </a:p>
        </p:txBody>
      </p:sp>
      <p:sp>
        <p:nvSpPr>
          <p:cNvPr id="15363" name="Content Placeholder 2"/>
          <p:cNvSpPr>
            <a:spLocks noGrp="1"/>
          </p:cNvSpPr>
          <p:nvPr>
            <p:ph idx="1"/>
          </p:nvPr>
        </p:nvSpPr>
        <p:spPr/>
        <p:txBody>
          <a:bodyPr/>
          <a:lstStyle/>
          <a:p>
            <a:r>
              <a:rPr lang="en-GB" sz="2400" b="1" dirty="0"/>
              <a:t>territorial extent </a:t>
            </a:r>
            <a:r>
              <a:rPr lang="en-US" sz="2400" b="1" dirty="0"/>
              <a:t>to which the function of the CTM was adversely affected by the infringement or threatened infringement</a:t>
            </a:r>
          </a:p>
          <a:p>
            <a:pPr lvl="1"/>
            <a:r>
              <a:rPr lang="en-GB" sz="1800" dirty="0" smtClean="0"/>
              <a:t>The exclusive right is conferred to ensure that the trade mark is able to fulfil its functions. “The exercise of that right must therefore be reserved to cases in which a third party’s use of the sign affects or is liable to affect the functions of the trade mark” (Para 46)</a:t>
            </a:r>
          </a:p>
          <a:p>
            <a:pPr lvl="1"/>
            <a:r>
              <a:rPr lang="en-GB" sz="1800" dirty="0" smtClean="0"/>
              <a:t>So, “the territorial scope of that right, may not extend beyond what that right allows its proprietor to do in order to protect his trade mark, that is, to prohibit only uses which are liable to affect the functions of the trade mark. The acts or future acts of a defendant (namely the person whose use of the Community trade mark is complained of) which do not affect the functions of the Community trade mark, cannot therefore be prohibited.”</a:t>
            </a:r>
            <a:endParaRPr lang="en-GB" sz="1800" b="1" dirty="0" smtClean="0"/>
          </a:p>
          <a:p>
            <a:pPr lvl="1"/>
            <a:endParaRPr lang="en-GB" sz="2000" b="1" dirty="0" smtClean="0"/>
          </a:p>
          <a:p>
            <a:endParaRPr lang="en-GB" dirty="0" smtClean="0"/>
          </a:p>
        </p:txBody>
      </p:sp>
    </p:spTree>
    <p:extLst>
      <p:ext uri="{BB962C8B-B14F-4D97-AF65-F5344CB8AC3E}">
        <p14:creationId xmlns:p14="http://schemas.microsoft.com/office/powerpoint/2010/main" val="957537407"/>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r>
              <a:rPr lang="en-US" sz="3600" b="1" i="1" dirty="0" smtClean="0">
                <a:solidFill>
                  <a:srgbClr val="FF0000"/>
                </a:solidFill>
              </a:rPr>
              <a:t>DHL Express France v. </a:t>
            </a:r>
            <a:r>
              <a:rPr lang="en-US" sz="3600" b="1" i="1" dirty="0" err="1" smtClean="0">
                <a:solidFill>
                  <a:srgbClr val="FF0000"/>
                </a:solidFill>
              </a:rPr>
              <a:t>Chronopost</a:t>
            </a:r>
            <a:r>
              <a:rPr lang="en-US" sz="3600" b="1" i="1" dirty="0" smtClean="0">
                <a:solidFill>
                  <a:srgbClr val="FF0000"/>
                </a:solidFill>
              </a:rPr>
              <a:t> SA (CJEU)</a:t>
            </a:r>
            <a:endParaRPr lang="en-GB" sz="3600" b="1" dirty="0" smtClean="0">
              <a:solidFill>
                <a:srgbClr val="FF0000"/>
              </a:solidFill>
            </a:endParaRPr>
          </a:p>
        </p:txBody>
      </p:sp>
      <p:sp>
        <p:nvSpPr>
          <p:cNvPr id="3" name="Content Placeholder 2"/>
          <p:cNvSpPr>
            <a:spLocks noGrp="1"/>
          </p:cNvSpPr>
          <p:nvPr>
            <p:ph idx="1"/>
          </p:nvPr>
        </p:nvSpPr>
        <p:spPr/>
        <p:txBody>
          <a:bodyPr/>
          <a:lstStyle/>
          <a:p>
            <a:pPr>
              <a:defRPr/>
            </a:pPr>
            <a:r>
              <a:rPr lang="en-GB" sz="2000" dirty="0" smtClean="0"/>
              <a:t>When a court “finds </a:t>
            </a:r>
            <a:r>
              <a:rPr lang="en-GB" sz="2000" dirty="0"/>
              <a:t>that the acts of infringement </a:t>
            </a:r>
            <a:r>
              <a:rPr lang="en-GB" sz="2000" dirty="0" smtClean="0"/>
              <a:t>[of a CTM] are </a:t>
            </a:r>
            <a:r>
              <a:rPr lang="en-GB" sz="2000" dirty="0"/>
              <a:t>limited to a single Member State or to part of the territory of the European </a:t>
            </a:r>
            <a:r>
              <a:rPr lang="en-GB" sz="2000" dirty="0" smtClean="0"/>
              <a:t>Union”</a:t>
            </a:r>
          </a:p>
          <a:p>
            <a:pPr lvl="2">
              <a:defRPr/>
            </a:pPr>
            <a:r>
              <a:rPr lang="en-GB" sz="1800" dirty="0" smtClean="0"/>
              <a:t>If claimant has restricted </a:t>
            </a:r>
            <a:r>
              <a:rPr lang="en-GB" sz="1800" dirty="0"/>
              <a:t>the territorial scope of its </a:t>
            </a:r>
            <a:r>
              <a:rPr lang="en-GB" sz="1800" dirty="0" smtClean="0"/>
              <a:t>action, or</a:t>
            </a:r>
          </a:p>
          <a:p>
            <a:pPr lvl="2">
              <a:defRPr/>
            </a:pPr>
            <a:r>
              <a:rPr lang="en-GB" sz="1800" dirty="0" smtClean="0">
                <a:solidFill>
                  <a:srgbClr val="FF0000"/>
                </a:solidFill>
              </a:rPr>
              <a:t>The </a:t>
            </a:r>
            <a:r>
              <a:rPr lang="en-GB" sz="1800" dirty="0">
                <a:solidFill>
                  <a:srgbClr val="FF0000"/>
                </a:solidFill>
              </a:rPr>
              <a:t>defendant proves that the use of the sign at issue </a:t>
            </a:r>
            <a:r>
              <a:rPr lang="en-GB" sz="1800" dirty="0" smtClean="0">
                <a:solidFill>
                  <a:srgbClr val="FF0000"/>
                </a:solidFill>
              </a:rPr>
              <a:t>is </a:t>
            </a:r>
            <a:r>
              <a:rPr lang="en-GB" sz="1800" dirty="0">
                <a:solidFill>
                  <a:srgbClr val="FF0000"/>
                </a:solidFill>
              </a:rPr>
              <a:t>not liable to affect the functions of the trade </a:t>
            </a:r>
            <a:r>
              <a:rPr lang="en-GB" sz="1800" dirty="0" smtClean="0">
                <a:solidFill>
                  <a:srgbClr val="FF0000"/>
                </a:solidFill>
              </a:rPr>
              <a:t>mark</a:t>
            </a:r>
          </a:p>
          <a:p>
            <a:pPr lvl="3">
              <a:defRPr/>
            </a:pPr>
            <a:r>
              <a:rPr lang="en-GB" sz="1600" dirty="0" smtClean="0">
                <a:solidFill>
                  <a:srgbClr val="FF0000"/>
                </a:solidFill>
              </a:rPr>
              <a:t>for example, </a:t>
            </a:r>
            <a:r>
              <a:rPr lang="en-GB" sz="1600" dirty="0">
                <a:solidFill>
                  <a:srgbClr val="FF0000"/>
                </a:solidFill>
              </a:rPr>
              <a:t>on linguistic </a:t>
            </a:r>
            <a:r>
              <a:rPr lang="en-GB" sz="1600" dirty="0" smtClean="0">
                <a:solidFill>
                  <a:srgbClr val="FF0000"/>
                </a:solidFill>
              </a:rPr>
              <a:t>grounds</a:t>
            </a:r>
          </a:p>
          <a:p>
            <a:pPr marL="457200" lvl="1" indent="0">
              <a:buFontTx/>
              <a:buNone/>
              <a:defRPr/>
            </a:pPr>
            <a:r>
              <a:rPr lang="en-GB" sz="2000" dirty="0" smtClean="0"/>
              <a:t>	(Para 48)</a:t>
            </a:r>
          </a:p>
          <a:p>
            <a:pPr>
              <a:defRPr/>
            </a:pPr>
            <a:r>
              <a:rPr lang="en-US" sz="1800" i="1" dirty="0" smtClean="0"/>
              <a:t>Cf</a:t>
            </a:r>
            <a:r>
              <a:rPr lang="en-US" sz="1800" dirty="0" smtClean="0"/>
              <a:t>. Home Depot v. Bauhaus, [2005] E.T.M.R. 100 (Hanseatic Higher Regional Court) (affirming automatic grant of EU-wide injunction, though noting that this might not be so clear if there is “no risk of confusion . . in another country”), </a:t>
            </a:r>
            <a:r>
              <a:rPr lang="en-US" sz="1800" i="1" dirty="0" err="1" smtClean="0"/>
              <a:t>aff’d</a:t>
            </a:r>
            <a:r>
              <a:rPr lang="en-US" sz="1800" dirty="0" smtClean="0"/>
              <a:t>, [2009] ETMR 63 (German Supreme Court), ¶¶ 36-38.</a:t>
            </a:r>
            <a:endParaRPr lang="en-US" sz="1800" i="1" dirty="0" smtClean="0"/>
          </a:p>
          <a:p>
            <a:pPr marL="57150" indent="0">
              <a:buFontTx/>
              <a:buNone/>
              <a:defRPr/>
            </a:pPr>
            <a:endParaRPr lang="en-GB" sz="1800" dirty="0" smtClean="0"/>
          </a:p>
          <a:p>
            <a:pPr>
              <a:defRPr/>
            </a:pPr>
            <a:endParaRPr lang="en-GB" sz="1800" dirty="0"/>
          </a:p>
        </p:txBody>
      </p:sp>
    </p:spTree>
    <p:extLst>
      <p:ext uri="{BB962C8B-B14F-4D97-AF65-F5344CB8AC3E}">
        <p14:creationId xmlns:p14="http://schemas.microsoft.com/office/powerpoint/2010/main" val="245115499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a:t>
            </a:r>
            <a:endParaRPr lang="en-GB" dirty="0">
              <a:solidFill>
                <a:srgbClr val="FF0000"/>
              </a:solidFill>
            </a:endParaRPr>
          </a:p>
        </p:txBody>
      </p:sp>
      <p:sp>
        <p:nvSpPr>
          <p:cNvPr id="3" name="Content Placeholder 2"/>
          <p:cNvSpPr>
            <a:spLocks noGrp="1"/>
          </p:cNvSpPr>
          <p:nvPr>
            <p:ph idx="1"/>
          </p:nvPr>
        </p:nvSpPr>
        <p:spPr>
          <a:xfrm>
            <a:off x="152400" y="1600200"/>
            <a:ext cx="8991600" cy="4525963"/>
          </a:xfrm>
        </p:spPr>
        <p:txBody>
          <a:bodyPr/>
          <a:lstStyle/>
          <a:p>
            <a:pPr marL="514350" indent="-514350">
              <a:buAutoNum type="arabicPeriod" startAt="2"/>
            </a:pPr>
            <a:r>
              <a:rPr lang="en-GB" u="sng" dirty="0" smtClean="0"/>
              <a:t>Territoriality is (and should be) on the wane</a:t>
            </a:r>
          </a:p>
          <a:p>
            <a:pPr marL="0" indent="0">
              <a:buNone/>
            </a:pPr>
            <a:endParaRPr lang="en-GB" u="sng" dirty="0"/>
          </a:p>
          <a:p>
            <a:pPr marL="0" indent="0">
              <a:buNone/>
            </a:pPr>
            <a:r>
              <a:rPr lang="en-GB" dirty="0" smtClean="0"/>
              <a:t>See, e.g., Marshall </a:t>
            </a:r>
            <a:r>
              <a:rPr lang="en-GB" dirty="0"/>
              <a:t>A. Leaffer, </a:t>
            </a:r>
            <a:r>
              <a:rPr lang="en-GB" i="1" dirty="0"/>
              <a:t>The New World of International Trademark Law</a:t>
            </a:r>
            <a:r>
              <a:rPr lang="en-GB" dirty="0"/>
              <a:t>, 2 </a:t>
            </a:r>
            <a:r>
              <a:rPr lang="en-GB" cap="small" dirty="0" err="1"/>
              <a:t>Marq</a:t>
            </a:r>
            <a:r>
              <a:rPr lang="en-GB" cap="small" dirty="0"/>
              <a:t>. </a:t>
            </a:r>
            <a:r>
              <a:rPr lang="en-GB" cap="small" dirty="0" err="1"/>
              <a:t>Intell</a:t>
            </a:r>
            <a:r>
              <a:rPr lang="en-GB" cap="small" dirty="0"/>
              <a:t>. Prop. L. Rev.</a:t>
            </a:r>
            <a:r>
              <a:rPr lang="en-GB" dirty="0"/>
              <a:t> 1, 28 (1998) (arguing that “the territorial model of trademark law. . . is an anachronism” in the global market</a:t>
            </a:r>
            <a:r>
              <a:rPr lang="en-GB" dirty="0" smtClean="0"/>
              <a:t>)</a:t>
            </a:r>
            <a:endParaRPr lang="en-GB" u="sng" dirty="0" smtClean="0"/>
          </a:p>
          <a:p>
            <a:pPr marL="0" indent="0">
              <a:buNone/>
            </a:pPr>
            <a:endParaRPr lang="en-GB" dirty="0"/>
          </a:p>
          <a:p>
            <a:pPr marL="0" indent="0">
              <a:buNone/>
            </a:pPr>
            <a:endParaRPr lang="en-GB" dirty="0"/>
          </a:p>
        </p:txBody>
      </p:sp>
    </p:spTree>
    <p:extLst>
      <p:ext uri="{BB962C8B-B14F-4D97-AF65-F5344CB8AC3E}">
        <p14:creationId xmlns:p14="http://schemas.microsoft.com/office/powerpoint/2010/main" val="281873248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solidFill>
                  <a:srgbClr val="FF0000"/>
                </a:solidFill>
              </a:rPr>
              <a:t>Scope of Relief: Applying </a:t>
            </a:r>
            <a:r>
              <a:rPr lang="en-US" i="1" smtClean="0">
                <a:solidFill>
                  <a:srgbClr val="FF0000"/>
                </a:solidFill>
              </a:rPr>
              <a:t>DHL</a:t>
            </a:r>
            <a:r>
              <a:rPr lang="en-US" smtClean="0">
                <a:solidFill>
                  <a:srgbClr val="FF0000"/>
                </a:solidFill>
              </a:rPr>
              <a:t> in the UK Courts</a:t>
            </a:r>
            <a:endParaRPr lang="en-US" smtClean="0"/>
          </a:p>
        </p:txBody>
      </p:sp>
      <p:sp>
        <p:nvSpPr>
          <p:cNvPr id="29699" name="Content Placeholder 2"/>
          <p:cNvSpPr>
            <a:spLocks noGrp="1"/>
          </p:cNvSpPr>
          <p:nvPr>
            <p:ph idx="1"/>
          </p:nvPr>
        </p:nvSpPr>
        <p:spPr>
          <a:xfrm>
            <a:off x="179388" y="1600200"/>
            <a:ext cx="8856662" cy="4997450"/>
          </a:xfrm>
        </p:spPr>
        <p:txBody>
          <a:bodyPr/>
          <a:lstStyle/>
          <a:p>
            <a:r>
              <a:rPr lang="en-US" sz="2000" i="1" smtClean="0"/>
              <a:t>Interflora Inc. v. Marks &amp; Spencer Plc </a:t>
            </a:r>
            <a:r>
              <a:rPr lang="en-US" sz="2000" smtClean="0"/>
              <a:t>[2013] EWHC 1484 (Ch)</a:t>
            </a:r>
          </a:p>
          <a:p>
            <a:pPr lvl="1"/>
            <a:r>
              <a:rPr lang="en-US" sz="2000" smtClean="0"/>
              <a:t>At trial, court had assessed Interflora’s claim by reference to “reasonably well-informed and reasonably observant internet users in UK” and had made no finding with regard to internet users in other Member States (¶ 34)</a:t>
            </a:r>
          </a:p>
          <a:p>
            <a:pPr lvl="1"/>
            <a:r>
              <a:rPr lang="en-GB" sz="2000" smtClean="0"/>
              <a:t>Defendant </a:t>
            </a:r>
            <a:r>
              <a:rPr lang="en-US" sz="2000" smtClean="0"/>
              <a:t>had “adduced no evidence to show that internet users in other Member States had different characteristics to, or interpreted M &amp; S’s advertisements in a different manner than, UK users” (¶ 35); relied upon the fact that courts in other Member States, and in particular the BGH in Germany, had concluded that there was no infringement in keyword advertising cases (¶ 36)</a:t>
            </a:r>
          </a:p>
          <a:p>
            <a:pPr lvl="1"/>
            <a:r>
              <a:rPr lang="en-GB" sz="2000" smtClean="0"/>
              <a:t>Arnold J rejected defendant’s efforts to restrict injunction to UK or, “</a:t>
            </a:r>
            <a:r>
              <a:rPr lang="en-US" sz="2000" smtClean="0"/>
              <a:t>at worst from [defendant’s] perspective,  . . . to those other Member States whose superior courts had made findings of infringement.”   Those conclusions were based on the specific facts of the individual cases before them and on the evidence adduced in those cases. </a:t>
            </a:r>
          </a:p>
        </p:txBody>
      </p:sp>
    </p:spTree>
    <p:extLst>
      <p:ext uri="{BB962C8B-B14F-4D97-AF65-F5344CB8AC3E}">
        <p14:creationId xmlns:p14="http://schemas.microsoft.com/office/powerpoint/2010/main" val="22715986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But note unanswered second question in </a:t>
            </a:r>
            <a:r>
              <a:rPr lang="en-GB" b="1" i="1" dirty="0" smtClean="0">
                <a:solidFill>
                  <a:srgbClr val="FF0000"/>
                </a:solidFill>
              </a:rPr>
              <a:t>Pago</a:t>
            </a:r>
            <a:r>
              <a:rPr lang="en-GB" b="1" dirty="0" smtClean="0">
                <a:solidFill>
                  <a:srgbClr val="FF0000"/>
                </a:solidFill>
              </a:rPr>
              <a:t> . . </a:t>
            </a:r>
            <a:endParaRPr lang="en-GB" b="1" dirty="0">
              <a:solidFill>
                <a:srgbClr val="FF0000"/>
              </a:solidFill>
            </a:endParaRPr>
          </a:p>
        </p:txBody>
      </p:sp>
      <p:sp>
        <p:nvSpPr>
          <p:cNvPr id="3" name="Content Placeholder 2"/>
          <p:cNvSpPr>
            <a:spLocks noGrp="1"/>
          </p:cNvSpPr>
          <p:nvPr>
            <p:ph idx="1"/>
          </p:nvPr>
        </p:nvSpPr>
        <p:spPr>
          <a:xfrm>
            <a:off x="457200" y="1600200"/>
            <a:ext cx="8229600" cy="5029200"/>
          </a:xfrm>
        </p:spPr>
        <p:txBody>
          <a:bodyPr/>
          <a:lstStyle/>
          <a:p>
            <a:r>
              <a:rPr lang="en-GB" sz="2400" dirty="0"/>
              <a:t>AG Paras 53-57: “It is seldom if ever appropriate for a court to make an order in wider terms than </a:t>
            </a:r>
            <a:r>
              <a:rPr lang="en-GB" sz="2400" dirty="0" smtClean="0"/>
              <a:t>are necessary</a:t>
            </a:r>
            <a:r>
              <a:rPr lang="en-GB" sz="2400" dirty="0"/>
              <a:t>. Where the infringement of the trade mark is confined to a single Member State (</a:t>
            </a:r>
            <a:r>
              <a:rPr lang="en-GB" sz="2400" dirty="0" smtClean="0"/>
              <a:t>here, Austria</a:t>
            </a:r>
            <a:r>
              <a:rPr lang="en-GB" sz="2400" dirty="0"/>
              <a:t>), it will normally be sufficient for the order prohibiting such an infringement likewise to </a:t>
            </a:r>
            <a:r>
              <a:rPr lang="en-GB" sz="2400" dirty="0" smtClean="0"/>
              <a:t>be confined </a:t>
            </a:r>
            <a:r>
              <a:rPr lang="en-GB" sz="2400" dirty="0"/>
              <a:t>to that single Member State. I see nothing in the Regulation that would preclude </a:t>
            </a:r>
            <a:r>
              <a:rPr lang="en-GB" sz="2400" dirty="0" smtClean="0"/>
              <a:t>competent </a:t>
            </a:r>
            <a:r>
              <a:rPr lang="en-GB" sz="2400" dirty="0"/>
              <a:t>court from making an order limited in that </a:t>
            </a:r>
            <a:r>
              <a:rPr lang="en-GB" sz="2400" dirty="0" smtClean="0"/>
              <a:t>way”</a:t>
            </a:r>
          </a:p>
          <a:p>
            <a:pPr lvl="1"/>
            <a:r>
              <a:rPr lang="en-GB" sz="2400" dirty="0" smtClean="0"/>
              <a:t>But this appeared based on limited jurisdiction</a:t>
            </a:r>
          </a:p>
        </p:txBody>
      </p:sp>
    </p:spTree>
    <p:extLst>
      <p:ext uri="{BB962C8B-B14F-4D97-AF65-F5344CB8AC3E}">
        <p14:creationId xmlns:p14="http://schemas.microsoft.com/office/powerpoint/2010/main" val="17456727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8915400" cy="1173162"/>
          </a:xfrm>
        </p:spPr>
        <p:txBody>
          <a:bodyPr/>
          <a:lstStyle/>
          <a:p>
            <a:r>
              <a:rPr lang="en-GB" dirty="0" smtClean="0">
                <a:solidFill>
                  <a:srgbClr val="FF0000"/>
                </a:solidFill>
              </a:rPr>
              <a:t/>
            </a:r>
            <a:br>
              <a:rPr lang="en-GB" dirty="0" smtClean="0">
                <a:solidFill>
                  <a:srgbClr val="FF0000"/>
                </a:solidFill>
              </a:rPr>
            </a:br>
            <a:r>
              <a:rPr lang="en-GB" dirty="0" smtClean="0">
                <a:solidFill>
                  <a:srgbClr val="FF0000"/>
                </a:solidFill>
              </a:rPr>
              <a:t>Is dilution also </a:t>
            </a:r>
            <a:r>
              <a:rPr lang="en-GB" dirty="0">
                <a:solidFill>
                  <a:srgbClr val="FF0000"/>
                </a:solidFill>
              </a:rPr>
              <a:t>s</a:t>
            </a:r>
            <a:r>
              <a:rPr lang="en-GB" dirty="0" smtClean="0">
                <a:solidFill>
                  <a:srgbClr val="FF0000"/>
                </a:solidFill>
              </a:rPr>
              <a:t>ubject to Intrinsic Territoriality of Reputation?</a:t>
            </a:r>
            <a:endParaRPr lang="en-GB" dirty="0">
              <a:solidFill>
                <a:srgbClr val="FF0000"/>
              </a:solidFill>
            </a:endParaRPr>
          </a:p>
        </p:txBody>
      </p:sp>
      <p:sp>
        <p:nvSpPr>
          <p:cNvPr id="3" name="Content Placeholder 2"/>
          <p:cNvSpPr>
            <a:spLocks noGrp="1"/>
          </p:cNvSpPr>
          <p:nvPr>
            <p:ph idx="1"/>
          </p:nvPr>
        </p:nvSpPr>
        <p:spPr>
          <a:xfrm>
            <a:off x="457200" y="2286000"/>
            <a:ext cx="8229600" cy="3840163"/>
          </a:xfrm>
        </p:spPr>
        <p:txBody>
          <a:bodyPr/>
          <a:lstStyle/>
          <a:p>
            <a:r>
              <a:rPr lang="en-GB" dirty="0"/>
              <a:t>Reading in Max Planck study (para 3.90</a:t>
            </a:r>
            <a:r>
              <a:rPr lang="en-GB" dirty="0" smtClean="0"/>
              <a:t>)</a:t>
            </a:r>
          </a:p>
          <a:p>
            <a:r>
              <a:rPr lang="en-GB" dirty="0"/>
              <a:t>Volkswagen v. </a:t>
            </a:r>
            <a:r>
              <a:rPr lang="en-GB" dirty="0" err="1"/>
              <a:t>Volks.Inspektion</a:t>
            </a:r>
            <a:r>
              <a:rPr lang="en-GB" dirty="0"/>
              <a:t>, Case I ZR 214/11 (German Federal Supreme Court</a:t>
            </a:r>
            <a:r>
              <a:rPr lang="en-GB" dirty="0" smtClean="0"/>
              <a:t>)</a:t>
            </a:r>
            <a:endParaRPr lang="en-GB" dirty="0"/>
          </a:p>
          <a:p>
            <a:r>
              <a:rPr lang="en-GB" dirty="0" smtClean="0"/>
              <a:t>Hormel Foods Corp v. </a:t>
            </a:r>
            <a:r>
              <a:rPr lang="en-GB" dirty="0" err="1" smtClean="0"/>
              <a:t>Dukka</a:t>
            </a:r>
            <a:r>
              <a:rPr lang="en-GB" dirty="0" smtClean="0"/>
              <a:t> (District Court, the Hague 9 October 2013)</a:t>
            </a:r>
            <a:endParaRPr lang="en-GB" dirty="0"/>
          </a:p>
          <a:p>
            <a:endParaRPr lang="en-GB" dirty="0"/>
          </a:p>
        </p:txBody>
      </p:sp>
    </p:spTree>
    <p:extLst>
      <p:ext uri="{BB962C8B-B14F-4D97-AF65-F5344CB8AC3E}">
        <p14:creationId xmlns:p14="http://schemas.microsoft.com/office/powerpoint/2010/main" val="336834207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FF0000"/>
                </a:solidFill>
              </a:rPr>
              <a:t>Hormel Foods Corp v. </a:t>
            </a:r>
            <a:r>
              <a:rPr lang="en-GB" sz="3600" dirty="0" err="1">
                <a:solidFill>
                  <a:srgbClr val="FF0000"/>
                </a:solidFill>
              </a:rPr>
              <a:t>Dukka</a:t>
            </a:r>
            <a:r>
              <a:rPr lang="en-GB" sz="3600" dirty="0">
                <a:solidFill>
                  <a:srgbClr val="FF0000"/>
                </a:solidFill>
              </a:rPr>
              <a:t> (District Court, </a:t>
            </a:r>
            <a:r>
              <a:rPr lang="en-GB" sz="3600" dirty="0" smtClean="0">
                <a:solidFill>
                  <a:srgbClr val="FF0000"/>
                </a:solidFill>
              </a:rPr>
              <a:t>Hague </a:t>
            </a:r>
            <a:r>
              <a:rPr lang="en-GB" sz="3600" dirty="0">
                <a:solidFill>
                  <a:srgbClr val="FF0000"/>
                </a:solidFill>
              </a:rPr>
              <a:t>9 October 2013)</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0750" y="2077244"/>
            <a:ext cx="4762500" cy="3571875"/>
          </a:xfrm>
        </p:spPr>
      </p:pic>
    </p:spTree>
    <p:extLst>
      <p:ext uri="{BB962C8B-B14F-4D97-AF65-F5344CB8AC3E}">
        <p14:creationId xmlns:p14="http://schemas.microsoft.com/office/powerpoint/2010/main" val="371428641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600" dirty="0">
                <a:solidFill>
                  <a:srgbClr val="FF0000"/>
                </a:solidFill>
              </a:rPr>
              <a:t>Hormel Foods Corp v. </a:t>
            </a:r>
            <a:r>
              <a:rPr lang="en-GB" sz="3600" dirty="0" err="1">
                <a:solidFill>
                  <a:srgbClr val="FF0000"/>
                </a:solidFill>
              </a:rPr>
              <a:t>Dukka</a:t>
            </a:r>
            <a:r>
              <a:rPr lang="en-GB" sz="3600" dirty="0">
                <a:solidFill>
                  <a:srgbClr val="FF0000"/>
                </a:solidFill>
              </a:rPr>
              <a:t> (District Court, </a:t>
            </a:r>
            <a:r>
              <a:rPr lang="en-GB" sz="3600" dirty="0" smtClean="0">
                <a:solidFill>
                  <a:srgbClr val="FF0000"/>
                </a:solidFill>
              </a:rPr>
              <a:t>Hague </a:t>
            </a:r>
            <a:r>
              <a:rPr lang="en-GB" sz="3600" dirty="0">
                <a:solidFill>
                  <a:srgbClr val="FF0000"/>
                </a:solidFill>
              </a:rPr>
              <a:t>9 October 2013)</a:t>
            </a:r>
          </a:p>
        </p:txBody>
      </p:sp>
      <p:sp>
        <p:nvSpPr>
          <p:cNvPr id="3" name="Content Placeholder 2"/>
          <p:cNvSpPr>
            <a:spLocks noGrp="1"/>
          </p:cNvSpPr>
          <p:nvPr>
            <p:ph idx="1"/>
          </p:nvPr>
        </p:nvSpPr>
        <p:spPr/>
        <p:txBody>
          <a:bodyPr/>
          <a:lstStyle/>
          <a:p>
            <a:r>
              <a:rPr lang="en-GB" dirty="0" smtClean="0"/>
              <a:t>Hormel owns CTM for SPAM </a:t>
            </a:r>
            <a:r>
              <a:rPr lang="en-US" dirty="0" smtClean="0"/>
              <a:t>for </a:t>
            </a:r>
            <a:r>
              <a:rPr lang="en-US" dirty="0"/>
              <a:t>meat </a:t>
            </a:r>
            <a:r>
              <a:rPr lang="en-US" dirty="0" smtClean="0"/>
              <a:t>products; held valid mark</a:t>
            </a:r>
          </a:p>
          <a:p>
            <a:r>
              <a:rPr lang="en-GB" dirty="0" err="1" smtClean="0"/>
              <a:t>Dukka</a:t>
            </a:r>
            <a:r>
              <a:rPr lang="en-GB" dirty="0" smtClean="0"/>
              <a:t> uses SPAM for energy drinks</a:t>
            </a:r>
          </a:p>
          <a:p>
            <a:r>
              <a:rPr lang="en-GB" dirty="0" smtClean="0"/>
              <a:t>No confusion claim; what about dilution?</a:t>
            </a:r>
          </a:p>
          <a:p>
            <a:pPr lvl="1"/>
            <a:r>
              <a:rPr lang="en-GB" dirty="0" smtClean="0"/>
              <a:t>HELD: SPAM has reputation in UK but not Netherlands</a:t>
            </a:r>
          </a:p>
          <a:p>
            <a:pPr lvl="1"/>
            <a:r>
              <a:rPr lang="en-GB" smtClean="0"/>
              <a:t>Consequence?</a:t>
            </a:r>
            <a:endParaRPr lang="en-US" dirty="0" smtClean="0"/>
          </a:p>
          <a:p>
            <a:endParaRPr lang="en-US" dirty="0"/>
          </a:p>
        </p:txBody>
      </p:sp>
    </p:spTree>
    <p:extLst>
      <p:ext uri="{BB962C8B-B14F-4D97-AF65-F5344CB8AC3E}">
        <p14:creationId xmlns:p14="http://schemas.microsoft.com/office/powerpoint/2010/main" val="1330432665"/>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And so . . .Nuanced reforms</a:t>
            </a:r>
            <a:r>
              <a:rPr lang="en-GB" dirty="0">
                <a:solidFill>
                  <a:srgbClr val="FF0000"/>
                </a:solidFill>
              </a:rPr>
              <a:t> </a:t>
            </a:r>
            <a:r>
              <a:rPr lang="en-GB" dirty="0" smtClean="0">
                <a:solidFill>
                  <a:srgbClr val="FF0000"/>
                </a:solidFill>
              </a:rPr>
              <a:t>. . </a:t>
            </a:r>
            <a:endParaRPr lang="en-GB" dirty="0">
              <a:solidFill>
                <a:srgbClr val="FF0000"/>
              </a:solidFill>
            </a:endParaRPr>
          </a:p>
        </p:txBody>
      </p:sp>
      <p:sp>
        <p:nvSpPr>
          <p:cNvPr id="3" name="Content Placeholder 2"/>
          <p:cNvSpPr>
            <a:spLocks noGrp="1"/>
          </p:cNvSpPr>
          <p:nvPr>
            <p:ph idx="1"/>
          </p:nvPr>
        </p:nvSpPr>
        <p:spPr>
          <a:xfrm>
            <a:off x="76200" y="1417638"/>
            <a:ext cx="8915400" cy="5211762"/>
          </a:xfrm>
        </p:spPr>
        <p:txBody>
          <a:bodyPr/>
          <a:lstStyle/>
          <a:p>
            <a:pPr marL="457200" lvl="1" indent="0">
              <a:buNone/>
            </a:pPr>
            <a:endParaRPr lang="en-GB" sz="1800" dirty="0" smtClean="0"/>
          </a:p>
        </p:txBody>
      </p:sp>
    </p:spTree>
    <p:extLst>
      <p:ext uri="{BB962C8B-B14F-4D97-AF65-F5344CB8AC3E}">
        <p14:creationId xmlns:p14="http://schemas.microsoft.com/office/powerpoint/2010/main" val="389901883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And slower . . .?</a:t>
            </a:r>
            <a:endParaRPr lang="en-GB" b="1"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r>
              <a:rPr lang="en-GB" sz="2400" dirty="0" smtClean="0">
                <a:solidFill>
                  <a:srgbClr val="FF0000"/>
                </a:solidFill>
              </a:rPr>
              <a:t>Territorial Laws</a:t>
            </a:r>
          </a:p>
          <a:p>
            <a:pPr lvl="1"/>
            <a:r>
              <a:rPr lang="en-GB" sz="2400" dirty="0" smtClean="0"/>
              <a:t>Harmonisation of Laws: Trade Mark </a:t>
            </a:r>
            <a:r>
              <a:rPr lang="en-GB" sz="2400" dirty="0" smtClean="0"/>
              <a:t>Directive I and II</a:t>
            </a:r>
            <a:endParaRPr lang="en-GB" sz="2400" dirty="0" smtClean="0"/>
          </a:p>
          <a:p>
            <a:pPr lvl="1"/>
            <a:r>
              <a:rPr lang="en-GB" sz="2400" dirty="0" smtClean="0"/>
              <a:t>Of outcomes?  (See </a:t>
            </a:r>
            <a:r>
              <a:rPr lang="en-GB" sz="2400" dirty="0" err="1" smtClean="0"/>
              <a:t>Bornkamm</a:t>
            </a:r>
            <a:r>
              <a:rPr lang="en-GB" sz="2400" dirty="0" smtClean="0"/>
              <a:t>, </a:t>
            </a:r>
            <a:r>
              <a:rPr lang="en-GB" sz="2400" dirty="0" smtClean="0"/>
              <a:t>1999 Stewart </a:t>
            </a:r>
            <a:r>
              <a:rPr lang="en-GB" sz="2400" dirty="0" smtClean="0"/>
              <a:t>Lecture</a:t>
            </a:r>
            <a:r>
              <a:rPr lang="en-GB" sz="2400" dirty="0" smtClean="0"/>
              <a:t>) (“</a:t>
            </a:r>
            <a:r>
              <a:rPr lang="en-GB" sz="2400" dirty="0"/>
              <a:t>harmonising the application of the harmonised law has to </a:t>
            </a:r>
            <a:r>
              <a:rPr lang="en-GB" sz="2400" dirty="0" smtClean="0"/>
              <a:t>follow”)</a:t>
            </a:r>
            <a:endParaRPr lang="en-GB" sz="2400" dirty="0" smtClean="0"/>
          </a:p>
          <a:p>
            <a:pPr lvl="1"/>
            <a:r>
              <a:rPr lang="en-GB" sz="2400" dirty="0" smtClean="0"/>
              <a:t>Of Practice? (see Max Planck Study; OHIM/national office Dialogues)</a:t>
            </a:r>
          </a:p>
          <a:p>
            <a:pPr lvl="1"/>
            <a:r>
              <a:rPr lang="en-GB" sz="2400" dirty="0" smtClean="0"/>
              <a:t>Costs of Intrusive Central Supervision?</a:t>
            </a:r>
          </a:p>
          <a:p>
            <a:pPr lvl="1"/>
            <a:r>
              <a:rPr lang="en-GB" sz="2400" dirty="0" smtClean="0"/>
              <a:t>Costs of not harmonising limits?  (</a:t>
            </a:r>
            <a:r>
              <a:rPr lang="en-GB" sz="2400" dirty="0" err="1" smtClean="0"/>
              <a:t>Matrazen</a:t>
            </a:r>
            <a:r>
              <a:rPr lang="en-GB" sz="2400" dirty="0" smtClean="0"/>
              <a:t>)</a:t>
            </a:r>
          </a:p>
          <a:p>
            <a:r>
              <a:rPr lang="en-GB" sz="2400" dirty="0" smtClean="0"/>
              <a:t>Territorial Rights</a:t>
            </a:r>
          </a:p>
          <a:p>
            <a:r>
              <a:rPr lang="en-GB" sz="2400" dirty="0" smtClean="0"/>
              <a:t>Territorial Enforcement</a:t>
            </a:r>
          </a:p>
        </p:txBody>
      </p:sp>
    </p:spTree>
    <p:extLst>
      <p:ext uri="{BB962C8B-B14F-4D97-AF65-F5344CB8AC3E}">
        <p14:creationId xmlns:p14="http://schemas.microsoft.com/office/powerpoint/2010/main" val="40472222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From Ground Up?</a:t>
            </a:r>
            <a:endParaRPr lang="en-GB"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GB" sz="2400" dirty="0" smtClean="0"/>
              <a:t>Approaches </a:t>
            </a:r>
            <a:r>
              <a:rPr lang="en-GB" sz="2400" dirty="0"/>
              <a:t>connected to the intrinsic territoriality of marks might better map social and commercial </a:t>
            </a:r>
            <a:r>
              <a:rPr lang="en-GB" sz="2400" dirty="0" smtClean="0"/>
              <a:t>reality, and preserve difference</a:t>
            </a:r>
          </a:p>
          <a:p>
            <a:pPr marL="742950" lvl="2" indent="-342900"/>
            <a:r>
              <a:rPr lang="en-GB" sz="2000" dirty="0" smtClean="0"/>
              <a:t>Liberal evidence on distinctiveness (foreign web sites?0</a:t>
            </a:r>
          </a:p>
          <a:p>
            <a:pPr marL="742950" lvl="2" indent="-342900"/>
            <a:r>
              <a:rPr lang="en-GB" sz="2000" dirty="0" smtClean="0"/>
              <a:t>Reforming </a:t>
            </a:r>
            <a:r>
              <a:rPr lang="en-GB" sz="2000" dirty="0" err="1" smtClean="0"/>
              <a:t>spillover</a:t>
            </a:r>
            <a:r>
              <a:rPr lang="en-GB" sz="2000" dirty="0" smtClean="0"/>
              <a:t> cases to recognise non-linear nature of online international exchange</a:t>
            </a:r>
          </a:p>
          <a:p>
            <a:pPr marL="742950" lvl="2" indent="-342900"/>
            <a:r>
              <a:rPr lang="en-GB" sz="2000" dirty="0" smtClean="0"/>
              <a:t>Endorsing well-known mark doctrine </a:t>
            </a:r>
          </a:p>
          <a:p>
            <a:pPr marL="1200150" lvl="3" indent="-342900"/>
            <a:r>
              <a:rPr lang="en-GB" sz="1600" dirty="0" smtClean="0"/>
              <a:t>Not requiring status “throughout” a territory (</a:t>
            </a:r>
            <a:r>
              <a:rPr lang="en-GB" sz="1600" dirty="0" err="1" smtClean="0"/>
              <a:t>Nuno</a:t>
            </a:r>
            <a:r>
              <a:rPr lang="en-GB" sz="1600" dirty="0" smtClean="0"/>
              <a:t>/</a:t>
            </a:r>
            <a:r>
              <a:rPr lang="en-GB" sz="1600" dirty="0" err="1" smtClean="0"/>
              <a:t>Franquet</a:t>
            </a:r>
            <a:r>
              <a:rPr lang="en-GB" sz="1600" dirty="0" smtClean="0"/>
              <a:t>) consistent with spotty international extension</a:t>
            </a:r>
          </a:p>
          <a:p>
            <a:pPr marL="1200150" lvl="3" indent="-342900"/>
            <a:r>
              <a:rPr lang="en-GB" sz="1600" dirty="0" smtClean="0"/>
              <a:t>Max Plank proposals to bring within CTM</a:t>
            </a:r>
          </a:p>
          <a:p>
            <a:pPr marL="1657350" lvl="4" indent="-342900"/>
            <a:r>
              <a:rPr lang="en-GB" sz="1600" dirty="0" smtClean="0"/>
              <a:t>Access to CTM courts, but subject to limits on enforcement to recognise variation within expanded territory</a:t>
            </a:r>
          </a:p>
          <a:p>
            <a:pPr marL="1200150" lvl="3" indent="-342900"/>
            <a:r>
              <a:rPr lang="en-GB" sz="1600" dirty="0" smtClean="0"/>
              <a:t>But should detach from dilution protection: in combination, the elimination of principle of specialty creates undue clutter (different rationales for product extension and territorial extension)</a:t>
            </a:r>
          </a:p>
          <a:p>
            <a:pPr marL="342900" lvl="1" indent="-342900">
              <a:buFontTx/>
              <a:buChar char="•"/>
            </a:pPr>
            <a:endParaRPr lang="en-GB" sz="2400" dirty="0"/>
          </a:p>
          <a:p>
            <a:endParaRPr lang="en-GB" dirty="0"/>
          </a:p>
        </p:txBody>
      </p:sp>
    </p:spTree>
    <p:extLst>
      <p:ext uri="{BB962C8B-B14F-4D97-AF65-F5344CB8AC3E}">
        <p14:creationId xmlns:p14="http://schemas.microsoft.com/office/powerpoint/2010/main" val="173147533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From Top Down?</a:t>
            </a:r>
            <a:endParaRPr lang="en-GB" dirty="0">
              <a:solidFill>
                <a:srgbClr val="FF0000"/>
              </a:solidFill>
            </a:endParaRPr>
          </a:p>
        </p:txBody>
      </p:sp>
      <p:sp>
        <p:nvSpPr>
          <p:cNvPr id="3" name="Content Placeholder 2"/>
          <p:cNvSpPr>
            <a:spLocks noGrp="1"/>
          </p:cNvSpPr>
          <p:nvPr>
            <p:ph idx="1"/>
          </p:nvPr>
        </p:nvSpPr>
        <p:spPr/>
        <p:txBody>
          <a:bodyPr/>
          <a:lstStyle/>
          <a:p>
            <a:pPr marL="342900" lvl="1" indent="-342900">
              <a:buFontTx/>
              <a:buChar char="•"/>
            </a:pPr>
            <a:r>
              <a:rPr lang="en-GB" sz="2400" smtClean="0"/>
              <a:t>Unitary </a:t>
            </a:r>
            <a:r>
              <a:rPr lang="en-GB" sz="2400" dirty="0" smtClean="0"/>
              <a:t>rights systems are replicating; requires careful attention to political and enforcement institutions (</a:t>
            </a:r>
            <a:r>
              <a:rPr lang="en-GB" sz="2400" dirty="0" err="1" smtClean="0"/>
              <a:t>cf</a:t>
            </a:r>
            <a:r>
              <a:rPr lang="en-GB" sz="2400" dirty="0" smtClean="0"/>
              <a:t> unitary patent)</a:t>
            </a:r>
            <a:endParaRPr lang="en-GB" sz="2400" dirty="0"/>
          </a:p>
          <a:p>
            <a:endParaRPr lang="en-GB" dirty="0"/>
          </a:p>
        </p:txBody>
      </p:sp>
    </p:spTree>
    <p:extLst>
      <p:ext uri="{BB962C8B-B14F-4D97-AF65-F5344CB8AC3E}">
        <p14:creationId xmlns:p14="http://schemas.microsoft.com/office/powerpoint/2010/main" val="411759252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lgn="ctr">
              <a:buNone/>
            </a:pPr>
            <a:endParaRPr lang="en-GB" dirty="0" smtClean="0"/>
          </a:p>
          <a:p>
            <a:pPr marL="0" indent="0" algn="ctr">
              <a:buNone/>
            </a:pPr>
            <a:r>
              <a:rPr lang="en-GB" dirty="0" smtClean="0"/>
              <a:t>Thank you</a:t>
            </a:r>
          </a:p>
          <a:p>
            <a:pPr marL="0" indent="0" algn="ctr">
              <a:buNone/>
            </a:pPr>
            <a:endParaRPr lang="en-GB" dirty="0"/>
          </a:p>
          <a:p>
            <a:pPr marL="0" indent="0" algn="ctr">
              <a:buNone/>
            </a:pPr>
            <a:endParaRPr lang="en-GB" dirty="0" smtClean="0"/>
          </a:p>
          <a:p>
            <a:pPr marL="0" indent="0" algn="ctr">
              <a:buNone/>
            </a:pPr>
            <a:r>
              <a:rPr lang="en-GB" dirty="0" smtClean="0">
                <a:solidFill>
                  <a:srgbClr val="FF0000"/>
                </a:solidFill>
              </a:rPr>
              <a:t>Comments</a:t>
            </a:r>
          </a:p>
          <a:p>
            <a:pPr marL="0" indent="0" algn="ctr">
              <a:buNone/>
            </a:pPr>
            <a:r>
              <a:rPr lang="en-GB" dirty="0" smtClean="0"/>
              <a:t>Graeme.Dinwoodie@law.ox.ac.uk</a:t>
            </a:r>
            <a:endParaRPr lang="en-GB" dirty="0"/>
          </a:p>
        </p:txBody>
      </p:sp>
    </p:spTree>
    <p:extLst>
      <p:ext uri="{BB962C8B-B14F-4D97-AF65-F5344CB8AC3E}">
        <p14:creationId xmlns:p14="http://schemas.microsoft.com/office/powerpoint/2010/main" val="42379229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a:t>
            </a:r>
            <a:endParaRPr lang="en-GB" dirty="0">
              <a:solidFill>
                <a:srgbClr val="FF0000"/>
              </a:solidFill>
            </a:endParaRPr>
          </a:p>
        </p:txBody>
      </p:sp>
      <p:sp>
        <p:nvSpPr>
          <p:cNvPr id="3" name="Content Placeholder 2"/>
          <p:cNvSpPr>
            <a:spLocks noGrp="1"/>
          </p:cNvSpPr>
          <p:nvPr>
            <p:ph idx="1"/>
          </p:nvPr>
        </p:nvSpPr>
        <p:spPr/>
        <p:txBody>
          <a:bodyPr/>
          <a:lstStyle/>
          <a:p>
            <a:pPr marL="0" indent="0">
              <a:buNone/>
            </a:pPr>
            <a:r>
              <a:rPr lang="en-GB" dirty="0"/>
              <a:t>3</a:t>
            </a:r>
            <a:r>
              <a:rPr lang="en-GB" dirty="0" smtClean="0"/>
              <a:t>.	</a:t>
            </a:r>
            <a:r>
              <a:rPr lang="en-GB" u="sng" dirty="0" smtClean="0"/>
              <a:t>So, we should revise our territorial conceptions</a:t>
            </a:r>
          </a:p>
          <a:p>
            <a:pPr marL="0" indent="0">
              <a:buNone/>
            </a:pPr>
            <a:endParaRPr lang="en-GB" dirty="0"/>
          </a:p>
          <a:p>
            <a:pPr marL="0" indent="0">
              <a:buNone/>
            </a:pPr>
            <a:r>
              <a:rPr lang="en-GB" dirty="0" smtClean="0"/>
              <a:t>Trade </a:t>
            </a:r>
            <a:r>
              <a:rPr lang="en-GB" dirty="0"/>
              <a:t>Mark Regulation (2009), recital 4: “The barrier of territoriality of the rights conferred on proprietors of trade marks by the laws of the Member States cannot be removed by approximation of laws . . </a:t>
            </a:r>
            <a:r>
              <a:rPr lang="en-GB" dirty="0" smtClean="0"/>
              <a:t>.”</a:t>
            </a:r>
            <a:endParaRPr lang="en-GB" dirty="0"/>
          </a:p>
        </p:txBody>
      </p:sp>
    </p:spTree>
    <p:extLst>
      <p:ext uri="{BB962C8B-B14F-4D97-AF65-F5344CB8AC3E}">
        <p14:creationId xmlns:p14="http://schemas.microsoft.com/office/powerpoint/2010/main" val="21815755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 Summary</a:t>
            </a:r>
            <a:endParaRPr lang="en-GB" dirty="0">
              <a:solidFill>
                <a:srgbClr val="FF0000"/>
              </a:solidFill>
            </a:endParaRPr>
          </a:p>
        </p:txBody>
      </p:sp>
      <p:sp>
        <p:nvSpPr>
          <p:cNvPr id="3" name="Content Placeholder 2"/>
          <p:cNvSpPr>
            <a:spLocks noGrp="1"/>
          </p:cNvSpPr>
          <p:nvPr>
            <p:ph idx="1"/>
          </p:nvPr>
        </p:nvSpPr>
        <p:spPr>
          <a:xfrm>
            <a:off x="457200" y="2133600"/>
            <a:ext cx="8229600" cy="3992563"/>
          </a:xfrm>
        </p:spPr>
        <p:txBody>
          <a:bodyPr/>
          <a:lstStyle/>
          <a:p>
            <a:pPr marL="514350" indent="-514350">
              <a:buAutoNum type="arabicPeriod"/>
            </a:pPr>
            <a:r>
              <a:rPr lang="en-GB" dirty="0" smtClean="0"/>
              <a:t>Trade </a:t>
            </a:r>
            <a:r>
              <a:rPr lang="en-GB" dirty="0"/>
              <a:t>mark law is “territorial</a:t>
            </a:r>
            <a:r>
              <a:rPr lang="en-GB" dirty="0" smtClean="0"/>
              <a:t>”</a:t>
            </a:r>
          </a:p>
          <a:p>
            <a:pPr marL="514350" indent="-514350">
              <a:buAutoNum type="arabicPeriod"/>
            </a:pPr>
            <a:endParaRPr lang="en-GB" dirty="0"/>
          </a:p>
          <a:p>
            <a:pPr marL="514350" indent="-514350">
              <a:buFontTx/>
              <a:buAutoNum type="arabicPeriod"/>
            </a:pPr>
            <a:r>
              <a:rPr lang="en-GB" dirty="0"/>
              <a:t>Territoriality is (and should be) on the </a:t>
            </a:r>
            <a:r>
              <a:rPr lang="en-GB" dirty="0" smtClean="0"/>
              <a:t>wane</a:t>
            </a:r>
          </a:p>
          <a:p>
            <a:pPr marL="514350" indent="-514350">
              <a:buFontTx/>
              <a:buAutoNum type="arabicPeriod"/>
            </a:pPr>
            <a:endParaRPr lang="en-GB" dirty="0"/>
          </a:p>
          <a:p>
            <a:pPr marL="514350" indent="-514350">
              <a:buFontTx/>
              <a:buAutoNum type="arabicPeriod"/>
            </a:pPr>
            <a:r>
              <a:rPr lang="en-GB" dirty="0" smtClean="0"/>
              <a:t>So, we should revise our territorial conceptions</a:t>
            </a:r>
          </a:p>
          <a:p>
            <a:pPr marL="0" indent="0">
              <a:buNone/>
            </a:pPr>
            <a:endParaRPr lang="en-GB" dirty="0"/>
          </a:p>
        </p:txBody>
      </p:sp>
    </p:spTree>
    <p:extLst>
      <p:ext uri="{BB962C8B-B14F-4D97-AF65-F5344CB8AC3E}">
        <p14:creationId xmlns:p14="http://schemas.microsoft.com/office/powerpoint/2010/main" val="40861246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0000"/>
                </a:solidFill>
              </a:rPr>
              <a:t>A Conventional Account: A Friendly Critique</a:t>
            </a:r>
            <a:endParaRPr lang="en-GB" dirty="0">
              <a:solidFill>
                <a:srgbClr val="FF0000"/>
              </a:solidFill>
            </a:endParaRPr>
          </a:p>
        </p:txBody>
      </p:sp>
      <p:sp>
        <p:nvSpPr>
          <p:cNvPr id="3" name="Content Placeholder 2"/>
          <p:cNvSpPr>
            <a:spLocks noGrp="1"/>
          </p:cNvSpPr>
          <p:nvPr>
            <p:ph idx="1"/>
          </p:nvPr>
        </p:nvSpPr>
        <p:spPr>
          <a:xfrm>
            <a:off x="457200" y="1600200"/>
            <a:ext cx="8229600" cy="4525963"/>
          </a:xfrm>
        </p:spPr>
        <p:txBody>
          <a:bodyPr/>
          <a:lstStyle/>
          <a:p>
            <a:pPr marL="514350" indent="-514350">
              <a:buAutoNum type="arabicPeriod"/>
            </a:pPr>
            <a:r>
              <a:rPr lang="en-GB" sz="2800" u="sng" dirty="0" smtClean="0"/>
              <a:t>Trade </a:t>
            </a:r>
            <a:r>
              <a:rPr lang="en-GB" sz="2800" u="sng" dirty="0"/>
              <a:t>mark law is “territorial</a:t>
            </a:r>
            <a:r>
              <a:rPr lang="en-GB" sz="2800" u="sng" dirty="0" smtClean="0"/>
              <a:t>”</a:t>
            </a:r>
          </a:p>
          <a:p>
            <a:pPr marL="857250" lvl="1" indent="-457200">
              <a:buFont typeface="Arial" panose="020B0604020202020204" pitchFamily="34" charset="0"/>
              <a:buChar char="•"/>
            </a:pPr>
            <a:r>
              <a:rPr lang="en-GB" dirty="0" smtClean="0"/>
              <a:t>It’s a bit more complex than that . . . </a:t>
            </a:r>
          </a:p>
          <a:p>
            <a:pPr marL="857250" lvl="1" indent="-457200">
              <a:buFont typeface="Arial" panose="020B0604020202020204" pitchFamily="34" charset="0"/>
              <a:buChar char="•"/>
            </a:pPr>
            <a:r>
              <a:rPr lang="en-GB" dirty="0" smtClean="0"/>
              <a:t>Different kinds of territorial dimensions</a:t>
            </a:r>
          </a:p>
          <a:p>
            <a:pPr marL="514350" indent="-514350">
              <a:buFontTx/>
              <a:buAutoNum type="arabicPeriod"/>
            </a:pPr>
            <a:r>
              <a:rPr lang="en-GB" sz="2800" u="sng" dirty="0" smtClean="0"/>
              <a:t>Territoriality </a:t>
            </a:r>
            <a:r>
              <a:rPr lang="en-GB" sz="2800" u="sng" dirty="0"/>
              <a:t>is (and should be) on the </a:t>
            </a:r>
            <a:r>
              <a:rPr lang="en-GB" sz="2800" u="sng" dirty="0" smtClean="0"/>
              <a:t>wane</a:t>
            </a:r>
          </a:p>
          <a:p>
            <a:pPr marL="857250" lvl="1" indent="-457200">
              <a:buFont typeface="Arial" panose="020B0604020202020204" pitchFamily="34" charset="0"/>
              <a:buChar char="•"/>
            </a:pPr>
            <a:r>
              <a:rPr lang="en-GB" dirty="0" smtClean="0"/>
              <a:t>Social and economic forces not so linear</a:t>
            </a:r>
          </a:p>
          <a:p>
            <a:pPr marL="857250" lvl="1" indent="-457200">
              <a:buFont typeface="Arial" panose="020B0604020202020204" pitchFamily="34" charset="0"/>
              <a:buChar char="•"/>
            </a:pPr>
            <a:r>
              <a:rPr lang="en-GB" dirty="0" smtClean="0"/>
              <a:t>Values of territoriality perhaps should endure</a:t>
            </a:r>
            <a:endParaRPr lang="en-GB" i="1" dirty="0" smtClean="0"/>
          </a:p>
          <a:p>
            <a:pPr marL="514350" indent="-514350">
              <a:buFontTx/>
              <a:buAutoNum type="arabicPeriod"/>
            </a:pPr>
            <a:r>
              <a:rPr lang="en-GB" sz="2800" u="sng" dirty="0" smtClean="0"/>
              <a:t>So, we should revise our territorial conceptions</a:t>
            </a:r>
          </a:p>
          <a:p>
            <a:pPr lvl="1" indent="-342900">
              <a:buFont typeface="Arial" panose="020B0604020202020204" pitchFamily="34" charset="0"/>
              <a:buChar char="•"/>
            </a:pPr>
            <a:r>
              <a:rPr lang="en-GB" dirty="0"/>
              <a:t>D</a:t>
            </a:r>
            <a:r>
              <a:rPr lang="en-GB" dirty="0" smtClean="0"/>
              <a:t>istinctly different </a:t>
            </a:r>
            <a:r>
              <a:rPr lang="en-GB" dirty="0" smtClean="0"/>
              <a:t>ways of doing that</a:t>
            </a:r>
          </a:p>
          <a:p>
            <a:pPr lvl="1" indent="-342900">
              <a:buFont typeface="Arial" panose="020B0604020202020204" pitchFamily="34" charset="0"/>
              <a:buChar char="•"/>
            </a:pPr>
            <a:r>
              <a:rPr lang="en-GB" dirty="0" smtClean="0"/>
              <a:t>Reforms need still to be nuanced; no single non-territorial solution</a:t>
            </a:r>
          </a:p>
          <a:p>
            <a:pPr marL="0" indent="0">
              <a:buNone/>
            </a:pPr>
            <a:endParaRPr lang="en-GB" sz="2800" dirty="0"/>
          </a:p>
        </p:txBody>
      </p:sp>
    </p:spTree>
    <p:extLst>
      <p:ext uri="{BB962C8B-B14F-4D97-AF65-F5344CB8AC3E}">
        <p14:creationId xmlns:p14="http://schemas.microsoft.com/office/powerpoint/2010/main" val="3478889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1.  Trade </a:t>
            </a:r>
            <a:r>
              <a:rPr lang="en-GB" b="1" dirty="0">
                <a:solidFill>
                  <a:srgbClr val="FF0000"/>
                </a:solidFill>
              </a:rPr>
              <a:t>mark law is “territorial”</a:t>
            </a:r>
          </a:p>
        </p:txBody>
      </p:sp>
      <p:sp>
        <p:nvSpPr>
          <p:cNvPr id="3" name="Content Placeholder 2"/>
          <p:cNvSpPr>
            <a:spLocks noGrp="1"/>
          </p:cNvSpPr>
          <p:nvPr>
            <p:ph idx="1"/>
          </p:nvPr>
        </p:nvSpPr>
        <p:spPr/>
        <p:txBody>
          <a:bodyPr/>
          <a:lstStyle/>
          <a:p>
            <a:pPr marL="0" indent="0" algn="ctr">
              <a:buNone/>
            </a:pPr>
            <a:endParaRPr lang="en-GB" dirty="0" smtClean="0"/>
          </a:p>
          <a:p>
            <a:pPr marL="0" indent="0">
              <a:buNone/>
            </a:pPr>
            <a:r>
              <a:rPr lang="en-GB" dirty="0" smtClean="0"/>
              <a:t>“</a:t>
            </a:r>
            <a:r>
              <a:rPr lang="en-US" dirty="0"/>
              <a:t>Trade mark protection is, quintessentially, territorial.  That is because a trade mark is a property right that protects a sign in a defined territory</a:t>
            </a:r>
            <a:r>
              <a:rPr lang="en-US" dirty="0" smtClean="0"/>
              <a:t>.”</a:t>
            </a:r>
          </a:p>
          <a:p>
            <a:pPr marL="400050" lvl="1" indent="0">
              <a:buNone/>
            </a:pPr>
            <a:r>
              <a:rPr lang="en-US" sz="1800" i="1" dirty="0" smtClean="0"/>
              <a:t>Leno </a:t>
            </a:r>
            <a:r>
              <a:rPr lang="en-US" sz="1800" i="1" dirty="0" err="1"/>
              <a:t>Merken</a:t>
            </a:r>
            <a:r>
              <a:rPr lang="en-US" sz="1800" i="1" dirty="0"/>
              <a:t> B.V. </a:t>
            </a:r>
            <a:r>
              <a:rPr lang="en-US" sz="1800" i="1" dirty="0" err="1"/>
              <a:t>Hagelkruis</a:t>
            </a:r>
            <a:r>
              <a:rPr lang="en-US" sz="1800" i="1" dirty="0"/>
              <a:t> </a:t>
            </a:r>
            <a:r>
              <a:rPr lang="en-US" sz="1800" i="1" dirty="0" err="1"/>
              <a:t>Beheer</a:t>
            </a:r>
            <a:r>
              <a:rPr lang="en-US" sz="1800" i="1" dirty="0"/>
              <a:t> </a:t>
            </a:r>
            <a:r>
              <a:rPr lang="en-US" sz="1800" i="1" dirty="0" smtClean="0"/>
              <a:t>BV, C-149/11, [2013] ETMR 16, at ¶ AG1 (AG </a:t>
            </a:r>
            <a:r>
              <a:rPr lang="en-US" sz="1800" i="1" dirty="0" err="1"/>
              <a:t>Sharpston</a:t>
            </a:r>
            <a:r>
              <a:rPr lang="en-US" sz="1800" i="1" dirty="0" smtClean="0"/>
              <a:t>)</a:t>
            </a:r>
            <a:endParaRPr lang="en-US" sz="1800" i="1" dirty="0"/>
          </a:p>
        </p:txBody>
      </p:sp>
    </p:spTree>
    <p:extLst>
      <p:ext uri="{BB962C8B-B14F-4D97-AF65-F5344CB8AC3E}">
        <p14:creationId xmlns:p14="http://schemas.microsoft.com/office/powerpoint/2010/main" val="33308029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rPr>
              <a:t>1.  Trade </a:t>
            </a:r>
            <a:r>
              <a:rPr lang="en-GB" b="1" dirty="0">
                <a:solidFill>
                  <a:srgbClr val="FF0000"/>
                </a:solidFill>
              </a:rPr>
              <a:t>mark law is “territorial”</a:t>
            </a:r>
          </a:p>
        </p:txBody>
      </p:sp>
      <p:sp>
        <p:nvSpPr>
          <p:cNvPr id="3" name="Content Placeholder 2"/>
          <p:cNvSpPr>
            <a:spLocks noGrp="1"/>
          </p:cNvSpPr>
          <p:nvPr>
            <p:ph idx="1"/>
          </p:nvPr>
        </p:nvSpPr>
        <p:spPr/>
        <p:txBody>
          <a:bodyPr/>
          <a:lstStyle/>
          <a:p>
            <a:pPr marL="514350" indent="-514350">
              <a:buAutoNum type="alphaLcPeriod"/>
            </a:pPr>
            <a:r>
              <a:rPr lang="en-GB" u="sng" dirty="0" smtClean="0"/>
              <a:t>Paris Convention/TRIPS</a:t>
            </a:r>
          </a:p>
          <a:p>
            <a:pPr marL="857250" lvl="1" indent="-457200">
              <a:buFont typeface="Arial" panose="020B0604020202020204" pitchFamily="34" charset="0"/>
              <a:buChar char="•"/>
            </a:pPr>
            <a:r>
              <a:rPr lang="en-GB" dirty="0" smtClean="0"/>
              <a:t>Endorsed territoriality as part of national treatment package (as opposed to universality)</a:t>
            </a:r>
          </a:p>
          <a:p>
            <a:pPr marL="857250" lvl="1" indent="-457200">
              <a:buFont typeface="Arial" panose="020B0604020202020204" pitchFamily="34" charset="0"/>
              <a:buChar char="•"/>
            </a:pPr>
            <a:r>
              <a:rPr lang="en-GB" dirty="0" smtClean="0"/>
              <a:t>In the same decade as Berne: part of broader IP and international law ethos of the time</a:t>
            </a:r>
          </a:p>
        </p:txBody>
      </p:sp>
    </p:spTree>
    <p:extLst>
      <p:ext uri="{BB962C8B-B14F-4D97-AF65-F5344CB8AC3E}">
        <p14:creationId xmlns:p14="http://schemas.microsoft.com/office/powerpoint/2010/main" val="3605287464"/>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2160</TotalTime>
  <Words>3105</Words>
  <Application>Microsoft Office PowerPoint</Application>
  <PresentationFormat>On-screen Show (4:3)</PresentationFormat>
  <Paragraphs>289</Paragraphs>
  <Slides>49</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49</vt:i4>
      </vt:variant>
    </vt:vector>
  </HeadingPairs>
  <TitlesOfParts>
    <vt:vector size="53" baseType="lpstr">
      <vt:lpstr>Arial</vt:lpstr>
      <vt:lpstr>Calibri</vt:lpstr>
      <vt:lpstr>Times New Roman</vt:lpstr>
      <vt:lpstr>Default Design</vt:lpstr>
      <vt:lpstr> </vt:lpstr>
      <vt:lpstr>A Conventional Account</vt:lpstr>
      <vt:lpstr>A Conventional Account</vt:lpstr>
      <vt:lpstr>A Conventional Account</vt:lpstr>
      <vt:lpstr>A Conventional Account</vt:lpstr>
      <vt:lpstr>A Conventional Account: Summary</vt:lpstr>
      <vt:lpstr>A Conventional Account: A Friendly Critique</vt:lpstr>
      <vt:lpstr>1.  Trade mark law is “territorial”</vt:lpstr>
      <vt:lpstr>1.  Trade mark law is “territorial”</vt:lpstr>
      <vt:lpstr>Justifications for Territoriality</vt:lpstr>
      <vt:lpstr>1.  Trade mark law is “territorial”</vt:lpstr>
      <vt:lpstr>Paris Convention, art 6bis</vt:lpstr>
      <vt:lpstr>Purpose of 6bis: a hedge against inequities of registration systems</vt:lpstr>
      <vt:lpstr>6bis in systems with use-based protections?</vt:lpstr>
      <vt:lpstr>1.  Trade mark law is “territorial”</vt:lpstr>
      <vt:lpstr>Complexity: Different Dimensions to Territoriality</vt:lpstr>
      <vt:lpstr>Complexity: Different Dimensions to Territoriality</vt:lpstr>
      <vt:lpstr>Justifications for Territoriality</vt:lpstr>
      <vt:lpstr>Consider a U.S. Example</vt:lpstr>
      <vt:lpstr>United Drug v. Rectanus</vt:lpstr>
      <vt:lpstr>United Drug Co. v. Rectanus </vt:lpstr>
      <vt:lpstr>United Drug Co. v. Rectanus </vt:lpstr>
      <vt:lpstr>Federal Registration in U.S. Law</vt:lpstr>
      <vt:lpstr>Conceptions of Territoriality in Trade Mark Law</vt:lpstr>
      <vt:lpstr>Why does it matter?</vt:lpstr>
      <vt:lpstr>Some rules are a blend: Grupo Gigante</vt:lpstr>
      <vt:lpstr>A Conventional Account: Summary</vt:lpstr>
      <vt:lpstr>Territoriality is (and should be) on the wane</vt:lpstr>
      <vt:lpstr>A Conventional Account: Summary</vt:lpstr>
      <vt:lpstr>A Conventional Account: A Friendly Critique</vt:lpstr>
      <vt:lpstr>Territoriality as a Barrier to Trade</vt:lpstr>
      <vt:lpstr>So . . . Unitary Rights</vt:lpstr>
      <vt:lpstr>Territoriality on the wane?</vt:lpstr>
      <vt:lpstr>And so . . . Nuanced reforms?</vt:lpstr>
      <vt:lpstr>Max Planck Study</vt:lpstr>
      <vt:lpstr>And so . . . Nuanced reforms?</vt:lpstr>
      <vt:lpstr>DHL Express France v. Chronopost SA (CJEU)</vt:lpstr>
      <vt:lpstr>DHL Express France v. Chronopost SA (CJEU)</vt:lpstr>
      <vt:lpstr>DHL Express France v. Chronopost SA (CJEU)</vt:lpstr>
      <vt:lpstr>Scope of Relief: Applying DHL in the UK Courts</vt:lpstr>
      <vt:lpstr>But note unanswered second question in Pago . . </vt:lpstr>
      <vt:lpstr> Is dilution also subject to Intrinsic Territoriality of Reputation?</vt:lpstr>
      <vt:lpstr>Hormel Foods Corp v. Dukka (District Court, Hague 9 October 2013)</vt:lpstr>
      <vt:lpstr>Hormel Foods Corp v. Dukka (District Court, Hague 9 October 2013)</vt:lpstr>
      <vt:lpstr>And so . . .Nuanced reforms . . </vt:lpstr>
      <vt:lpstr>And slower . . .?</vt:lpstr>
      <vt:lpstr>From Ground Up?</vt:lpstr>
      <vt:lpstr>From Top Down?</vt:lpstr>
      <vt:lpstr>PowerPoint Presentation</vt:lpstr>
    </vt:vector>
  </TitlesOfParts>
  <Company>Chicago Kent College of Law</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Postgraduate Diploma in Intellectual Property Practice</dc:title>
  <dc:creator>Graeme Dinwoodie</dc:creator>
  <cp:lastModifiedBy>Graeme Dinwoodie</cp:lastModifiedBy>
  <cp:revision>909</cp:revision>
  <cp:lastPrinted>2013-02-13T13:41:45Z</cp:lastPrinted>
  <dcterms:created xsi:type="dcterms:W3CDTF">2009-08-31T09:49:59Z</dcterms:created>
  <dcterms:modified xsi:type="dcterms:W3CDTF">2014-10-31T11:17:19Z</dcterms:modified>
</cp:coreProperties>
</file>