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2" r:id="rId5"/>
    <p:sldId id="263" r:id="rId6"/>
    <p:sldId id="267" r:id="rId7"/>
    <p:sldId id="272" r:id="rId8"/>
    <p:sldId id="271" r:id="rId9"/>
    <p:sldId id="258" r:id="rId10"/>
    <p:sldId id="259" r:id="rId11"/>
    <p:sldId id="260" r:id="rId12"/>
    <p:sldId id="261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05" autoAdjust="0"/>
  </p:normalViewPr>
  <p:slideViewPr>
    <p:cSldViewPr>
      <p:cViewPr>
        <p:scale>
          <a:sx n="47" d="100"/>
          <a:sy n="47" d="100"/>
        </p:scale>
        <p:origin x="-100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43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4A6C-0EEE-4A6A-A676-253F04B2398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D77E-2D6E-4D4D-80B8-346239A7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7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4A6C-0EEE-4A6A-A676-253F04B2398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D77E-2D6E-4D4D-80B8-346239A7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9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4A6C-0EEE-4A6A-A676-253F04B2398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D77E-2D6E-4D4D-80B8-346239A7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4A6C-0EEE-4A6A-A676-253F04B2398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D77E-2D6E-4D4D-80B8-346239A7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7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4A6C-0EEE-4A6A-A676-253F04B2398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D77E-2D6E-4D4D-80B8-346239A7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9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4A6C-0EEE-4A6A-A676-253F04B2398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D77E-2D6E-4D4D-80B8-346239A7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4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4A6C-0EEE-4A6A-A676-253F04B2398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D77E-2D6E-4D4D-80B8-346239A7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4A6C-0EEE-4A6A-A676-253F04B2398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D77E-2D6E-4D4D-80B8-346239A7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4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4A6C-0EEE-4A6A-A676-253F04B2398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D77E-2D6E-4D4D-80B8-346239A7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7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4A6C-0EEE-4A6A-A676-253F04B2398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D77E-2D6E-4D4D-80B8-346239A7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0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4A6C-0EEE-4A6A-A676-253F04B2398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D77E-2D6E-4D4D-80B8-346239A7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7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B4A6C-0EEE-4A6A-A676-253F04B2398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4D77E-2D6E-4D4D-80B8-346239A7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4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1368151"/>
          </a:xfrm>
        </p:spPr>
        <p:txBody>
          <a:bodyPr>
            <a:normAutofit/>
          </a:bodyPr>
          <a:lstStyle/>
          <a:p>
            <a:r>
              <a:rPr lang="it-IT" sz="2800" dirty="0" smtClean="0"/>
              <a:t>Giovanni Guglielmetti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4032448"/>
          </a:xfrm>
        </p:spPr>
        <p:txBody>
          <a:bodyPr>
            <a:normAutofit fontScale="77500" lnSpcReduction="20000"/>
          </a:bodyPr>
          <a:lstStyle/>
          <a:p>
            <a:r>
              <a:rPr lang="en-GB" sz="4700" dirty="0"/>
              <a:t>Changing competition law restraints on trademark licences (vertical restraints, </a:t>
            </a:r>
            <a:r>
              <a:rPr lang="en-GB" sz="4700" dirty="0" smtClean="0"/>
              <a:t>selective </a:t>
            </a:r>
            <a:r>
              <a:rPr lang="en-GB" sz="4700" dirty="0"/>
              <a:t>distribution, abuse of IP </a:t>
            </a:r>
            <a:r>
              <a:rPr lang="en-GB" sz="4700" dirty="0" smtClean="0"/>
              <a:t>rights)</a:t>
            </a:r>
            <a:endParaRPr lang="it-IT" sz="4700" dirty="0"/>
          </a:p>
          <a:p>
            <a:endParaRPr lang="it-IT" sz="4000" dirty="0" smtClean="0"/>
          </a:p>
          <a:p>
            <a:pPr algn="l"/>
            <a:endParaRPr lang="it-IT" sz="4000" dirty="0" smtClean="0"/>
          </a:p>
          <a:p>
            <a:pPr algn="l"/>
            <a:r>
              <a:rPr lang="en-GB" sz="2800" b="1" dirty="0">
                <a:solidFill>
                  <a:srgbClr val="FF0000"/>
                </a:solidFill>
              </a:rPr>
              <a:t>5th TLI </a:t>
            </a:r>
            <a:r>
              <a:rPr lang="en-GB" sz="2800" b="1" dirty="0" smtClean="0">
                <a:solidFill>
                  <a:srgbClr val="FF0000"/>
                </a:solidFill>
              </a:rPr>
              <a:t>SYMPOSIUM </a:t>
            </a:r>
            <a:r>
              <a:rPr lang="en-GB" sz="2800" dirty="0" smtClean="0">
                <a:solidFill>
                  <a:schemeClr val="tx1"/>
                </a:solidFill>
              </a:rPr>
              <a:t>-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it-IT" sz="2800" dirty="0" smtClean="0"/>
              <a:t>Rotterdam  31 </a:t>
            </a:r>
            <a:r>
              <a:rPr lang="it-IT" sz="2800" dirty="0" err="1" smtClean="0"/>
              <a:t>October</a:t>
            </a:r>
            <a:r>
              <a:rPr lang="it-IT" sz="2800" dirty="0" smtClean="0"/>
              <a:t> – 1st  </a:t>
            </a:r>
            <a:r>
              <a:rPr lang="it-IT" sz="2800" dirty="0" err="1" smtClean="0"/>
              <a:t>November</a:t>
            </a:r>
            <a:r>
              <a:rPr lang="it-IT" sz="2800" dirty="0" smtClean="0"/>
              <a:t> 2014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727489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VABER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1560" y="126876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/>
              <a:t>Block</a:t>
            </a:r>
            <a:r>
              <a:rPr lang="it-IT" dirty="0" smtClean="0"/>
              <a:t> </a:t>
            </a:r>
            <a:r>
              <a:rPr lang="it-IT" dirty="0" err="1" smtClean="0"/>
              <a:t>exempted</a:t>
            </a:r>
            <a:r>
              <a:rPr lang="it-IT" dirty="0" smtClean="0"/>
              <a:t> :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supplier</a:t>
            </a:r>
            <a:r>
              <a:rPr lang="it-IT" dirty="0" smtClean="0"/>
              <a:t> market share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exceed</a:t>
            </a:r>
            <a:r>
              <a:rPr lang="it-IT" dirty="0" smtClean="0"/>
              <a:t> 30%  </a:t>
            </a:r>
            <a:r>
              <a:rPr lang="it-IT" dirty="0" err="1" smtClean="0"/>
              <a:t>relevant</a:t>
            </a:r>
            <a:r>
              <a:rPr lang="it-IT" dirty="0" smtClean="0"/>
              <a:t> market</a:t>
            </a:r>
          </a:p>
          <a:p>
            <a:endParaRPr lang="it-IT" dirty="0"/>
          </a:p>
          <a:p>
            <a:r>
              <a:rPr lang="it-IT" b="1" dirty="0" smtClean="0">
                <a:solidFill>
                  <a:srgbClr val="FF0000"/>
                </a:solidFill>
              </a:rPr>
              <a:t>Franchising </a:t>
            </a:r>
            <a:r>
              <a:rPr lang="it-IT" b="1" dirty="0" err="1" smtClean="0">
                <a:solidFill>
                  <a:srgbClr val="FF0000"/>
                </a:solidFill>
              </a:rPr>
              <a:t>agreement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(VA </a:t>
            </a:r>
            <a:r>
              <a:rPr lang="it-IT" dirty="0" err="1" smtClean="0"/>
              <a:t>Guid</a:t>
            </a:r>
            <a:r>
              <a:rPr lang="it-IT" dirty="0" smtClean="0"/>
              <a:t>. 45): 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Franchisee non compete (</a:t>
            </a:r>
            <a:r>
              <a:rPr lang="it-IT" dirty="0" err="1" smtClean="0"/>
              <a:t>whole</a:t>
            </a:r>
            <a:r>
              <a:rPr lang="it-IT" dirty="0" smtClean="0"/>
              <a:t> </a:t>
            </a:r>
            <a:r>
              <a:rPr lang="it-IT" dirty="0" err="1" smtClean="0"/>
              <a:t>duration</a:t>
            </a:r>
            <a:r>
              <a:rPr lang="it-IT" dirty="0" smtClean="0"/>
              <a:t> of the </a:t>
            </a:r>
            <a:r>
              <a:rPr lang="it-IT" dirty="0" err="1" smtClean="0"/>
              <a:t>agreement</a:t>
            </a:r>
            <a:r>
              <a:rPr lang="it-IT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Franchisee </a:t>
            </a:r>
            <a:r>
              <a:rPr lang="it-IT" dirty="0" err="1" smtClean="0"/>
              <a:t>confidentiality</a:t>
            </a:r>
            <a:r>
              <a:rPr lang="it-IT" dirty="0" smtClean="0"/>
              <a:t> </a:t>
            </a:r>
            <a:r>
              <a:rPr lang="it-IT" dirty="0" err="1" smtClean="0"/>
              <a:t>obligations</a:t>
            </a:r>
            <a:r>
              <a:rPr lang="it-IT" dirty="0" smtClean="0"/>
              <a:t> (</a:t>
            </a:r>
            <a:r>
              <a:rPr lang="it-IT" dirty="0" err="1" smtClean="0"/>
              <a:t>unlimited</a:t>
            </a:r>
            <a:r>
              <a:rPr lang="it-IT" dirty="0" smtClean="0"/>
              <a:t> in time)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Grant back non </a:t>
            </a:r>
            <a:r>
              <a:rPr lang="it-IT" dirty="0" err="1" smtClean="0"/>
              <a:t>exclusive</a:t>
            </a:r>
            <a:r>
              <a:rPr lang="it-IT" dirty="0" smtClean="0"/>
              <a:t> </a:t>
            </a:r>
            <a:r>
              <a:rPr lang="it-IT" dirty="0" err="1" smtClean="0"/>
              <a:t>know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license</a:t>
            </a:r>
            <a:r>
              <a:rPr lang="it-IT" dirty="0" smtClean="0"/>
              <a:t> to </a:t>
            </a:r>
            <a:r>
              <a:rPr lang="it-IT" dirty="0" err="1" smtClean="0"/>
              <a:t>francisor</a:t>
            </a:r>
            <a:r>
              <a:rPr lang="it-IT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Obligation</a:t>
            </a:r>
            <a:r>
              <a:rPr lang="it-IT" dirty="0" smtClean="0"/>
              <a:t> </a:t>
            </a:r>
            <a:r>
              <a:rPr lang="it-IT" dirty="0" err="1" smtClean="0"/>
              <a:t>concerning</a:t>
            </a:r>
            <a:r>
              <a:rPr lang="it-IT" dirty="0" smtClean="0"/>
              <a:t> the </a:t>
            </a:r>
            <a:r>
              <a:rPr lang="it-IT" dirty="0" err="1" smtClean="0"/>
              <a:t>enforcement</a:t>
            </a:r>
            <a:r>
              <a:rPr lang="it-IT" dirty="0" smtClean="0"/>
              <a:t> of the IPR by franchisor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Obligation</a:t>
            </a:r>
            <a:r>
              <a:rPr lang="it-IT" dirty="0" smtClean="0"/>
              <a:t> on franchisee </a:t>
            </a:r>
            <a:r>
              <a:rPr lang="it-IT" dirty="0" err="1" smtClean="0"/>
              <a:t>not</a:t>
            </a:r>
            <a:r>
              <a:rPr lang="it-IT" dirty="0" smtClean="0"/>
              <a:t> to use IP for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purposes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Non </a:t>
            </a:r>
            <a:r>
              <a:rPr lang="it-IT" dirty="0" err="1" smtClean="0"/>
              <a:t>assignment</a:t>
            </a:r>
            <a:r>
              <a:rPr lang="it-IT" dirty="0" smtClean="0"/>
              <a:t> </a:t>
            </a:r>
            <a:r>
              <a:rPr lang="it-IT" dirty="0" err="1" smtClean="0"/>
              <a:t>obligation</a:t>
            </a:r>
            <a:endParaRPr lang="it-IT" dirty="0" smtClean="0"/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err="1" smtClean="0"/>
              <a:t>Individual</a:t>
            </a:r>
            <a:r>
              <a:rPr lang="it-IT" dirty="0" smtClean="0"/>
              <a:t> </a:t>
            </a:r>
            <a:r>
              <a:rPr lang="it-IT" dirty="0" err="1" smtClean="0"/>
              <a:t>Expemption</a:t>
            </a:r>
            <a:r>
              <a:rPr lang="it-IT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- </a:t>
            </a:r>
            <a:r>
              <a:rPr lang="it-IT" dirty="0" err="1" smtClean="0"/>
              <a:t>importance</a:t>
            </a:r>
            <a:r>
              <a:rPr lang="it-IT" dirty="0" smtClean="0"/>
              <a:t> of the </a:t>
            </a:r>
            <a:r>
              <a:rPr lang="it-IT" dirty="0" err="1" smtClean="0"/>
              <a:t>transferred</a:t>
            </a:r>
            <a:r>
              <a:rPr lang="it-IT" dirty="0" smtClean="0"/>
              <a:t> </a:t>
            </a:r>
            <a:r>
              <a:rPr lang="it-IT" dirty="0" err="1" smtClean="0"/>
              <a:t>know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Non compete </a:t>
            </a:r>
            <a:r>
              <a:rPr lang="it-IT" dirty="0" err="1" smtClean="0"/>
              <a:t>necessary</a:t>
            </a:r>
            <a:r>
              <a:rPr lang="it-IT" dirty="0" smtClean="0"/>
              <a:t> to the common </a:t>
            </a:r>
            <a:r>
              <a:rPr lang="it-IT" dirty="0" err="1" smtClean="0"/>
              <a:t>idenitity</a:t>
            </a:r>
            <a:r>
              <a:rPr lang="it-IT" dirty="0" smtClean="0"/>
              <a:t> and </a:t>
            </a:r>
            <a:r>
              <a:rPr lang="it-IT" dirty="0" err="1" smtClean="0"/>
              <a:t>reputation</a:t>
            </a:r>
            <a:r>
              <a:rPr lang="it-IT" dirty="0" smtClean="0"/>
              <a:t> of the franchisor network (</a:t>
            </a:r>
            <a:r>
              <a:rPr lang="it-IT" dirty="0" err="1" smtClean="0"/>
              <a:t>whole</a:t>
            </a:r>
            <a:r>
              <a:rPr lang="it-IT" dirty="0" smtClean="0"/>
              <a:t> </a:t>
            </a:r>
            <a:r>
              <a:rPr lang="it-IT" dirty="0" err="1" smtClean="0"/>
              <a:t>duration</a:t>
            </a:r>
            <a:r>
              <a:rPr lang="it-IT" dirty="0" smtClean="0"/>
              <a:t> of the </a:t>
            </a:r>
            <a:r>
              <a:rPr lang="it-IT" dirty="0" err="1" smtClean="0"/>
              <a:t>agreement</a:t>
            </a:r>
            <a:r>
              <a:rPr lang="it-IT" dirty="0" smtClean="0"/>
              <a:t>) 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-</a:t>
            </a:r>
            <a:r>
              <a:rPr lang="it-IT" dirty="0" err="1" smtClean="0"/>
              <a:t>restriction</a:t>
            </a:r>
            <a:r>
              <a:rPr lang="it-IT" dirty="0" smtClean="0"/>
              <a:t> on </a:t>
            </a:r>
            <a:r>
              <a:rPr lang="it-IT" dirty="0" err="1" smtClean="0"/>
              <a:t>selling</a:t>
            </a:r>
            <a:r>
              <a:rPr lang="it-IT" dirty="0" smtClean="0"/>
              <a:t> (</a:t>
            </a:r>
            <a:r>
              <a:rPr lang="it-IT" dirty="0" err="1" smtClean="0"/>
              <a:t>contract</a:t>
            </a:r>
            <a:r>
              <a:rPr lang="it-IT" dirty="0" smtClean="0"/>
              <a:t> </a:t>
            </a:r>
            <a:r>
              <a:rPr lang="it-IT" dirty="0" err="1" smtClean="0"/>
              <a:t>territory</a:t>
            </a:r>
            <a:r>
              <a:rPr lang="it-IT" dirty="0" smtClean="0"/>
              <a:t> and </a:t>
            </a:r>
            <a:r>
              <a:rPr lang="it-IT" dirty="0" err="1" smtClean="0"/>
              <a:t>selective</a:t>
            </a:r>
            <a:r>
              <a:rPr lang="it-IT" dirty="0" smtClean="0"/>
              <a:t> </a:t>
            </a:r>
            <a:r>
              <a:rPr lang="it-IT" dirty="0" err="1" smtClean="0"/>
              <a:t>distribution</a:t>
            </a:r>
            <a:r>
              <a:rPr lang="it-IT" dirty="0" smtClean="0"/>
              <a:t>) </a:t>
            </a:r>
          </a:p>
          <a:p>
            <a:pPr marL="285750" indent="-285750">
              <a:buFontTx/>
              <a:buChar char="-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93054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it-IT" dirty="0" smtClean="0"/>
              <a:t>VABER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9552" y="126876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Block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exempted</a:t>
            </a:r>
            <a:r>
              <a:rPr lang="it-IT" b="1" dirty="0" smtClean="0">
                <a:solidFill>
                  <a:srgbClr val="FF0000"/>
                </a:solidFill>
              </a:rPr>
              <a:t>: </a:t>
            </a:r>
            <a:r>
              <a:rPr lang="it-IT" b="1" dirty="0" err="1" smtClean="0">
                <a:solidFill>
                  <a:srgbClr val="FF0000"/>
                </a:solidFill>
              </a:rPr>
              <a:t>Selective</a:t>
            </a:r>
            <a:r>
              <a:rPr lang="it-IT" b="1" dirty="0" smtClean="0">
                <a:solidFill>
                  <a:srgbClr val="FF0000"/>
                </a:solidFill>
              </a:rPr>
              <a:t> Distribution (qualitative/quantitative) </a:t>
            </a:r>
          </a:p>
          <a:p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err="1" smtClean="0"/>
              <a:t>Restriction</a:t>
            </a:r>
            <a:r>
              <a:rPr lang="it-IT" dirty="0" smtClean="0"/>
              <a:t> of </a:t>
            </a:r>
            <a:r>
              <a:rPr lang="it-IT" dirty="0" err="1" smtClean="0"/>
              <a:t>active</a:t>
            </a:r>
            <a:r>
              <a:rPr lang="it-IT" dirty="0" smtClean="0"/>
              <a:t>/passive sales to </a:t>
            </a:r>
            <a:r>
              <a:rPr lang="it-IT" dirty="0" err="1" smtClean="0"/>
              <a:t>unauthorised</a:t>
            </a:r>
            <a:r>
              <a:rPr lang="it-IT" dirty="0" smtClean="0"/>
              <a:t> </a:t>
            </a:r>
            <a:r>
              <a:rPr lang="it-IT" dirty="0" err="1" smtClean="0"/>
              <a:t>distributors</a:t>
            </a:r>
            <a:r>
              <a:rPr lang="it-IT" dirty="0" smtClean="0"/>
              <a:t> </a:t>
            </a:r>
            <a:r>
              <a:rPr lang="it-IT" dirty="0" smtClean="0"/>
              <a:t>in the </a:t>
            </a:r>
            <a:r>
              <a:rPr lang="it-IT" dirty="0" err="1" smtClean="0"/>
              <a:t>territory</a:t>
            </a:r>
            <a:r>
              <a:rPr lang="it-IT" dirty="0" smtClean="0"/>
              <a:t> </a:t>
            </a:r>
            <a:r>
              <a:rPr lang="it-IT" dirty="0" err="1" smtClean="0"/>
              <a:t>reserved</a:t>
            </a:r>
            <a:r>
              <a:rPr lang="it-IT" dirty="0" smtClean="0"/>
              <a:t> by </a:t>
            </a:r>
            <a:r>
              <a:rPr lang="it-IT" dirty="0" err="1" smtClean="0"/>
              <a:t>supplier</a:t>
            </a:r>
            <a:r>
              <a:rPr lang="it-IT" dirty="0" smtClean="0"/>
              <a:t> to operate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r>
              <a:rPr lang="it-IT" dirty="0" smtClean="0"/>
              <a:t> (C-59/08 </a:t>
            </a:r>
            <a:r>
              <a:rPr lang="it-IT" dirty="0" err="1" smtClean="0"/>
              <a:t>Copad</a:t>
            </a:r>
            <a:r>
              <a:rPr lang="it-IT" dirty="0" smtClean="0"/>
              <a:t>/Dior, 50: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contravention</a:t>
            </a:r>
            <a:r>
              <a:rPr lang="it-IT" dirty="0" smtClean="0"/>
              <a:t> of </a:t>
            </a:r>
            <a:r>
              <a:rPr lang="it-IT" dirty="0" err="1" smtClean="0"/>
              <a:t>provisions</a:t>
            </a:r>
            <a:r>
              <a:rPr lang="it-IT" dirty="0" smtClean="0"/>
              <a:t> in art. 8(2) the EC Directive </a:t>
            </a:r>
            <a:r>
              <a:rPr lang="it-IT" dirty="0" err="1" smtClean="0"/>
              <a:t>precludes</a:t>
            </a:r>
            <a:r>
              <a:rPr lang="it-IT" dirty="0" smtClean="0"/>
              <a:t> </a:t>
            </a:r>
            <a:r>
              <a:rPr lang="it-IT" dirty="0" err="1" smtClean="0"/>
              <a:t>exhaustion</a:t>
            </a:r>
            <a:r>
              <a:rPr lang="it-IT" dirty="0" smtClean="0"/>
              <a:t>, trademark </a:t>
            </a:r>
            <a:r>
              <a:rPr lang="it-IT" dirty="0" err="1" smtClean="0"/>
              <a:t>enforcement</a:t>
            </a:r>
            <a:r>
              <a:rPr lang="it-IT" dirty="0" smtClean="0"/>
              <a:t> </a:t>
            </a:r>
            <a:r>
              <a:rPr lang="it-IT" dirty="0" err="1" smtClean="0"/>
              <a:t>against</a:t>
            </a:r>
            <a:r>
              <a:rPr lang="it-IT" dirty="0" smtClean="0"/>
              <a:t> </a:t>
            </a:r>
            <a:r>
              <a:rPr lang="it-IT" dirty="0" err="1" smtClean="0"/>
              <a:t>unauthorised</a:t>
            </a:r>
            <a:r>
              <a:rPr lang="it-IT" dirty="0" smtClean="0"/>
              <a:t> </a:t>
            </a:r>
            <a:r>
              <a:rPr lang="it-IT" dirty="0" err="1" smtClean="0"/>
              <a:t>distributors</a:t>
            </a:r>
            <a:r>
              <a:rPr lang="it-IT" dirty="0" smtClean="0"/>
              <a:t> to </a:t>
            </a:r>
            <a:r>
              <a:rPr lang="it-IT" dirty="0" err="1" smtClean="0"/>
              <a:t>protect</a:t>
            </a:r>
            <a:r>
              <a:rPr lang="it-IT" dirty="0" smtClean="0"/>
              <a:t> the aura of </a:t>
            </a:r>
            <a:r>
              <a:rPr lang="it-IT" dirty="0" err="1" smtClean="0"/>
              <a:t>luxury</a:t>
            </a:r>
            <a:r>
              <a:rPr lang="it-IT" dirty="0" smtClean="0"/>
              <a:t> of the trademark, </a:t>
            </a:r>
            <a:r>
              <a:rPr lang="it-IT" dirty="0" err="1" smtClean="0"/>
              <a:t>as</a:t>
            </a:r>
            <a:r>
              <a:rPr lang="it-IT" dirty="0" smtClean="0"/>
              <a:t>  </a:t>
            </a:r>
            <a:r>
              <a:rPr lang="it-IT" dirty="0" err="1" smtClean="0"/>
              <a:t>jeopardsing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might</a:t>
            </a:r>
            <a:r>
              <a:rPr lang="it-IT" dirty="0" smtClean="0"/>
              <a:t> </a:t>
            </a:r>
            <a:r>
              <a:rPr lang="it-IT" dirty="0" err="1" smtClean="0"/>
              <a:t>affect</a:t>
            </a:r>
            <a:r>
              <a:rPr lang="it-IT" dirty="0" smtClean="0"/>
              <a:t> </a:t>
            </a:r>
            <a:r>
              <a:rPr lang="it-IT" dirty="0" err="1" smtClean="0"/>
              <a:t>quality</a:t>
            </a:r>
            <a:r>
              <a:rPr lang="it-IT" dirty="0" smtClean="0"/>
              <a:t> of the </a:t>
            </a:r>
            <a:r>
              <a:rPr lang="it-IT" dirty="0" err="1" smtClean="0"/>
              <a:t>luxury</a:t>
            </a:r>
            <a:r>
              <a:rPr lang="it-IT" dirty="0" smtClean="0"/>
              <a:t> </a:t>
            </a:r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includes</a:t>
            </a:r>
            <a:r>
              <a:rPr lang="it-IT" dirty="0" smtClean="0"/>
              <a:t> aura of </a:t>
            </a:r>
            <a:r>
              <a:rPr lang="it-IT" dirty="0" err="1" smtClean="0"/>
              <a:t>luxury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can be </a:t>
            </a:r>
            <a:r>
              <a:rPr lang="it-IT" dirty="0" err="1" smtClean="0"/>
              <a:t>preserved</a:t>
            </a:r>
            <a:r>
              <a:rPr lang="it-IT" dirty="0" smtClean="0"/>
              <a:t> by </a:t>
            </a:r>
            <a:r>
              <a:rPr lang="it-IT" dirty="0" err="1" smtClean="0"/>
              <a:t>characterists</a:t>
            </a:r>
            <a:r>
              <a:rPr lang="it-IT" dirty="0" smtClean="0"/>
              <a:t> and </a:t>
            </a:r>
            <a:r>
              <a:rPr lang="it-IT" dirty="0" err="1" smtClean="0"/>
              <a:t>conditions</a:t>
            </a:r>
            <a:r>
              <a:rPr lang="it-IT" dirty="0" smtClean="0"/>
              <a:t> of a </a:t>
            </a:r>
            <a:r>
              <a:rPr lang="it-IT" dirty="0" err="1" smtClean="0"/>
              <a:t>selective</a:t>
            </a:r>
            <a:r>
              <a:rPr lang="it-IT" dirty="0" smtClean="0"/>
              <a:t> </a:t>
            </a:r>
            <a:r>
              <a:rPr lang="it-IT" dirty="0" err="1" smtClean="0"/>
              <a:t>distribution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r>
              <a:rPr lang="it-IT" dirty="0" smtClean="0"/>
              <a:t>, 25-30</a:t>
            </a:r>
            <a:r>
              <a:rPr lang="it-IT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Qualitive</a:t>
            </a:r>
            <a:r>
              <a:rPr lang="it-IT" dirty="0" smtClean="0"/>
              <a:t> standard </a:t>
            </a:r>
            <a:r>
              <a:rPr lang="it-IT" dirty="0" err="1" smtClean="0"/>
              <a:t>also</a:t>
            </a:r>
            <a:r>
              <a:rPr lang="it-IT" dirty="0" smtClean="0"/>
              <a:t> for the use of internet and </a:t>
            </a:r>
            <a:r>
              <a:rPr lang="it-IT" dirty="0" err="1" smtClean="0"/>
              <a:t>excluding</a:t>
            </a:r>
            <a:r>
              <a:rPr lang="it-IT" dirty="0" smtClean="0"/>
              <a:t> pure online sale </a:t>
            </a:r>
            <a:r>
              <a:rPr lang="it-IT" dirty="0" err="1" smtClean="0"/>
              <a:t>shops</a:t>
            </a:r>
            <a:r>
              <a:rPr lang="it-IT" dirty="0" smtClean="0"/>
              <a:t> (54)</a:t>
            </a:r>
            <a:endParaRPr lang="it-IT" dirty="0" smtClean="0"/>
          </a:p>
          <a:p>
            <a:endParaRPr lang="it-IT" dirty="0" smtClean="0"/>
          </a:p>
          <a:p>
            <a:r>
              <a:rPr lang="it-IT" b="1" dirty="0" err="1" smtClean="0">
                <a:solidFill>
                  <a:srgbClr val="FF0000"/>
                </a:solidFill>
              </a:rPr>
              <a:t>Block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exemepted</a:t>
            </a:r>
            <a:r>
              <a:rPr lang="it-IT" b="1" dirty="0" smtClean="0">
                <a:solidFill>
                  <a:srgbClr val="FF0000"/>
                </a:solidFill>
              </a:rPr>
              <a:t>: </a:t>
            </a:r>
            <a:r>
              <a:rPr lang="it-IT" b="1" dirty="0" err="1" smtClean="0">
                <a:solidFill>
                  <a:srgbClr val="FF0000"/>
                </a:solidFill>
              </a:rPr>
              <a:t>Exclusive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distribution</a:t>
            </a:r>
            <a:r>
              <a:rPr lang="it-IT" b="1" dirty="0" smtClean="0">
                <a:solidFill>
                  <a:srgbClr val="FF0000"/>
                </a:solidFill>
              </a:rPr>
              <a:t>:</a:t>
            </a:r>
          </a:p>
          <a:p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err="1" smtClean="0"/>
              <a:t>Restriction</a:t>
            </a:r>
            <a:r>
              <a:rPr lang="it-IT" dirty="0" smtClean="0"/>
              <a:t> of </a:t>
            </a:r>
            <a:r>
              <a:rPr lang="it-IT" dirty="0" err="1" smtClean="0"/>
              <a:t>active</a:t>
            </a:r>
            <a:r>
              <a:rPr lang="it-IT" dirty="0" smtClean="0"/>
              <a:t> sales </a:t>
            </a:r>
            <a:r>
              <a:rPr lang="it-IT" dirty="0" err="1" smtClean="0"/>
              <a:t>into</a:t>
            </a:r>
            <a:r>
              <a:rPr lang="it-IT" dirty="0" smtClean="0"/>
              <a:t> the </a:t>
            </a:r>
            <a:r>
              <a:rPr lang="it-IT" dirty="0" err="1" smtClean="0"/>
              <a:t>exclusive</a:t>
            </a:r>
            <a:r>
              <a:rPr lang="it-IT" dirty="0" smtClean="0"/>
              <a:t> </a:t>
            </a:r>
            <a:r>
              <a:rPr lang="it-IT" dirty="0" err="1" smtClean="0"/>
              <a:t>territory</a:t>
            </a:r>
            <a:r>
              <a:rPr lang="it-IT" dirty="0" smtClean="0"/>
              <a:t> or </a:t>
            </a:r>
            <a:r>
              <a:rPr lang="it-IT" dirty="0" err="1" smtClean="0"/>
              <a:t>customer</a:t>
            </a:r>
            <a:r>
              <a:rPr lang="it-IT" dirty="0" smtClean="0"/>
              <a:t> </a:t>
            </a:r>
            <a:r>
              <a:rPr lang="it-IT" dirty="0" err="1" smtClean="0"/>
              <a:t>group</a:t>
            </a:r>
            <a:r>
              <a:rPr lang="it-IT" dirty="0" smtClean="0"/>
              <a:t> </a:t>
            </a:r>
            <a:r>
              <a:rPr lang="it-IT" dirty="0" err="1" smtClean="0"/>
              <a:t>allocated</a:t>
            </a:r>
            <a:r>
              <a:rPr lang="it-IT" dirty="0" smtClean="0"/>
              <a:t> to </a:t>
            </a:r>
            <a:r>
              <a:rPr lang="it-IT" dirty="0" err="1" smtClean="0"/>
              <a:t>supplyer</a:t>
            </a:r>
            <a:r>
              <a:rPr lang="it-IT" dirty="0" smtClean="0"/>
              <a:t> or </a:t>
            </a:r>
            <a:r>
              <a:rPr lang="it-IT" dirty="0" err="1" smtClean="0"/>
              <a:t>another</a:t>
            </a:r>
            <a:r>
              <a:rPr lang="it-IT" dirty="0" smtClean="0"/>
              <a:t> buyer (C-244/00 Van </a:t>
            </a:r>
            <a:r>
              <a:rPr lang="it-IT" dirty="0" err="1" smtClean="0"/>
              <a:t>Doren</a:t>
            </a:r>
            <a:r>
              <a:rPr lang="it-IT" dirty="0" smtClean="0"/>
              <a:t>, 40, </a:t>
            </a:r>
            <a:r>
              <a:rPr lang="it-IT" dirty="0" err="1" smtClean="0"/>
              <a:t>third</a:t>
            </a:r>
            <a:r>
              <a:rPr lang="it-IT" dirty="0" smtClean="0"/>
              <a:t> party </a:t>
            </a:r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be </a:t>
            </a:r>
            <a:r>
              <a:rPr lang="it-IT" dirty="0" err="1" smtClean="0"/>
              <a:t>required</a:t>
            </a:r>
            <a:r>
              <a:rPr lang="it-IT" dirty="0" smtClean="0"/>
              <a:t> to </a:t>
            </a:r>
            <a:r>
              <a:rPr lang="it-IT" dirty="0" err="1" smtClean="0"/>
              <a:t>disclose</a:t>
            </a:r>
            <a:r>
              <a:rPr lang="it-IT" dirty="0" smtClean="0"/>
              <a:t> the source of the </a:t>
            </a:r>
            <a:r>
              <a:rPr lang="it-IT" dirty="0" err="1" smtClean="0"/>
              <a:t>trade</a:t>
            </a:r>
            <a:r>
              <a:rPr lang="it-IT" dirty="0" smtClean="0"/>
              <a:t> </a:t>
            </a:r>
            <a:r>
              <a:rPr lang="it-IT" dirty="0" err="1" smtClean="0"/>
              <a:t>marketed</a:t>
            </a:r>
            <a:r>
              <a:rPr lang="it-IT" dirty="0" smtClean="0"/>
              <a:t> </a:t>
            </a:r>
            <a:r>
              <a:rPr lang="it-IT" dirty="0" err="1" smtClean="0"/>
              <a:t>product</a:t>
            </a:r>
            <a:r>
              <a:rPr lang="it-IT" dirty="0" smtClean="0"/>
              <a:t> </a:t>
            </a:r>
            <a:r>
              <a:rPr lang="it-IT" dirty="0" err="1" smtClean="0"/>
              <a:t>provided</a:t>
            </a:r>
            <a:r>
              <a:rPr lang="it-IT" dirty="0" smtClean="0"/>
              <a:t> by a </a:t>
            </a:r>
            <a:r>
              <a:rPr lang="it-IT" dirty="0" err="1" smtClean="0"/>
              <a:t>member</a:t>
            </a:r>
            <a:r>
              <a:rPr lang="it-IT" dirty="0" smtClean="0"/>
              <a:t> of an </a:t>
            </a:r>
            <a:r>
              <a:rPr lang="it-IT" dirty="0" err="1" smtClean="0"/>
              <a:t>exclusive</a:t>
            </a:r>
            <a:r>
              <a:rPr lang="it-IT" dirty="0" smtClean="0"/>
              <a:t> </a:t>
            </a:r>
            <a:r>
              <a:rPr lang="it-IT" dirty="0" err="1" smtClean="0"/>
              <a:t>distribution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raise</a:t>
            </a:r>
            <a:r>
              <a:rPr lang="it-IT" dirty="0" smtClean="0"/>
              <a:t> the </a:t>
            </a:r>
            <a:r>
              <a:rPr lang="it-IT" dirty="0" err="1" smtClean="0"/>
              <a:t>risk</a:t>
            </a:r>
            <a:r>
              <a:rPr lang="it-IT" dirty="0" smtClean="0"/>
              <a:t> of market </a:t>
            </a:r>
            <a:r>
              <a:rPr lang="it-IT" dirty="0" err="1" smtClean="0"/>
              <a:t>partitioning</a:t>
            </a:r>
            <a:r>
              <a:rPr lang="it-IT" dirty="0" smtClean="0"/>
              <a:t> by trademark </a:t>
            </a:r>
            <a:r>
              <a:rPr lang="it-IT" dirty="0" err="1" smtClean="0"/>
              <a:t>proprietor</a:t>
            </a:r>
            <a:r>
              <a:rPr lang="it-IT" dirty="0" smtClean="0"/>
              <a:t>)</a:t>
            </a:r>
          </a:p>
          <a:p>
            <a:pPr marL="285750" indent="-28575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9944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TTBER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5313" y="1772816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ART. 2.3 </a:t>
            </a:r>
            <a:r>
              <a:rPr lang="it-IT" sz="2400" dirty="0" err="1" smtClean="0"/>
              <a:t>Applies</a:t>
            </a:r>
            <a:r>
              <a:rPr lang="it-IT" sz="2400" dirty="0" smtClean="0"/>
              <a:t> to </a:t>
            </a:r>
            <a:r>
              <a:rPr lang="it-IT" sz="2400" dirty="0" err="1" smtClean="0"/>
              <a:t>other</a:t>
            </a:r>
            <a:r>
              <a:rPr lang="it-IT" sz="2400" dirty="0" smtClean="0"/>
              <a:t> </a:t>
            </a:r>
            <a:r>
              <a:rPr lang="it-IT" sz="2400" dirty="0" err="1" smtClean="0"/>
              <a:t>IPRs</a:t>
            </a:r>
            <a:r>
              <a:rPr lang="it-IT" sz="2400" dirty="0" smtClean="0"/>
              <a:t> </a:t>
            </a:r>
            <a:r>
              <a:rPr lang="it-IT" sz="2400" dirty="0" err="1" smtClean="0"/>
              <a:t>licenses</a:t>
            </a:r>
            <a:r>
              <a:rPr lang="it-IT" sz="2400" dirty="0" smtClean="0"/>
              <a:t> (</a:t>
            </a:r>
            <a:r>
              <a:rPr lang="it-IT" sz="2400" dirty="0" err="1" smtClean="0"/>
              <a:t>including</a:t>
            </a:r>
            <a:r>
              <a:rPr lang="it-IT" sz="2400" dirty="0" smtClean="0"/>
              <a:t> </a:t>
            </a:r>
            <a:r>
              <a:rPr lang="it-IT" sz="2400" dirty="0" err="1" smtClean="0"/>
              <a:t>trademarks</a:t>
            </a:r>
            <a:r>
              <a:rPr lang="it-IT" sz="2400" dirty="0" smtClean="0"/>
              <a:t>):</a:t>
            </a:r>
          </a:p>
          <a:p>
            <a:r>
              <a:rPr lang="it-IT" sz="2400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it-IT" sz="2400" dirty="0" err="1" smtClean="0"/>
              <a:t>Contained</a:t>
            </a:r>
            <a:r>
              <a:rPr lang="it-IT" sz="2400" dirty="0" smtClean="0"/>
              <a:t> in </a:t>
            </a:r>
            <a:r>
              <a:rPr lang="it-IT" sz="2400" dirty="0" err="1" smtClean="0"/>
              <a:t>technology</a:t>
            </a:r>
            <a:r>
              <a:rPr lang="it-IT" sz="2400" dirty="0" smtClean="0"/>
              <a:t> transfer </a:t>
            </a:r>
            <a:r>
              <a:rPr lang="it-IT" sz="2400" dirty="0" err="1" smtClean="0"/>
              <a:t>agreement</a:t>
            </a:r>
            <a:endParaRPr lang="it-IT" sz="2400" dirty="0" smtClean="0"/>
          </a:p>
          <a:p>
            <a:pPr marL="285750" indent="-285750">
              <a:buFontTx/>
              <a:buChar char="-"/>
            </a:pPr>
            <a:r>
              <a:rPr lang="it-IT" sz="2400" dirty="0" err="1" smtClean="0"/>
              <a:t>Directly</a:t>
            </a:r>
            <a:r>
              <a:rPr lang="it-IT" sz="2400" dirty="0" smtClean="0"/>
              <a:t> </a:t>
            </a:r>
            <a:r>
              <a:rPr lang="it-IT" sz="2400" dirty="0" err="1" smtClean="0"/>
              <a:t>related</a:t>
            </a:r>
            <a:r>
              <a:rPr lang="it-IT" sz="2400" dirty="0" smtClean="0"/>
              <a:t> to the production or sale of the </a:t>
            </a:r>
            <a:r>
              <a:rPr lang="it-IT" sz="2400" dirty="0" err="1" smtClean="0"/>
              <a:t>contract</a:t>
            </a:r>
            <a:r>
              <a:rPr lang="it-IT" sz="2400" dirty="0" smtClean="0"/>
              <a:t> </a:t>
            </a:r>
            <a:r>
              <a:rPr lang="it-IT" sz="2400" dirty="0" err="1" smtClean="0"/>
              <a:t>products</a:t>
            </a:r>
            <a:endParaRPr lang="it-IT" sz="2400" dirty="0" smtClean="0"/>
          </a:p>
          <a:p>
            <a:pPr marL="285750" indent="-285750">
              <a:buFontTx/>
              <a:buChar char="-"/>
            </a:pPr>
            <a:r>
              <a:rPr lang="it-IT" sz="2400" dirty="0" err="1" smtClean="0"/>
              <a:t>Even</a:t>
            </a:r>
            <a:r>
              <a:rPr lang="it-IT" sz="2400" dirty="0" smtClean="0"/>
              <a:t> </a:t>
            </a:r>
            <a:r>
              <a:rPr lang="it-IT" sz="2400" dirty="0" err="1" smtClean="0"/>
              <a:t>if</a:t>
            </a:r>
            <a:r>
              <a:rPr lang="it-IT" sz="2400" dirty="0" smtClean="0"/>
              <a:t> the </a:t>
            </a:r>
            <a:r>
              <a:rPr lang="it-IT" sz="2400" dirty="0" err="1" smtClean="0"/>
              <a:t>main</a:t>
            </a:r>
            <a:r>
              <a:rPr lang="it-IT" sz="2400" dirty="0" smtClean="0"/>
              <a:t> </a:t>
            </a:r>
            <a:r>
              <a:rPr lang="it-IT" sz="2400" dirty="0" err="1" smtClean="0"/>
              <a:t>interest</a:t>
            </a:r>
            <a:r>
              <a:rPr lang="it-IT" sz="2400" dirty="0" smtClean="0"/>
              <a:t> of the parties </a:t>
            </a:r>
            <a:r>
              <a:rPr lang="it-IT" sz="2400" dirty="0" err="1" smtClean="0"/>
              <a:t>is</a:t>
            </a:r>
            <a:r>
              <a:rPr lang="it-IT" sz="2400" dirty="0" smtClean="0"/>
              <a:t> the </a:t>
            </a:r>
            <a:r>
              <a:rPr lang="it-IT" sz="2400" dirty="0" err="1" smtClean="0"/>
              <a:t>exploitation</a:t>
            </a:r>
            <a:r>
              <a:rPr lang="it-IT" sz="2400" dirty="0" smtClean="0"/>
              <a:t> of the trademark</a:t>
            </a:r>
            <a:endParaRPr lang="it-IT" sz="2400" dirty="0"/>
          </a:p>
          <a:p>
            <a:pPr marL="285750" indent="-285750">
              <a:buFontTx/>
              <a:buChar char="-"/>
            </a:pPr>
            <a:endParaRPr lang="it-IT" sz="2400" dirty="0" smtClean="0"/>
          </a:p>
          <a:p>
            <a:r>
              <a:rPr lang="it-IT" sz="2400" dirty="0" smtClean="0"/>
              <a:t>TTBER </a:t>
            </a:r>
            <a:r>
              <a:rPr lang="it-IT" sz="2400" dirty="0" err="1" smtClean="0"/>
              <a:t>applies</a:t>
            </a:r>
            <a:r>
              <a:rPr lang="it-IT" sz="2400" dirty="0" smtClean="0"/>
              <a:t> to </a:t>
            </a:r>
            <a:r>
              <a:rPr lang="it-IT" sz="2400" dirty="0" err="1" smtClean="0"/>
              <a:t>mixed</a:t>
            </a:r>
            <a:r>
              <a:rPr lang="it-IT" sz="2400" dirty="0" smtClean="0"/>
              <a:t> </a:t>
            </a:r>
            <a:r>
              <a:rPr lang="it-IT" sz="2400" dirty="0" err="1" smtClean="0"/>
              <a:t>patent</a:t>
            </a:r>
            <a:r>
              <a:rPr lang="it-IT" sz="2400" dirty="0" smtClean="0"/>
              <a:t> (and/or </a:t>
            </a:r>
            <a:r>
              <a:rPr lang="it-IT" sz="2400" dirty="0" err="1" smtClean="0"/>
              <a:t>know</a:t>
            </a:r>
            <a:r>
              <a:rPr lang="it-IT" sz="2400" dirty="0" smtClean="0"/>
              <a:t> </a:t>
            </a:r>
            <a:r>
              <a:rPr lang="it-IT" sz="2400" dirty="0" err="1" smtClean="0"/>
              <a:t>how</a:t>
            </a:r>
            <a:r>
              <a:rPr lang="it-IT" sz="2400" dirty="0" smtClean="0"/>
              <a:t>) / trademark </a:t>
            </a:r>
            <a:r>
              <a:rPr lang="it-IT" sz="2400" dirty="0" err="1" smtClean="0"/>
              <a:t>license</a:t>
            </a:r>
            <a:r>
              <a:rPr lang="it-IT" sz="2400" dirty="0" smtClean="0"/>
              <a:t> with an </a:t>
            </a:r>
            <a:r>
              <a:rPr lang="it-IT" sz="2400" dirty="0" err="1" smtClean="0"/>
              <a:t>obligation</a:t>
            </a:r>
            <a:r>
              <a:rPr lang="it-IT" sz="2400" dirty="0" smtClean="0"/>
              <a:t> to use the trademark on the </a:t>
            </a:r>
            <a:r>
              <a:rPr lang="it-IT" sz="2400" dirty="0" err="1" smtClean="0"/>
              <a:t>products</a:t>
            </a:r>
            <a:r>
              <a:rPr lang="it-IT" sz="2400" dirty="0" smtClean="0"/>
              <a:t> </a:t>
            </a:r>
            <a:r>
              <a:rPr lang="it-IT" sz="2400" dirty="0" err="1" smtClean="0"/>
              <a:t>exploiting</a:t>
            </a:r>
            <a:r>
              <a:rPr lang="it-IT" sz="2400" dirty="0" smtClean="0"/>
              <a:t> the </a:t>
            </a:r>
            <a:r>
              <a:rPr lang="it-IT" sz="2400" dirty="0" err="1" smtClean="0"/>
              <a:t>technology</a:t>
            </a:r>
            <a:r>
              <a:rPr lang="it-IT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3180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it-IT" dirty="0" smtClean="0"/>
              <a:t>Art. 102 TFEU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Autofit/>
          </a:bodyPr>
          <a:lstStyle/>
          <a:p>
            <a:r>
              <a:rPr lang="it-IT" sz="2000" dirty="0" smtClean="0"/>
              <a:t>C 241-242/91 </a:t>
            </a:r>
            <a:r>
              <a:rPr lang="it-IT" sz="2000" dirty="0" err="1" smtClean="0"/>
              <a:t>Magill</a:t>
            </a:r>
            <a:r>
              <a:rPr lang="it-IT" sz="2000" dirty="0" smtClean="0"/>
              <a:t> C-418/01 IMS: </a:t>
            </a:r>
            <a:r>
              <a:rPr lang="it-IT" sz="2000" dirty="0" err="1" smtClean="0"/>
              <a:t>exclusionary</a:t>
            </a:r>
            <a:r>
              <a:rPr lang="it-IT" sz="2000" dirty="0" smtClean="0"/>
              <a:t> </a:t>
            </a:r>
            <a:r>
              <a:rPr lang="it-IT" sz="2000" dirty="0" err="1" smtClean="0"/>
              <a:t>abuse</a:t>
            </a:r>
            <a:endParaRPr lang="it-IT" sz="2000" dirty="0" smtClean="0"/>
          </a:p>
          <a:p>
            <a:pPr marL="0" indent="0">
              <a:buNone/>
            </a:pPr>
            <a:r>
              <a:rPr lang="it-IT" sz="2000" dirty="0" err="1" smtClean="0"/>
              <a:t>refusal</a:t>
            </a:r>
            <a:r>
              <a:rPr lang="it-IT" sz="2000" dirty="0" smtClean="0"/>
              <a:t> to </a:t>
            </a:r>
            <a:r>
              <a:rPr lang="it-IT" sz="2000" dirty="0" err="1" smtClean="0"/>
              <a:t>grant</a:t>
            </a:r>
            <a:r>
              <a:rPr lang="it-IT" sz="2000" dirty="0" smtClean="0"/>
              <a:t> a </a:t>
            </a:r>
            <a:r>
              <a:rPr lang="it-IT" sz="2000" dirty="0" err="1" smtClean="0"/>
              <a:t>license</a:t>
            </a:r>
            <a:r>
              <a:rPr lang="it-IT" sz="2000" dirty="0" smtClean="0"/>
              <a:t> </a:t>
            </a:r>
            <a:r>
              <a:rPr lang="it-IT" sz="2000" dirty="0" err="1" smtClean="0"/>
              <a:t>not</a:t>
            </a:r>
            <a:r>
              <a:rPr lang="it-IT" sz="2000" dirty="0" smtClean="0"/>
              <a:t> per se abusive </a:t>
            </a:r>
            <a:r>
              <a:rPr lang="it-IT" sz="2000" dirty="0" err="1" smtClean="0"/>
              <a:t>but</a:t>
            </a:r>
            <a:r>
              <a:rPr lang="it-IT" sz="2000" dirty="0" smtClean="0"/>
              <a:t> </a:t>
            </a:r>
            <a:r>
              <a:rPr lang="it-IT" sz="2000" dirty="0" err="1" smtClean="0"/>
              <a:t>it</a:t>
            </a:r>
            <a:r>
              <a:rPr lang="it-IT" sz="2000" dirty="0" smtClean="0"/>
              <a:t> </a:t>
            </a:r>
            <a:r>
              <a:rPr lang="it-IT" sz="2000" dirty="0" err="1" smtClean="0"/>
              <a:t>may</a:t>
            </a:r>
            <a:r>
              <a:rPr lang="it-IT" sz="2000" dirty="0" smtClean="0"/>
              <a:t> </a:t>
            </a:r>
            <a:r>
              <a:rPr lang="it-IT" sz="2000" dirty="0" err="1" smtClean="0"/>
              <a:t>if</a:t>
            </a:r>
            <a:r>
              <a:rPr lang="it-IT" sz="2000" dirty="0" smtClean="0"/>
              <a:t> </a:t>
            </a:r>
            <a:r>
              <a:rPr lang="it-IT" sz="2000" dirty="0" err="1" smtClean="0"/>
              <a:t>it</a:t>
            </a:r>
            <a:endParaRPr lang="it-IT" sz="2000" dirty="0" smtClean="0"/>
          </a:p>
          <a:p>
            <a:pPr>
              <a:buFontTx/>
              <a:buChar char="-"/>
            </a:pPr>
            <a:r>
              <a:rPr lang="it-IT" sz="2000" dirty="0" err="1" smtClean="0"/>
              <a:t>Prevents</a:t>
            </a:r>
            <a:r>
              <a:rPr lang="it-IT" sz="2000" dirty="0" smtClean="0"/>
              <a:t> the </a:t>
            </a:r>
            <a:r>
              <a:rPr lang="it-IT" sz="2000" dirty="0" err="1" smtClean="0"/>
              <a:t>emergence</a:t>
            </a:r>
            <a:r>
              <a:rPr lang="it-IT" sz="2000" dirty="0" smtClean="0"/>
              <a:t> of a new </a:t>
            </a:r>
            <a:r>
              <a:rPr lang="it-IT" sz="2000" dirty="0" err="1" smtClean="0"/>
              <a:t>product</a:t>
            </a:r>
            <a:r>
              <a:rPr lang="it-IT" sz="2000" dirty="0" smtClean="0"/>
              <a:t>, for </a:t>
            </a:r>
            <a:r>
              <a:rPr lang="it-IT" sz="2000" dirty="0" err="1" smtClean="0"/>
              <a:t>which</a:t>
            </a:r>
            <a:r>
              <a:rPr lang="it-IT" sz="2000" dirty="0" smtClean="0"/>
              <a:t> </a:t>
            </a:r>
            <a:r>
              <a:rPr lang="it-IT" sz="2000" dirty="0" err="1" smtClean="0"/>
              <a:t>there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a </a:t>
            </a:r>
            <a:r>
              <a:rPr lang="it-IT" sz="2000" dirty="0" err="1" smtClean="0"/>
              <a:t>potential</a:t>
            </a:r>
            <a:r>
              <a:rPr lang="it-IT" sz="2000" dirty="0" smtClean="0"/>
              <a:t> consumer </a:t>
            </a:r>
            <a:r>
              <a:rPr lang="it-IT" sz="2000" dirty="0" err="1" smtClean="0"/>
              <a:t>demand</a:t>
            </a:r>
            <a:endParaRPr lang="it-IT" sz="2000" dirty="0" smtClean="0"/>
          </a:p>
          <a:p>
            <a:pPr>
              <a:buFontTx/>
              <a:buChar char="-"/>
            </a:pP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unjustified</a:t>
            </a:r>
            <a:r>
              <a:rPr lang="it-IT" sz="2000" dirty="0" smtClean="0"/>
              <a:t> by </a:t>
            </a:r>
            <a:r>
              <a:rPr lang="it-IT" sz="2000" dirty="0" err="1" smtClean="0"/>
              <a:t>objective</a:t>
            </a:r>
            <a:r>
              <a:rPr lang="it-IT" sz="2000" dirty="0" smtClean="0"/>
              <a:t> </a:t>
            </a:r>
            <a:r>
              <a:rPr lang="it-IT" sz="2000" dirty="0" err="1" smtClean="0"/>
              <a:t>consideration</a:t>
            </a:r>
            <a:r>
              <a:rPr lang="it-IT" sz="2000" dirty="0" smtClean="0"/>
              <a:t> </a:t>
            </a:r>
          </a:p>
          <a:p>
            <a:pPr>
              <a:buFontTx/>
              <a:buChar char="-"/>
            </a:pPr>
            <a:r>
              <a:rPr lang="it-IT" sz="2000" dirty="0" err="1" smtClean="0"/>
              <a:t>prevents</a:t>
            </a:r>
            <a:r>
              <a:rPr lang="it-IT" sz="2000" dirty="0" smtClean="0"/>
              <a:t> </a:t>
            </a:r>
            <a:r>
              <a:rPr lang="it-IT" sz="2000" dirty="0" err="1" smtClean="0"/>
              <a:t>any</a:t>
            </a:r>
            <a:r>
              <a:rPr lang="it-IT" sz="2000" dirty="0" smtClean="0"/>
              <a:t> </a:t>
            </a:r>
            <a:r>
              <a:rPr lang="it-IT" sz="2000" dirty="0" err="1" smtClean="0"/>
              <a:t>competition</a:t>
            </a:r>
            <a:r>
              <a:rPr lang="it-IT" sz="2000" dirty="0" smtClean="0"/>
              <a:t> in the </a:t>
            </a:r>
            <a:r>
              <a:rPr lang="it-IT" sz="2000" dirty="0" err="1" smtClean="0"/>
              <a:t>secondary</a:t>
            </a:r>
            <a:r>
              <a:rPr lang="it-IT" sz="2000" dirty="0" smtClean="0"/>
              <a:t> market </a:t>
            </a:r>
            <a:r>
              <a:rPr lang="it-IT" sz="2000" dirty="0" err="1" smtClean="0"/>
              <a:t>which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therefore</a:t>
            </a:r>
            <a:r>
              <a:rPr lang="it-IT" sz="2000" dirty="0" smtClean="0"/>
              <a:t> </a:t>
            </a:r>
            <a:r>
              <a:rPr lang="it-IT" sz="2000" dirty="0" err="1" smtClean="0"/>
              <a:t>reserved</a:t>
            </a:r>
            <a:r>
              <a:rPr lang="it-IT" sz="2000" dirty="0" smtClean="0"/>
              <a:t> to the </a:t>
            </a:r>
            <a:r>
              <a:rPr lang="it-IT" sz="2000" dirty="0" err="1" smtClean="0"/>
              <a:t>dominant</a:t>
            </a:r>
            <a:r>
              <a:rPr lang="it-IT" sz="2000" dirty="0" smtClean="0"/>
              <a:t> </a:t>
            </a:r>
            <a:r>
              <a:rPr lang="it-IT" sz="2000" dirty="0" err="1" smtClean="0"/>
              <a:t>undertaking</a:t>
            </a:r>
            <a:endParaRPr lang="it-IT" sz="2000" dirty="0" smtClean="0"/>
          </a:p>
          <a:p>
            <a:r>
              <a:rPr lang="it-IT" sz="2000" dirty="0" err="1" smtClean="0"/>
              <a:t>But</a:t>
            </a:r>
            <a:r>
              <a:rPr lang="it-IT" sz="2000" dirty="0" smtClean="0"/>
              <a:t> </a:t>
            </a:r>
            <a:r>
              <a:rPr lang="it-IT" sz="2000" dirty="0" err="1" smtClean="0"/>
              <a:t>see</a:t>
            </a:r>
            <a:r>
              <a:rPr lang="it-IT" sz="2000" dirty="0" smtClean="0"/>
              <a:t> Trips art. 21 «</a:t>
            </a:r>
            <a:r>
              <a:rPr lang="it-IT" sz="2000" dirty="0" err="1" smtClean="0">
                <a:solidFill>
                  <a:srgbClr val="FF0000"/>
                </a:solidFill>
              </a:rPr>
              <a:t>compulsory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err="1" smtClean="0">
                <a:solidFill>
                  <a:srgbClr val="FF0000"/>
                </a:solidFill>
              </a:rPr>
              <a:t>licensing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err="1" smtClean="0">
                <a:solidFill>
                  <a:srgbClr val="FF0000"/>
                </a:solidFill>
              </a:rPr>
              <a:t>shall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err="1" smtClean="0">
                <a:solidFill>
                  <a:srgbClr val="FF0000"/>
                </a:solidFill>
              </a:rPr>
              <a:t>not</a:t>
            </a:r>
            <a:r>
              <a:rPr lang="it-IT" sz="2000" dirty="0" smtClean="0">
                <a:solidFill>
                  <a:srgbClr val="FF0000"/>
                </a:solidFill>
              </a:rPr>
              <a:t> be </a:t>
            </a:r>
            <a:r>
              <a:rPr lang="it-IT" sz="2000" dirty="0" err="1" smtClean="0">
                <a:solidFill>
                  <a:srgbClr val="FF0000"/>
                </a:solidFill>
              </a:rPr>
              <a:t>permitted</a:t>
            </a:r>
            <a:r>
              <a:rPr lang="it-IT" sz="2000" dirty="0" smtClean="0"/>
              <a:t>» (in </a:t>
            </a:r>
            <a:r>
              <a:rPr lang="it-IT" sz="2000" dirty="0" err="1" smtClean="0"/>
              <a:t>contrast</a:t>
            </a:r>
            <a:r>
              <a:rPr lang="it-IT" sz="2000" dirty="0" smtClean="0"/>
              <a:t> to art. 31 (k) </a:t>
            </a:r>
            <a:r>
              <a:rPr lang="it-IT" sz="2000" dirty="0" err="1" smtClean="0"/>
              <a:t>explicitly</a:t>
            </a:r>
            <a:r>
              <a:rPr lang="it-IT" sz="2000" dirty="0" smtClean="0"/>
              <a:t> </a:t>
            </a:r>
            <a:r>
              <a:rPr lang="it-IT" sz="2000" dirty="0" err="1" smtClean="0"/>
              <a:t>admitting</a:t>
            </a:r>
            <a:r>
              <a:rPr lang="it-IT" sz="2000" dirty="0" smtClean="0"/>
              <a:t> </a:t>
            </a:r>
            <a:r>
              <a:rPr lang="it-IT" sz="2000" dirty="0" err="1" smtClean="0"/>
              <a:t>compulsory</a:t>
            </a:r>
            <a:r>
              <a:rPr lang="it-IT" sz="2000" dirty="0" smtClean="0"/>
              <a:t> </a:t>
            </a:r>
            <a:r>
              <a:rPr lang="it-IT" sz="2000" dirty="0" err="1" smtClean="0"/>
              <a:t>patent</a:t>
            </a:r>
            <a:r>
              <a:rPr lang="it-IT" sz="2000" dirty="0" smtClean="0"/>
              <a:t> </a:t>
            </a:r>
            <a:r>
              <a:rPr lang="it-IT" sz="2000" dirty="0" err="1" smtClean="0"/>
              <a:t>license</a:t>
            </a:r>
            <a:r>
              <a:rPr lang="it-IT" sz="2000" dirty="0" smtClean="0"/>
              <a:t> </a:t>
            </a:r>
            <a:r>
              <a:rPr lang="it-IT" sz="2000" dirty="0" err="1" smtClean="0"/>
              <a:t>as</a:t>
            </a:r>
            <a:r>
              <a:rPr lang="it-IT" sz="2000" dirty="0" smtClean="0"/>
              <a:t> a </a:t>
            </a:r>
            <a:r>
              <a:rPr lang="it-IT" sz="2000" dirty="0" err="1" smtClean="0"/>
              <a:t>remedy</a:t>
            </a:r>
            <a:r>
              <a:rPr lang="it-IT" sz="2000" dirty="0" smtClean="0"/>
              <a:t> for </a:t>
            </a:r>
            <a:r>
              <a:rPr lang="it-IT" sz="2000" dirty="0" err="1" smtClean="0"/>
              <a:t>anticompetitive</a:t>
            </a:r>
            <a:r>
              <a:rPr lang="it-IT" sz="2000" dirty="0" smtClean="0"/>
              <a:t> </a:t>
            </a:r>
            <a:r>
              <a:rPr lang="it-IT" sz="2000" dirty="0" err="1" smtClean="0"/>
              <a:t>practice</a:t>
            </a:r>
            <a:r>
              <a:rPr lang="it-IT" sz="2000" dirty="0" smtClean="0"/>
              <a:t>)</a:t>
            </a:r>
          </a:p>
          <a:p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it</a:t>
            </a:r>
            <a:r>
              <a:rPr lang="it-IT" sz="2000" dirty="0" smtClean="0"/>
              <a:t> </a:t>
            </a:r>
            <a:r>
              <a:rPr lang="it-IT" sz="2000" dirty="0" err="1" smtClean="0"/>
              <a:t>applicable</a:t>
            </a:r>
            <a:r>
              <a:rPr lang="it-IT" sz="2000" dirty="0" smtClean="0"/>
              <a:t> to </a:t>
            </a:r>
            <a:r>
              <a:rPr lang="it-IT" sz="2000" dirty="0" err="1" smtClean="0"/>
              <a:t>trademarks</a:t>
            </a:r>
            <a:r>
              <a:rPr lang="it-IT" sz="2000" dirty="0" smtClean="0"/>
              <a:t> </a:t>
            </a:r>
            <a:r>
              <a:rPr lang="it-IT" sz="2000" dirty="0" err="1" smtClean="0"/>
              <a:t>which</a:t>
            </a:r>
            <a:r>
              <a:rPr lang="it-IT" sz="2000" dirty="0" smtClean="0"/>
              <a:t> do </a:t>
            </a:r>
            <a:r>
              <a:rPr lang="it-IT" sz="2000" dirty="0" err="1" smtClean="0"/>
              <a:t>not</a:t>
            </a:r>
            <a:r>
              <a:rPr lang="it-IT" sz="2000" dirty="0" smtClean="0"/>
              <a:t> </a:t>
            </a:r>
            <a:r>
              <a:rPr lang="it-IT" sz="2000" dirty="0" err="1" smtClean="0"/>
              <a:t>hinder</a:t>
            </a:r>
            <a:r>
              <a:rPr lang="it-IT" sz="2000" dirty="0" smtClean="0"/>
              <a:t> the marketing of </a:t>
            </a:r>
            <a:r>
              <a:rPr lang="it-IT" sz="2000" dirty="0" err="1" smtClean="0"/>
              <a:t>products</a:t>
            </a:r>
            <a:r>
              <a:rPr lang="it-IT" sz="2000" dirty="0" smtClean="0"/>
              <a:t> under </a:t>
            </a:r>
            <a:r>
              <a:rPr lang="it-IT" sz="2000" dirty="0" err="1" smtClean="0"/>
              <a:t>different</a:t>
            </a:r>
            <a:r>
              <a:rPr lang="it-IT" sz="2000" dirty="0" smtClean="0"/>
              <a:t> trademark ? </a:t>
            </a:r>
            <a:r>
              <a:rPr lang="it-IT" sz="2000" dirty="0" err="1" smtClean="0"/>
              <a:t>Collective</a:t>
            </a:r>
            <a:r>
              <a:rPr lang="it-IT" sz="2000" dirty="0" smtClean="0"/>
              <a:t> </a:t>
            </a:r>
            <a:r>
              <a:rPr lang="it-IT" sz="2000" dirty="0" err="1" smtClean="0"/>
              <a:t>licensing</a:t>
            </a:r>
            <a:r>
              <a:rPr lang="it-IT" sz="2000" dirty="0" smtClean="0"/>
              <a:t> of </a:t>
            </a:r>
            <a:r>
              <a:rPr lang="it-IT" sz="2000" dirty="0" err="1" smtClean="0"/>
              <a:t>trademarks</a:t>
            </a:r>
            <a:r>
              <a:rPr lang="it-IT" sz="2000" dirty="0" smtClean="0"/>
              <a:t> sport </a:t>
            </a:r>
            <a:r>
              <a:rPr lang="it-IT" sz="2000" dirty="0" err="1" smtClean="0"/>
              <a:t>leagues</a:t>
            </a:r>
            <a:r>
              <a:rPr lang="it-IT" sz="2000" dirty="0" smtClean="0"/>
              <a:t> for merchandising (American </a:t>
            </a:r>
            <a:r>
              <a:rPr lang="it-IT" sz="2000" dirty="0" err="1" smtClean="0"/>
              <a:t>Needle</a:t>
            </a:r>
            <a:r>
              <a:rPr lang="it-IT" sz="2000" dirty="0" smtClean="0"/>
              <a:t> v NTL US </a:t>
            </a:r>
            <a:r>
              <a:rPr lang="it-IT" sz="2000" dirty="0" err="1" smtClean="0"/>
              <a:t>SCt</a:t>
            </a:r>
            <a:r>
              <a:rPr lang="it-IT" sz="2000" dirty="0" smtClean="0"/>
              <a:t> 2010). How to </a:t>
            </a:r>
            <a:r>
              <a:rPr lang="it-IT" sz="2000" dirty="0" err="1" smtClean="0"/>
              <a:t>define</a:t>
            </a:r>
            <a:r>
              <a:rPr lang="it-IT" sz="2000" dirty="0" smtClean="0"/>
              <a:t> «</a:t>
            </a:r>
            <a:r>
              <a:rPr lang="it-IT" sz="2000" dirty="0" err="1" smtClean="0"/>
              <a:t>relevant</a:t>
            </a:r>
            <a:r>
              <a:rPr lang="it-IT" sz="2000" dirty="0" smtClean="0"/>
              <a:t> market» and «new </a:t>
            </a:r>
            <a:r>
              <a:rPr lang="it-IT" sz="2000" dirty="0" err="1" smtClean="0"/>
              <a:t>product</a:t>
            </a:r>
            <a:r>
              <a:rPr lang="it-IT" sz="2000" dirty="0" smtClean="0"/>
              <a:t>» (are </a:t>
            </a:r>
            <a:r>
              <a:rPr lang="it-IT" sz="2000" dirty="0" err="1" smtClean="0"/>
              <a:t>apparel</a:t>
            </a:r>
            <a:r>
              <a:rPr lang="it-IT" sz="2000" dirty="0" smtClean="0"/>
              <a:t> with </a:t>
            </a:r>
            <a:r>
              <a:rPr lang="it-IT" sz="2000" dirty="0" err="1" smtClean="0"/>
              <a:t>certain</a:t>
            </a:r>
            <a:r>
              <a:rPr lang="it-IT" sz="2000" dirty="0" smtClean="0"/>
              <a:t> </a:t>
            </a:r>
            <a:r>
              <a:rPr lang="it-IT" sz="2000" dirty="0" err="1" smtClean="0"/>
              <a:t>trademarks</a:t>
            </a:r>
            <a:r>
              <a:rPr lang="it-IT" sz="2000" dirty="0" smtClean="0"/>
              <a:t> new </a:t>
            </a:r>
            <a:r>
              <a:rPr lang="it-IT" sz="2000" dirty="0" err="1" smtClean="0"/>
              <a:t>products</a:t>
            </a:r>
            <a:r>
              <a:rPr lang="it-IT" sz="2000" dirty="0" smtClean="0"/>
              <a:t>? And videogames or software </a:t>
            </a:r>
            <a:r>
              <a:rPr lang="it-IT" sz="2000" dirty="0" err="1" smtClean="0"/>
              <a:t>which</a:t>
            </a:r>
            <a:r>
              <a:rPr lang="it-IT" sz="2000" dirty="0" smtClean="0"/>
              <a:t> </a:t>
            </a:r>
            <a:r>
              <a:rPr lang="it-IT" sz="2000" dirty="0" err="1" smtClean="0"/>
              <a:t>needs</a:t>
            </a:r>
            <a:r>
              <a:rPr lang="it-IT" sz="2000" dirty="0" smtClean="0"/>
              <a:t> to use </a:t>
            </a:r>
            <a:r>
              <a:rPr lang="it-IT" sz="2000" u="sng" dirty="0" err="1" smtClean="0"/>
              <a:t>all</a:t>
            </a:r>
            <a:r>
              <a:rPr lang="it-IT" sz="2000" dirty="0" smtClean="0"/>
              <a:t> the trademark </a:t>
            </a:r>
            <a:r>
              <a:rPr lang="it-IT" sz="2000" dirty="0" err="1" smtClean="0"/>
              <a:t>together</a:t>
            </a:r>
            <a:r>
              <a:rPr lang="it-IT" sz="2000" dirty="0" smtClean="0"/>
              <a:t> ?).</a:t>
            </a:r>
          </a:p>
          <a:p>
            <a:r>
              <a:rPr lang="it-IT" sz="2000" dirty="0" smtClean="0"/>
              <a:t>The market of </a:t>
            </a:r>
            <a:r>
              <a:rPr lang="it-IT" sz="2000" dirty="0" err="1" smtClean="0"/>
              <a:t>spare</a:t>
            </a:r>
            <a:r>
              <a:rPr lang="it-IT" sz="2000" dirty="0" smtClean="0"/>
              <a:t> part and the </a:t>
            </a:r>
            <a:r>
              <a:rPr lang="it-IT" sz="2000" dirty="0" err="1" smtClean="0"/>
              <a:t>enforcing</a:t>
            </a:r>
            <a:r>
              <a:rPr lang="it-IT" sz="2000" dirty="0" smtClean="0"/>
              <a:t> of trademark </a:t>
            </a:r>
            <a:r>
              <a:rPr lang="it-IT" sz="2000" dirty="0" err="1" smtClean="0"/>
              <a:t>rights</a:t>
            </a:r>
            <a:r>
              <a:rPr lang="it-IT" sz="2000" dirty="0" smtClean="0"/>
              <a:t> </a:t>
            </a:r>
            <a:r>
              <a:rPr lang="it-IT" sz="2000" dirty="0" err="1" smtClean="0"/>
              <a:t>against</a:t>
            </a:r>
            <a:r>
              <a:rPr lang="it-IT" sz="2000" dirty="0" smtClean="0"/>
              <a:t> </a:t>
            </a:r>
            <a:r>
              <a:rPr lang="it-IT" sz="2000" dirty="0" err="1" smtClean="0"/>
              <a:t>parallel</a:t>
            </a:r>
            <a:r>
              <a:rPr lang="it-IT" sz="2000" dirty="0" smtClean="0"/>
              <a:t> </a:t>
            </a:r>
            <a:r>
              <a:rPr lang="it-IT" sz="2000" dirty="0" err="1" smtClean="0"/>
              <a:t>importers</a:t>
            </a:r>
            <a:r>
              <a:rPr lang="it-IT" sz="2000" dirty="0" smtClean="0"/>
              <a:t>  (</a:t>
            </a:r>
            <a:r>
              <a:rPr lang="it-IT" sz="2000" dirty="0" err="1" smtClean="0"/>
              <a:t>but</a:t>
            </a:r>
            <a:r>
              <a:rPr lang="it-IT" sz="2000" dirty="0" smtClean="0"/>
              <a:t> </a:t>
            </a:r>
            <a:r>
              <a:rPr lang="it-IT" sz="2000" dirty="0" err="1" smtClean="0"/>
              <a:t>see</a:t>
            </a:r>
            <a:r>
              <a:rPr lang="it-IT" sz="2000" dirty="0" smtClean="0"/>
              <a:t>  Oracle v </a:t>
            </a:r>
            <a:r>
              <a:rPr lang="it-IT" sz="2000" dirty="0" err="1" smtClean="0"/>
              <a:t>Mtech</a:t>
            </a:r>
            <a:r>
              <a:rPr lang="it-IT" sz="2000" dirty="0" smtClean="0"/>
              <a:t> Data Limited UK </a:t>
            </a:r>
            <a:r>
              <a:rPr lang="it-IT" sz="2000" dirty="0" err="1" smtClean="0"/>
              <a:t>S.Ct</a:t>
            </a:r>
            <a:r>
              <a:rPr lang="it-IT" sz="2000" dirty="0" smtClean="0"/>
              <a:t> 2012)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9289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Art. 102 TFEU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b="1" dirty="0" err="1" smtClean="0">
                <a:solidFill>
                  <a:srgbClr val="FF0000"/>
                </a:solidFill>
              </a:rPr>
              <a:t>Exploitative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abuses</a:t>
            </a:r>
            <a:r>
              <a:rPr lang="it-IT" sz="2400" b="1" dirty="0" smtClean="0">
                <a:solidFill>
                  <a:srgbClr val="FF0000"/>
                </a:solidFill>
              </a:rPr>
              <a:t> (102 a)</a:t>
            </a:r>
            <a:r>
              <a:rPr lang="it-IT" sz="2400" dirty="0" smtClean="0"/>
              <a:t>: </a:t>
            </a:r>
            <a:r>
              <a:rPr lang="it-IT" sz="2400" dirty="0" err="1" smtClean="0"/>
              <a:t>Grune</a:t>
            </a:r>
            <a:r>
              <a:rPr lang="it-IT" sz="2400" dirty="0" smtClean="0"/>
              <a:t> </a:t>
            </a:r>
            <a:r>
              <a:rPr lang="it-IT" sz="2400" dirty="0" err="1" smtClean="0"/>
              <a:t>Punkt</a:t>
            </a:r>
            <a:r>
              <a:rPr lang="it-IT" sz="2400" dirty="0" smtClean="0"/>
              <a:t> / </a:t>
            </a:r>
            <a:r>
              <a:rPr lang="it-IT" sz="2400" dirty="0" err="1" smtClean="0"/>
              <a:t>Duales</a:t>
            </a:r>
            <a:r>
              <a:rPr lang="it-IT" sz="2400" dirty="0" smtClean="0"/>
              <a:t> System (</a:t>
            </a:r>
            <a:r>
              <a:rPr lang="it-IT" sz="2400" dirty="0" err="1" smtClean="0"/>
              <a:t>collective</a:t>
            </a:r>
            <a:r>
              <a:rPr lang="it-IT" sz="2400" dirty="0" smtClean="0"/>
              <a:t> </a:t>
            </a:r>
            <a:r>
              <a:rPr lang="it-IT" sz="2400" dirty="0" err="1" smtClean="0"/>
              <a:t>waste</a:t>
            </a:r>
            <a:r>
              <a:rPr lang="it-IT" sz="2400" dirty="0" smtClean="0"/>
              <a:t> </a:t>
            </a:r>
            <a:r>
              <a:rPr lang="it-IT" sz="2400" dirty="0" err="1" smtClean="0"/>
              <a:t>recovery</a:t>
            </a:r>
            <a:r>
              <a:rPr lang="it-IT" sz="2400" dirty="0" smtClean="0"/>
              <a:t> </a:t>
            </a:r>
            <a:r>
              <a:rPr lang="it-IT" sz="2400" dirty="0" err="1" smtClean="0"/>
              <a:t>system</a:t>
            </a:r>
            <a:r>
              <a:rPr lang="it-IT" sz="2400" dirty="0" smtClean="0"/>
              <a:t>) </a:t>
            </a:r>
            <a:r>
              <a:rPr lang="it-IT" sz="2400" dirty="0" err="1" smtClean="0"/>
              <a:t>Commission</a:t>
            </a:r>
            <a:r>
              <a:rPr lang="it-IT" sz="2400" dirty="0" smtClean="0"/>
              <a:t> 2001/463 /  ECG C- 385/07):</a:t>
            </a:r>
          </a:p>
          <a:p>
            <a:pPr marL="0" indent="0">
              <a:buNone/>
            </a:pPr>
            <a:r>
              <a:rPr lang="it-IT" sz="2400" dirty="0" smtClean="0"/>
              <a:t>-    </a:t>
            </a:r>
            <a:r>
              <a:rPr lang="it-IT" sz="2400" dirty="0" err="1" smtClean="0"/>
              <a:t>imposing</a:t>
            </a:r>
            <a:r>
              <a:rPr lang="it-IT" sz="2400" dirty="0" smtClean="0"/>
              <a:t> trademark </a:t>
            </a:r>
            <a:r>
              <a:rPr lang="it-IT" sz="2400" dirty="0" err="1" smtClean="0"/>
              <a:t>licenses</a:t>
            </a:r>
            <a:r>
              <a:rPr lang="it-IT" sz="2400" dirty="0" smtClean="0"/>
              <a:t> for </a:t>
            </a:r>
            <a:r>
              <a:rPr lang="it-IT" sz="2400" dirty="0" err="1" smtClean="0"/>
              <a:t>all</a:t>
            </a:r>
            <a:r>
              <a:rPr lang="it-IT" sz="2400" dirty="0" smtClean="0"/>
              <a:t> </a:t>
            </a:r>
            <a:r>
              <a:rPr lang="it-IT" sz="2400" dirty="0" err="1" smtClean="0"/>
              <a:t>products</a:t>
            </a:r>
            <a:r>
              <a:rPr lang="it-IT" sz="2400" dirty="0" smtClean="0"/>
              <a:t> + </a:t>
            </a:r>
          </a:p>
          <a:p>
            <a:pPr>
              <a:buFontTx/>
              <a:buChar char="-"/>
            </a:pPr>
            <a:r>
              <a:rPr lang="it-IT" sz="2400" dirty="0" err="1" smtClean="0"/>
              <a:t>calculating</a:t>
            </a:r>
            <a:r>
              <a:rPr lang="it-IT" sz="2400" dirty="0" smtClean="0"/>
              <a:t> </a:t>
            </a:r>
            <a:r>
              <a:rPr lang="it-IT" sz="2400" dirty="0" err="1" smtClean="0"/>
              <a:t>license</a:t>
            </a:r>
            <a:r>
              <a:rPr lang="it-IT" sz="2400" dirty="0" smtClean="0"/>
              <a:t> </a:t>
            </a:r>
            <a:r>
              <a:rPr lang="it-IT" sz="2400" dirty="0" err="1" smtClean="0"/>
              <a:t>fees</a:t>
            </a:r>
            <a:r>
              <a:rPr lang="it-IT" sz="2400" dirty="0" smtClean="0"/>
              <a:t> </a:t>
            </a:r>
            <a:r>
              <a:rPr lang="it-IT" sz="2400" dirty="0" err="1" smtClean="0"/>
              <a:t>charged</a:t>
            </a:r>
            <a:r>
              <a:rPr lang="it-IT" sz="2400" dirty="0" smtClean="0"/>
              <a:t> for </a:t>
            </a:r>
            <a:r>
              <a:rPr lang="it-IT" sz="2400" dirty="0" err="1" smtClean="0"/>
              <a:t>certain</a:t>
            </a:r>
            <a:r>
              <a:rPr lang="it-IT" sz="2400" dirty="0" smtClean="0"/>
              <a:t> </a:t>
            </a:r>
            <a:r>
              <a:rPr lang="it-IT" sz="2400" dirty="0" err="1" smtClean="0"/>
              <a:t>services</a:t>
            </a:r>
            <a:r>
              <a:rPr lang="it-IT" sz="2400" dirty="0" smtClean="0"/>
              <a:t> on </a:t>
            </a:r>
            <a:r>
              <a:rPr lang="it-IT" sz="2400" dirty="0" err="1" smtClean="0"/>
              <a:t>all</a:t>
            </a:r>
            <a:r>
              <a:rPr lang="it-IT" sz="2400" dirty="0" smtClean="0"/>
              <a:t> </a:t>
            </a:r>
            <a:r>
              <a:rPr lang="it-IT" sz="2400" dirty="0" err="1" smtClean="0"/>
              <a:t>products</a:t>
            </a:r>
            <a:r>
              <a:rPr lang="it-IT" sz="2400" dirty="0" smtClean="0"/>
              <a:t> </a:t>
            </a:r>
            <a:r>
              <a:rPr lang="it-IT" sz="2400" dirty="0" err="1" smtClean="0"/>
              <a:t>even</a:t>
            </a:r>
            <a:r>
              <a:rPr lang="it-IT" sz="2400" dirty="0" smtClean="0"/>
              <a:t> </a:t>
            </a:r>
            <a:r>
              <a:rPr lang="it-IT" sz="2400" dirty="0" err="1" smtClean="0"/>
              <a:t>those</a:t>
            </a:r>
            <a:r>
              <a:rPr lang="it-IT" sz="2400" dirty="0" smtClean="0"/>
              <a:t> for </a:t>
            </a:r>
            <a:r>
              <a:rPr lang="it-IT" sz="2400" dirty="0" err="1" smtClean="0"/>
              <a:t>which</a:t>
            </a:r>
            <a:r>
              <a:rPr lang="it-IT" sz="2400" dirty="0" smtClean="0"/>
              <a:t> </a:t>
            </a:r>
            <a:r>
              <a:rPr lang="it-IT" sz="2400" dirty="0" err="1" smtClean="0"/>
              <a:t>services</a:t>
            </a:r>
            <a:r>
              <a:rPr lang="it-IT" sz="2400" dirty="0" smtClean="0"/>
              <a:t> are </a:t>
            </a:r>
            <a:r>
              <a:rPr lang="it-IT" sz="2400" dirty="0" err="1" smtClean="0"/>
              <a:t>not</a:t>
            </a:r>
            <a:r>
              <a:rPr lang="it-IT" sz="2400" dirty="0" smtClean="0"/>
              <a:t> </a:t>
            </a:r>
            <a:r>
              <a:rPr lang="it-IT" sz="2400" dirty="0" err="1" smtClean="0"/>
              <a:t>provided</a:t>
            </a:r>
            <a:r>
              <a:rPr lang="it-IT" sz="2400" dirty="0" smtClean="0"/>
              <a:t>. </a:t>
            </a:r>
          </a:p>
          <a:p>
            <a:pPr marL="0" indent="0">
              <a:buNone/>
            </a:pPr>
            <a:r>
              <a:rPr lang="it-IT" sz="2400" dirty="0" smtClean="0"/>
              <a:t> </a:t>
            </a:r>
          </a:p>
          <a:p>
            <a:pPr>
              <a:buFontTx/>
              <a:buChar char="-"/>
            </a:pPr>
            <a:r>
              <a:rPr lang="it-IT" sz="2400" dirty="0" err="1" smtClean="0"/>
              <a:t>See</a:t>
            </a:r>
            <a:r>
              <a:rPr lang="it-IT" sz="2400" dirty="0" smtClean="0"/>
              <a:t> TTBER </a:t>
            </a:r>
            <a:r>
              <a:rPr lang="it-IT" sz="2400" dirty="0" err="1" smtClean="0"/>
              <a:t>Guidelines</a:t>
            </a:r>
            <a:r>
              <a:rPr lang="it-IT" sz="2400" dirty="0" smtClean="0"/>
              <a:t> 101, for royalties </a:t>
            </a:r>
            <a:r>
              <a:rPr lang="it-IT" sz="2400" dirty="0" err="1" smtClean="0"/>
              <a:t>calculated</a:t>
            </a:r>
            <a:r>
              <a:rPr lang="it-IT" sz="2400" dirty="0" smtClean="0"/>
              <a:t> </a:t>
            </a:r>
            <a:r>
              <a:rPr lang="it-IT" sz="2400" dirty="0" err="1" smtClean="0"/>
              <a:t>also</a:t>
            </a:r>
            <a:r>
              <a:rPr lang="it-IT" sz="2400" dirty="0" smtClean="0"/>
              <a:t> on sales for </a:t>
            </a:r>
            <a:r>
              <a:rPr lang="it-IT" sz="2400" dirty="0" err="1" smtClean="0"/>
              <a:t>product</a:t>
            </a:r>
            <a:r>
              <a:rPr lang="it-IT" sz="2400" dirty="0" smtClean="0"/>
              <a:t> non </a:t>
            </a:r>
            <a:r>
              <a:rPr lang="it-IT" sz="2400" dirty="0" err="1" smtClean="0"/>
              <a:t>using</a:t>
            </a:r>
            <a:r>
              <a:rPr lang="it-IT" sz="2400" dirty="0" smtClean="0"/>
              <a:t> the </a:t>
            </a:r>
            <a:r>
              <a:rPr lang="it-IT" sz="2400" dirty="0" err="1" smtClean="0"/>
              <a:t>licensed</a:t>
            </a:r>
            <a:r>
              <a:rPr lang="it-IT" sz="2400" dirty="0" smtClean="0"/>
              <a:t> IP</a:t>
            </a:r>
          </a:p>
          <a:p>
            <a:pPr marL="0" indent="0">
              <a:buNone/>
            </a:pPr>
            <a:endParaRPr lang="it-IT" sz="2400" dirty="0" smtClean="0"/>
          </a:p>
          <a:p>
            <a:pPr>
              <a:buFontTx/>
              <a:buChar char="-"/>
            </a:pPr>
            <a:r>
              <a:rPr lang="it-IT" sz="2400" b="1" dirty="0" smtClean="0">
                <a:solidFill>
                  <a:srgbClr val="FF0000"/>
                </a:solidFill>
              </a:rPr>
              <a:t>Royalty </a:t>
            </a:r>
            <a:r>
              <a:rPr lang="it-IT" sz="2400" b="1" dirty="0" err="1" smtClean="0">
                <a:solidFill>
                  <a:srgbClr val="FF0000"/>
                </a:solidFill>
              </a:rPr>
              <a:t>discrimination</a:t>
            </a:r>
            <a:r>
              <a:rPr lang="it-IT" sz="2400" b="1" dirty="0" smtClean="0">
                <a:solidFill>
                  <a:srgbClr val="FF0000"/>
                </a:solidFill>
              </a:rPr>
              <a:t> (102 c)</a:t>
            </a:r>
            <a:r>
              <a:rPr lang="it-IT" sz="2400" dirty="0" smtClean="0"/>
              <a:t> by </a:t>
            </a:r>
            <a:r>
              <a:rPr lang="it-IT" sz="2400" dirty="0" err="1" smtClean="0"/>
              <a:t>collective</a:t>
            </a:r>
            <a:r>
              <a:rPr lang="it-IT" sz="2400" dirty="0" smtClean="0"/>
              <a:t> </a:t>
            </a:r>
            <a:r>
              <a:rPr lang="it-IT" sz="2400" dirty="0" err="1" smtClean="0"/>
              <a:t>licensing</a:t>
            </a:r>
            <a:r>
              <a:rPr lang="it-IT" sz="2400" dirty="0" smtClean="0"/>
              <a:t> </a:t>
            </a:r>
            <a:r>
              <a:rPr lang="it-IT" sz="2400" dirty="0" err="1" smtClean="0"/>
              <a:t>organizations</a:t>
            </a:r>
            <a:r>
              <a:rPr lang="it-IT" sz="2400" dirty="0" smtClean="0"/>
              <a:t> (</a:t>
            </a:r>
            <a:r>
              <a:rPr lang="it-IT" sz="2400" dirty="0" err="1" smtClean="0"/>
              <a:t>eg</a:t>
            </a:r>
            <a:r>
              <a:rPr lang="it-IT" sz="2400" dirty="0" smtClean="0"/>
              <a:t>. League merchandising)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1424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Antitrust </a:t>
            </a:r>
            <a:r>
              <a:rPr lang="it-IT" sz="3200" dirty="0" err="1" smtClean="0"/>
              <a:t>rules</a:t>
            </a:r>
            <a:r>
              <a:rPr lang="it-IT" sz="3200" dirty="0" smtClean="0"/>
              <a:t> </a:t>
            </a:r>
            <a:r>
              <a:rPr lang="it-IT" sz="3200" dirty="0" err="1" smtClean="0"/>
              <a:t>applying</a:t>
            </a:r>
            <a:r>
              <a:rPr lang="it-IT" sz="3200" dirty="0" smtClean="0"/>
              <a:t> to Trademark </a:t>
            </a:r>
            <a:r>
              <a:rPr lang="it-IT" sz="3200" dirty="0" err="1" smtClean="0"/>
              <a:t>Licenses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39552" y="1419367"/>
            <a:ext cx="84821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Artt. 101-102 TFEU</a:t>
            </a:r>
          </a:p>
          <a:p>
            <a:endParaRPr lang="it-IT" sz="2400" dirty="0" smtClean="0"/>
          </a:p>
          <a:p>
            <a:r>
              <a:rPr lang="it-IT" sz="2400" dirty="0" err="1" smtClean="0"/>
              <a:t>Not</a:t>
            </a:r>
            <a:r>
              <a:rPr lang="it-IT" sz="2400" dirty="0" smtClean="0"/>
              <a:t> </a:t>
            </a:r>
            <a:r>
              <a:rPr lang="it-IT" sz="2400" dirty="0" err="1" smtClean="0"/>
              <a:t>generally</a:t>
            </a:r>
            <a:r>
              <a:rPr lang="it-IT" sz="2400" dirty="0" smtClean="0"/>
              <a:t> </a:t>
            </a:r>
            <a:r>
              <a:rPr lang="it-IT" sz="2400" dirty="0" err="1" smtClean="0"/>
              <a:t>block</a:t>
            </a:r>
            <a:r>
              <a:rPr lang="it-IT" sz="2400" dirty="0" smtClean="0"/>
              <a:t> </a:t>
            </a:r>
            <a:r>
              <a:rPr lang="it-IT" sz="2400" dirty="0" err="1" smtClean="0"/>
              <a:t>exempted</a:t>
            </a:r>
            <a:r>
              <a:rPr lang="it-IT" sz="2400" dirty="0" smtClean="0"/>
              <a:t> under Reg. 19/65/EEC, </a:t>
            </a:r>
            <a:r>
              <a:rPr lang="it-IT" sz="2400" dirty="0" err="1" smtClean="0"/>
              <a:t>but</a:t>
            </a:r>
            <a:r>
              <a:rPr lang="it-IT" sz="2400" dirty="0" smtClean="0"/>
              <a:t>:</a:t>
            </a:r>
          </a:p>
          <a:p>
            <a:endParaRPr lang="it-IT" sz="2400" dirty="0" smtClean="0"/>
          </a:p>
          <a:p>
            <a:r>
              <a:rPr lang="it-IT" sz="2400" dirty="0" smtClean="0"/>
              <a:t>VABER (Reg. </a:t>
            </a:r>
            <a:r>
              <a:rPr lang="it-IT" sz="2400" dirty="0" smtClean="0"/>
              <a:t>330/2010) </a:t>
            </a:r>
            <a:r>
              <a:rPr lang="it-IT" sz="2400" dirty="0" smtClean="0"/>
              <a:t>art. 2.3 TM </a:t>
            </a:r>
            <a:r>
              <a:rPr lang="it-IT" sz="2400" dirty="0" err="1" smtClean="0"/>
              <a:t>license</a:t>
            </a:r>
            <a:r>
              <a:rPr lang="it-IT" sz="2400" dirty="0" smtClean="0"/>
              <a:t> </a:t>
            </a:r>
            <a:r>
              <a:rPr lang="it-IT" sz="2400" dirty="0" err="1" smtClean="0"/>
              <a:t>ancillary</a:t>
            </a:r>
            <a:r>
              <a:rPr lang="it-IT" sz="2400" dirty="0" smtClean="0"/>
              <a:t> to VA</a:t>
            </a:r>
          </a:p>
          <a:p>
            <a:endParaRPr lang="it-IT" sz="2400" dirty="0" smtClean="0"/>
          </a:p>
          <a:p>
            <a:r>
              <a:rPr lang="it-IT" sz="2400" dirty="0" smtClean="0"/>
              <a:t>TTBER (Reg. 316/2014), art. 2.3 TM </a:t>
            </a:r>
            <a:r>
              <a:rPr lang="it-IT" sz="2400" dirty="0" err="1" smtClean="0"/>
              <a:t>license</a:t>
            </a:r>
            <a:r>
              <a:rPr lang="it-IT" sz="2400" dirty="0" smtClean="0"/>
              <a:t> part of TT (</a:t>
            </a:r>
            <a:r>
              <a:rPr lang="it-IT" sz="2400" dirty="0" err="1" smtClean="0"/>
              <a:t>mixed</a:t>
            </a:r>
            <a:r>
              <a:rPr lang="it-IT" sz="2400" dirty="0" smtClean="0"/>
              <a:t> </a:t>
            </a:r>
            <a:r>
              <a:rPr lang="it-IT" sz="2400" dirty="0" err="1" smtClean="0"/>
              <a:t>agreements</a:t>
            </a:r>
            <a:r>
              <a:rPr lang="it-IT" sz="2400" dirty="0" smtClean="0"/>
              <a:t>)</a:t>
            </a:r>
            <a:endParaRPr lang="it-IT" sz="2400" dirty="0"/>
          </a:p>
          <a:p>
            <a:endParaRPr lang="it-IT" sz="2400" dirty="0" smtClean="0"/>
          </a:p>
          <a:p>
            <a:r>
              <a:rPr lang="it-IT" sz="2400" dirty="0" smtClean="0"/>
              <a:t>EC case law: </a:t>
            </a:r>
            <a:r>
              <a:rPr lang="it-IT" sz="2400" dirty="0" err="1" smtClean="0"/>
              <a:t>old</a:t>
            </a:r>
            <a:r>
              <a:rPr lang="it-IT" sz="2400" dirty="0" smtClean="0"/>
              <a:t> and </a:t>
            </a:r>
            <a:r>
              <a:rPr lang="it-IT" sz="2400" dirty="0" err="1" smtClean="0"/>
              <a:t>scarce</a:t>
            </a:r>
            <a:r>
              <a:rPr lang="it-IT" sz="2400" dirty="0" smtClean="0"/>
              <a:t>  no ECG </a:t>
            </a:r>
            <a:r>
              <a:rPr lang="it-IT" sz="2400" dirty="0" err="1" smtClean="0"/>
              <a:t>decisions</a:t>
            </a:r>
            <a:r>
              <a:rPr lang="it-IT" sz="2400" dirty="0" smtClean="0"/>
              <a:t> </a:t>
            </a:r>
          </a:p>
          <a:p>
            <a:r>
              <a:rPr lang="it-IT" sz="2400" dirty="0" err="1" smtClean="0"/>
              <a:t>Commission</a:t>
            </a:r>
            <a:r>
              <a:rPr lang="it-IT" sz="2400" dirty="0" smtClean="0"/>
              <a:t> </a:t>
            </a:r>
            <a:r>
              <a:rPr lang="it-IT" sz="2400" dirty="0" err="1" smtClean="0"/>
              <a:t>decisions</a:t>
            </a:r>
            <a:r>
              <a:rPr lang="it-IT" sz="2400" dirty="0" smtClean="0"/>
              <a:t>: Campari (1977) </a:t>
            </a:r>
            <a:r>
              <a:rPr lang="it-IT" sz="2400" dirty="0" err="1"/>
              <a:t>Moosehad</a:t>
            </a:r>
            <a:r>
              <a:rPr lang="it-IT" sz="2400" dirty="0"/>
              <a:t> / Whitbread (1990)</a:t>
            </a:r>
            <a:endParaRPr lang="it-IT" sz="2400" dirty="0" smtClean="0"/>
          </a:p>
          <a:p>
            <a:endParaRPr lang="it-IT" sz="2400" dirty="0"/>
          </a:p>
          <a:p>
            <a:endParaRPr lang="it-IT" sz="2400" dirty="0" smtClean="0"/>
          </a:p>
          <a:p>
            <a:endParaRPr lang="it-IT" sz="2400" dirty="0"/>
          </a:p>
          <a:p>
            <a:endParaRPr lang="it-IT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799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Art.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47500" lnSpcReduction="20000"/>
          </a:bodyPr>
          <a:lstStyle/>
          <a:p>
            <a:r>
              <a:rPr lang="it-IT" sz="4200" dirty="0" smtClean="0">
                <a:latin typeface="+mj-lt"/>
              </a:rPr>
              <a:t>pro competitive </a:t>
            </a:r>
            <a:r>
              <a:rPr lang="it-IT" sz="4200" dirty="0" err="1" smtClean="0">
                <a:latin typeface="+mj-lt"/>
              </a:rPr>
              <a:t>built</a:t>
            </a:r>
            <a:r>
              <a:rPr lang="it-IT" sz="4200" dirty="0" smtClean="0">
                <a:latin typeface="+mj-lt"/>
              </a:rPr>
              <a:t>-in </a:t>
            </a:r>
            <a:r>
              <a:rPr lang="it-IT" sz="4200" dirty="0" err="1" smtClean="0">
                <a:latin typeface="+mj-lt"/>
              </a:rPr>
              <a:t>principles</a:t>
            </a:r>
            <a:r>
              <a:rPr lang="it-IT" sz="4200" dirty="0" smtClean="0">
                <a:latin typeface="+mj-lt"/>
              </a:rPr>
              <a:t> (</a:t>
            </a:r>
            <a:r>
              <a:rPr lang="it-IT" sz="4200" dirty="0" err="1" smtClean="0">
                <a:latin typeface="+mj-lt"/>
              </a:rPr>
              <a:t>doctrine</a:t>
            </a:r>
            <a:r>
              <a:rPr lang="it-IT" sz="4200" dirty="0" smtClean="0">
                <a:latin typeface="+mj-lt"/>
              </a:rPr>
              <a:t> of </a:t>
            </a:r>
            <a:r>
              <a:rPr lang="it-IT" sz="4200" dirty="0" err="1" smtClean="0">
                <a:latin typeface="+mj-lt"/>
              </a:rPr>
              <a:t>separability</a:t>
            </a:r>
            <a:r>
              <a:rPr lang="it-IT" sz="4200" dirty="0" smtClean="0">
                <a:latin typeface="+mj-lt"/>
              </a:rPr>
              <a:t> of trademark from </a:t>
            </a:r>
            <a:r>
              <a:rPr lang="it-IT" sz="4200" dirty="0" err="1" smtClean="0">
                <a:latin typeface="+mj-lt"/>
              </a:rPr>
              <a:t>product</a:t>
            </a:r>
            <a:r>
              <a:rPr lang="it-IT" sz="4200" dirty="0" smtClean="0">
                <a:latin typeface="+mj-lt"/>
              </a:rPr>
              <a:t>, </a:t>
            </a:r>
            <a:r>
              <a:rPr lang="it-IT" sz="4200" dirty="0" err="1" smtClean="0">
                <a:latin typeface="+mj-lt"/>
              </a:rPr>
              <a:t>descriptive</a:t>
            </a:r>
            <a:r>
              <a:rPr lang="it-IT" sz="4200" dirty="0" smtClean="0">
                <a:latin typeface="+mj-lt"/>
              </a:rPr>
              <a:t> TM, free </a:t>
            </a:r>
            <a:r>
              <a:rPr lang="it-IT" sz="4200" dirty="0" err="1" smtClean="0">
                <a:latin typeface="+mj-lt"/>
              </a:rPr>
              <a:t>uses</a:t>
            </a:r>
            <a:r>
              <a:rPr lang="it-IT" sz="4200" dirty="0" smtClean="0">
                <a:latin typeface="+mj-lt"/>
              </a:rPr>
              <a:t>, etc.) </a:t>
            </a:r>
            <a:r>
              <a:rPr lang="it-IT" sz="4200" dirty="0" err="1" smtClean="0">
                <a:latin typeface="+mj-lt"/>
              </a:rPr>
              <a:t>but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protection</a:t>
            </a:r>
            <a:r>
              <a:rPr lang="it-IT" sz="4200" dirty="0" smtClean="0">
                <a:latin typeface="+mj-lt"/>
              </a:rPr>
              <a:t> of </a:t>
            </a:r>
            <a:r>
              <a:rPr lang="it-IT" sz="4200" dirty="0" err="1" smtClean="0">
                <a:latin typeface="+mj-lt"/>
              </a:rPr>
              <a:t>well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known</a:t>
            </a:r>
            <a:r>
              <a:rPr lang="it-IT" sz="4200" dirty="0" smtClean="0">
                <a:latin typeface="+mj-lt"/>
              </a:rPr>
              <a:t> trademark  </a:t>
            </a:r>
            <a:r>
              <a:rPr lang="it-IT" sz="4200" dirty="0" err="1" smtClean="0">
                <a:latin typeface="+mj-lt"/>
              </a:rPr>
              <a:t>as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property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rights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beyond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confusion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may</a:t>
            </a:r>
            <a:r>
              <a:rPr lang="it-IT" sz="4200" dirty="0" smtClean="0">
                <a:latin typeface="+mj-lt"/>
              </a:rPr>
              <a:t> create market </a:t>
            </a:r>
            <a:r>
              <a:rPr lang="it-IT" sz="4200" dirty="0" err="1" smtClean="0">
                <a:latin typeface="+mj-lt"/>
              </a:rPr>
              <a:t>power</a:t>
            </a:r>
            <a:r>
              <a:rPr lang="it-IT" sz="4200" dirty="0" smtClean="0">
                <a:latin typeface="+mj-lt"/>
              </a:rPr>
              <a:t>  </a:t>
            </a:r>
          </a:p>
          <a:p>
            <a:endParaRPr lang="it-IT" sz="4200" dirty="0" smtClean="0">
              <a:latin typeface="+mj-lt"/>
            </a:endParaRPr>
          </a:p>
          <a:p>
            <a:r>
              <a:rPr lang="it-IT" sz="4200" dirty="0" smtClean="0">
                <a:latin typeface="+mj-lt"/>
              </a:rPr>
              <a:t>Ownership of trademark per se </a:t>
            </a:r>
            <a:r>
              <a:rPr lang="it-IT" sz="4200" dirty="0" err="1" smtClean="0">
                <a:latin typeface="+mj-lt"/>
              </a:rPr>
              <a:t>does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not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confer</a:t>
            </a:r>
            <a:r>
              <a:rPr lang="it-IT" sz="4200" dirty="0" smtClean="0">
                <a:latin typeface="+mj-lt"/>
              </a:rPr>
              <a:t> market </a:t>
            </a:r>
            <a:r>
              <a:rPr lang="it-IT" sz="4200" dirty="0" err="1" smtClean="0">
                <a:latin typeface="+mj-lt"/>
              </a:rPr>
              <a:t>power</a:t>
            </a:r>
            <a:r>
              <a:rPr lang="it-IT" sz="4200" dirty="0" smtClean="0">
                <a:latin typeface="+mj-lt"/>
              </a:rPr>
              <a:t>: </a:t>
            </a:r>
            <a:r>
              <a:rPr lang="it-IT" sz="4200" dirty="0" err="1" smtClean="0">
                <a:latin typeface="+mj-lt"/>
              </a:rPr>
              <a:t>other</a:t>
            </a:r>
            <a:r>
              <a:rPr lang="it-IT" sz="4200" dirty="0" smtClean="0">
                <a:latin typeface="+mj-lt"/>
              </a:rPr>
              <a:t> parties are free to sell the </a:t>
            </a:r>
            <a:r>
              <a:rPr lang="it-IT" sz="4200" dirty="0" err="1" smtClean="0">
                <a:latin typeface="+mj-lt"/>
              </a:rPr>
              <a:t>same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goods</a:t>
            </a:r>
            <a:r>
              <a:rPr lang="it-IT" sz="4200" dirty="0" smtClean="0">
                <a:latin typeface="+mj-lt"/>
              </a:rPr>
              <a:t> under </a:t>
            </a:r>
            <a:r>
              <a:rPr lang="it-IT" sz="4200" dirty="0" err="1" smtClean="0">
                <a:latin typeface="+mj-lt"/>
              </a:rPr>
              <a:t>different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trademarks</a:t>
            </a:r>
            <a:r>
              <a:rPr lang="it-IT" sz="4200" dirty="0" smtClean="0">
                <a:latin typeface="+mj-lt"/>
              </a:rPr>
              <a:t>, </a:t>
            </a:r>
            <a:r>
              <a:rPr lang="it-IT" sz="4200" dirty="0" err="1" smtClean="0">
                <a:latin typeface="+mj-lt"/>
              </a:rPr>
              <a:t>but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well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known</a:t>
            </a:r>
            <a:r>
              <a:rPr lang="it-IT" sz="4200" dirty="0" smtClean="0">
                <a:latin typeface="+mj-lt"/>
              </a:rPr>
              <a:t> trademark </a:t>
            </a:r>
            <a:r>
              <a:rPr lang="it-IT" sz="4200" dirty="0" err="1" smtClean="0">
                <a:latin typeface="+mj-lt"/>
              </a:rPr>
              <a:t>may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confer</a:t>
            </a:r>
            <a:r>
              <a:rPr lang="it-IT" sz="4200" dirty="0" smtClean="0">
                <a:latin typeface="+mj-lt"/>
              </a:rPr>
              <a:t> an </a:t>
            </a:r>
            <a:r>
              <a:rPr lang="it-IT" sz="4200" dirty="0" err="1" smtClean="0">
                <a:latin typeface="+mj-lt"/>
              </a:rPr>
              <a:t>important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advange</a:t>
            </a:r>
            <a:r>
              <a:rPr lang="it-IT" sz="4200" dirty="0" smtClean="0">
                <a:latin typeface="+mj-lt"/>
              </a:rPr>
              <a:t> in </a:t>
            </a:r>
            <a:r>
              <a:rPr lang="it-IT" sz="4200" dirty="0" err="1" smtClean="0">
                <a:latin typeface="+mj-lt"/>
              </a:rPr>
              <a:t>entering</a:t>
            </a:r>
            <a:r>
              <a:rPr lang="it-IT" sz="4200" dirty="0" smtClean="0">
                <a:latin typeface="+mj-lt"/>
              </a:rPr>
              <a:t> or </a:t>
            </a:r>
            <a:r>
              <a:rPr lang="it-IT" sz="4200" dirty="0" err="1" smtClean="0">
                <a:latin typeface="+mj-lt"/>
              </a:rPr>
              <a:t>competing</a:t>
            </a:r>
            <a:r>
              <a:rPr lang="it-IT" sz="4200" dirty="0" smtClean="0">
                <a:latin typeface="+mj-lt"/>
              </a:rPr>
              <a:t> in a </a:t>
            </a:r>
            <a:r>
              <a:rPr lang="it-IT" sz="4200" dirty="0" err="1" smtClean="0">
                <a:latin typeface="+mj-lt"/>
              </a:rPr>
              <a:t>certain</a:t>
            </a:r>
            <a:r>
              <a:rPr lang="it-IT" sz="4200" dirty="0" smtClean="0">
                <a:latin typeface="+mj-lt"/>
              </a:rPr>
              <a:t> market (</a:t>
            </a:r>
            <a:r>
              <a:rPr lang="it-IT" sz="4200" dirty="0" err="1" smtClean="0">
                <a:latin typeface="+mj-lt"/>
              </a:rPr>
              <a:t>Moosehead</a:t>
            </a:r>
            <a:r>
              <a:rPr lang="it-IT" sz="4200" dirty="0" smtClean="0">
                <a:latin typeface="+mj-lt"/>
              </a:rPr>
              <a:t>/Whitbread 15)</a:t>
            </a:r>
          </a:p>
          <a:p>
            <a:endParaRPr lang="it-IT" sz="4200" dirty="0" smtClean="0">
              <a:latin typeface="+mj-lt"/>
            </a:endParaRPr>
          </a:p>
          <a:p>
            <a:r>
              <a:rPr lang="it-IT" sz="4200" dirty="0" err="1" smtClean="0">
                <a:latin typeface="+mj-lt"/>
              </a:rPr>
              <a:t>Branding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tends</a:t>
            </a:r>
            <a:r>
              <a:rPr lang="it-IT" sz="4200" dirty="0" smtClean="0">
                <a:latin typeface="+mj-lt"/>
              </a:rPr>
              <a:t> to </a:t>
            </a:r>
            <a:r>
              <a:rPr lang="it-IT" sz="4200" dirty="0" err="1" smtClean="0">
                <a:latin typeface="+mj-lt"/>
              </a:rPr>
              <a:t>increase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product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differentiation</a:t>
            </a:r>
            <a:r>
              <a:rPr lang="it-IT" sz="4200" dirty="0" smtClean="0">
                <a:latin typeface="+mj-lt"/>
              </a:rPr>
              <a:t> and reduce </a:t>
            </a:r>
            <a:r>
              <a:rPr lang="it-IT" sz="4200" dirty="0" err="1" smtClean="0">
                <a:latin typeface="+mj-lt"/>
              </a:rPr>
              <a:t>substitutability</a:t>
            </a:r>
            <a:r>
              <a:rPr lang="it-IT" sz="4200" dirty="0" smtClean="0">
                <a:latin typeface="+mj-lt"/>
              </a:rPr>
              <a:t> (VA </a:t>
            </a:r>
            <a:r>
              <a:rPr lang="it-IT" sz="4200" dirty="0" err="1" smtClean="0">
                <a:latin typeface="+mj-lt"/>
              </a:rPr>
              <a:t>Guidelines</a:t>
            </a:r>
            <a:r>
              <a:rPr lang="it-IT" sz="4200" dirty="0" smtClean="0">
                <a:latin typeface="+mj-lt"/>
              </a:rPr>
              <a:t> 104)</a:t>
            </a:r>
          </a:p>
          <a:p>
            <a:endParaRPr lang="it-IT" sz="4200" dirty="0" smtClean="0">
              <a:latin typeface="+mj-lt"/>
            </a:endParaRPr>
          </a:p>
          <a:p>
            <a:r>
              <a:rPr lang="it-IT" sz="4200" dirty="0" smtClean="0">
                <a:latin typeface="+mj-lt"/>
              </a:rPr>
              <a:t>In </a:t>
            </a:r>
            <a:r>
              <a:rPr lang="it-IT" sz="4200" dirty="0" err="1" smtClean="0">
                <a:latin typeface="+mj-lt"/>
              </a:rPr>
              <a:t>principle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Commission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does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not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apply</a:t>
            </a:r>
            <a:r>
              <a:rPr lang="it-IT" sz="4200" dirty="0" smtClean="0">
                <a:latin typeface="+mj-lt"/>
              </a:rPr>
              <a:t> the </a:t>
            </a:r>
            <a:r>
              <a:rPr lang="it-IT" sz="4200" dirty="0" err="1" smtClean="0">
                <a:latin typeface="+mj-lt"/>
              </a:rPr>
              <a:t>same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principles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developed</a:t>
            </a:r>
            <a:r>
              <a:rPr lang="it-IT" sz="4200" dirty="0" smtClean="0">
                <a:latin typeface="+mj-lt"/>
              </a:rPr>
              <a:t> in TTBER to trademark </a:t>
            </a:r>
            <a:r>
              <a:rPr lang="it-IT" sz="4200" dirty="0" err="1" smtClean="0">
                <a:latin typeface="+mj-lt"/>
              </a:rPr>
              <a:t>licensing</a:t>
            </a:r>
            <a:r>
              <a:rPr lang="it-IT" sz="4200" dirty="0" smtClean="0">
                <a:latin typeface="+mj-lt"/>
              </a:rPr>
              <a:t> (TT </a:t>
            </a:r>
            <a:r>
              <a:rPr lang="it-IT" sz="4200" dirty="0" err="1" smtClean="0">
                <a:latin typeface="+mj-lt"/>
              </a:rPr>
              <a:t>Guidelines</a:t>
            </a:r>
            <a:r>
              <a:rPr lang="it-IT" sz="4200" dirty="0" smtClean="0">
                <a:latin typeface="+mj-lt"/>
              </a:rPr>
              <a:t> 50)</a:t>
            </a:r>
          </a:p>
          <a:p>
            <a:endParaRPr lang="en-US" sz="4200" dirty="0" smtClean="0">
              <a:latin typeface="+mj-lt"/>
            </a:endParaRPr>
          </a:p>
          <a:p>
            <a:r>
              <a:rPr lang="it-IT" sz="4200" dirty="0" err="1" smtClean="0">
                <a:latin typeface="+mj-lt"/>
              </a:rPr>
              <a:t>If</a:t>
            </a:r>
            <a:r>
              <a:rPr lang="it-IT" sz="4200" dirty="0" smtClean="0">
                <a:latin typeface="+mj-lt"/>
              </a:rPr>
              <a:t> the </a:t>
            </a:r>
            <a:r>
              <a:rPr lang="it-IT" sz="4200" dirty="0" err="1" smtClean="0">
                <a:latin typeface="+mj-lt"/>
              </a:rPr>
              <a:t>aim</a:t>
            </a:r>
            <a:r>
              <a:rPr lang="it-IT" sz="4200" dirty="0" smtClean="0">
                <a:latin typeface="+mj-lt"/>
              </a:rPr>
              <a:t> of the </a:t>
            </a:r>
            <a:r>
              <a:rPr lang="it-IT" sz="4200" dirty="0" err="1" smtClean="0">
                <a:latin typeface="+mj-lt"/>
              </a:rPr>
              <a:t>agreement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is</a:t>
            </a:r>
            <a:r>
              <a:rPr lang="it-IT" sz="4200" dirty="0" smtClean="0">
                <a:latin typeface="+mj-lt"/>
              </a:rPr>
              <a:t> to </a:t>
            </a:r>
            <a:r>
              <a:rPr lang="it-IT" sz="4200" dirty="0" err="1" smtClean="0">
                <a:latin typeface="+mj-lt"/>
              </a:rPr>
              <a:t>decentralise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manufacture</a:t>
            </a:r>
            <a:r>
              <a:rPr lang="it-IT" sz="4200" dirty="0" smtClean="0">
                <a:latin typeface="+mj-lt"/>
              </a:rPr>
              <a:t> and </a:t>
            </a:r>
            <a:r>
              <a:rPr lang="it-IT" sz="4200" dirty="0" err="1" smtClean="0">
                <a:latin typeface="+mj-lt"/>
              </a:rPr>
              <a:t>rationalise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distribution</a:t>
            </a:r>
            <a:r>
              <a:rPr lang="it-IT" sz="4200" dirty="0" smtClean="0">
                <a:latin typeface="+mj-lt"/>
              </a:rPr>
              <a:t> to </a:t>
            </a:r>
            <a:r>
              <a:rPr lang="it-IT" sz="4200" dirty="0" err="1" smtClean="0">
                <a:latin typeface="+mj-lt"/>
              </a:rPr>
              <a:t>promote</a:t>
            </a:r>
            <a:r>
              <a:rPr lang="it-IT" sz="4200" dirty="0" smtClean="0">
                <a:latin typeface="+mj-lt"/>
              </a:rPr>
              <a:t> the sales, non compete </a:t>
            </a:r>
            <a:r>
              <a:rPr lang="it-IT" sz="4200" dirty="0" err="1" smtClean="0">
                <a:latin typeface="+mj-lt"/>
              </a:rPr>
              <a:t>obligation</a:t>
            </a:r>
            <a:r>
              <a:rPr lang="it-IT" sz="4200" dirty="0" smtClean="0">
                <a:latin typeface="+mj-lt"/>
              </a:rPr>
              <a:t> on </a:t>
            </a:r>
            <a:r>
              <a:rPr lang="it-IT" sz="4200" dirty="0" err="1" smtClean="0">
                <a:latin typeface="+mj-lt"/>
              </a:rPr>
              <a:t>licensees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have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efficiency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effects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similar</a:t>
            </a:r>
            <a:r>
              <a:rPr lang="it-IT" sz="4200" dirty="0" smtClean="0">
                <a:latin typeface="+mj-lt"/>
              </a:rPr>
              <a:t> to </a:t>
            </a:r>
            <a:r>
              <a:rPr lang="it-IT" sz="4200" dirty="0" err="1" smtClean="0">
                <a:latin typeface="+mj-lt"/>
              </a:rPr>
              <a:t>exclusive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dealings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agreements</a:t>
            </a:r>
            <a:r>
              <a:rPr lang="it-IT" sz="4200" dirty="0" smtClean="0">
                <a:latin typeface="+mj-lt"/>
              </a:rPr>
              <a:t> and </a:t>
            </a:r>
            <a:r>
              <a:rPr lang="it-IT" sz="4200" dirty="0" err="1" smtClean="0">
                <a:latin typeface="+mj-lt"/>
              </a:rPr>
              <a:t>not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restrictive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effects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as</a:t>
            </a:r>
            <a:r>
              <a:rPr lang="it-IT" sz="4200" dirty="0" smtClean="0">
                <a:latin typeface="+mj-lt"/>
              </a:rPr>
              <a:t> in </a:t>
            </a:r>
            <a:r>
              <a:rPr lang="it-IT" sz="4200" dirty="0" err="1" smtClean="0">
                <a:latin typeface="+mj-lt"/>
              </a:rPr>
              <a:t>patent</a:t>
            </a:r>
            <a:r>
              <a:rPr lang="it-IT" sz="4200" dirty="0" smtClean="0">
                <a:latin typeface="+mj-lt"/>
              </a:rPr>
              <a:t> or </a:t>
            </a:r>
            <a:r>
              <a:rPr lang="it-IT" sz="4200" dirty="0" err="1" smtClean="0">
                <a:latin typeface="+mj-lt"/>
              </a:rPr>
              <a:t>other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creativity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results</a:t>
            </a:r>
            <a:r>
              <a:rPr lang="it-IT" sz="4200" dirty="0" smtClean="0">
                <a:latin typeface="+mj-lt"/>
              </a:rPr>
              <a:t> </a:t>
            </a:r>
            <a:r>
              <a:rPr lang="it-IT" sz="4200" dirty="0" err="1" smtClean="0">
                <a:latin typeface="+mj-lt"/>
              </a:rPr>
              <a:t>protecting</a:t>
            </a:r>
            <a:r>
              <a:rPr lang="it-IT" sz="4200" dirty="0" smtClean="0">
                <a:latin typeface="+mj-lt"/>
              </a:rPr>
              <a:t> IP (Campari III.2)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9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it-IT" dirty="0" smtClean="0"/>
              <a:t>Art. 101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27584" y="1268760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/>
              <a:t>Campari (1977):</a:t>
            </a:r>
          </a:p>
          <a:p>
            <a:r>
              <a:rPr lang="it-IT" b="1" dirty="0" err="1" smtClean="0">
                <a:solidFill>
                  <a:srgbClr val="FF0000"/>
                </a:solidFill>
              </a:rPr>
              <a:t>Restrictive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but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exempted</a:t>
            </a:r>
            <a:r>
              <a:rPr lang="it-IT" b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improve</a:t>
            </a:r>
            <a:r>
              <a:rPr lang="it-IT" dirty="0" smtClean="0"/>
              <a:t> production and </a:t>
            </a:r>
            <a:r>
              <a:rPr lang="it-IT" dirty="0" err="1" smtClean="0"/>
              <a:t>distribution</a:t>
            </a:r>
            <a:r>
              <a:rPr lang="it-IT" dirty="0" smtClean="0"/>
              <a:t>, </a:t>
            </a:r>
            <a:r>
              <a:rPr lang="it-IT" dirty="0" err="1" smtClean="0"/>
              <a:t>protect</a:t>
            </a:r>
            <a:r>
              <a:rPr lang="it-IT" dirty="0" smtClean="0"/>
              <a:t> </a:t>
            </a:r>
            <a:r>
              <a:rPr lang="it-IT" dirty="0" err="1" smtClean="0"/>
              <a:t>investment</a:t>
            </a:r>
            <a:r>
              <a:rPr lang="it-IT" dirty="0" smtClean="0"/>
              <a:t>)</a:t>
            </a:r>
            <a:endParaRPr lang="it-IT" b="1" dirty="0" smtClean="0"/>
          </a:p>
          <a:p>
            <a:r>
              <a:rPr lang="it-IT" dirty="0" smtClean="0"/>
              <a:t>-    </a:t>
            </a:r>
            <a:r>
              <a:rPr lang="it-IT" dirty="0" err="1" smtClean="0"/>
              <a:t>exclusivity</a:t>
            </a:r>
            <a:endParaRPr lang="it-IT" dirty="0"/>
          </a:p>
          <a:p>
            <a:r>
              <a:rPr lang="it-IT" dirty="0" smtClean="0"/>
              <a:t>-    </a:t>
            </a:r>
            <a:r>
              <a:rPr lang="it-IT" dirty="0" err="1" smtClean="0"/>
              <a:t>Restriction</a:t>
            </a:r>
            <a:r>
              <a:rPr lang="it-IT" dirty="0" smtClean="0"/>
              <a:t> on </a:t>
            </a:r>
            <a:r>
              <a:rPr lang="it-IT" dirty="0" err="1" smtClean="0"/>
              <a:t>active</a:t>
            </a:r>
            <a:r>
              <a:rPr lang="it-IT" dirty="0" smtClean="0"/>
              <a:t> sales </a:t>
            </a:r>
            <a:r>
              <a:rPr lang="it-IT" dirty="0" err="1" smtClean="0"/>
              <a:t>outside</a:t>
            </a:r>
            <a:r>
              <a:rPr lang="it-IT" dirty="0" smtClean="0"/>
              <a:t> </a:t>
            </a:r>
            <a:r>
              <a:rPr lang="it-IT" dirty="0" err="1" smtClean="0"/>
              <a:t>allocated</a:t>
            </a:r>
            <a:r>
              <a:rPr lang="it-IT" dirty="0" smtClean="0"/>
              <a:t> </a:t>
            </a:r>
            <a:r>
              <a:rPr lang="it-IT" dirty="0" err="1" smtClean="0"/>
              <a:t>territory</a:t>
            </a:r>
            <a:r>
              <a:rPr lang="it-IT" dirty="0" smtClean="0"/>
              <a:t> (passive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exempted</a:t>
            </a:r>
            <a:r>
              <a:rPr lang="it-IT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Non compete (</a:t>
            </a:r>
            <a:r>
              <a:rPr lang="it-IT" dirty="0" err="1" smtClean="0"/>
              <a:t>different</a:t>
            </a:r>
            <a:r>
              <a:rPr lang="it-IT" dirty="0" smtClean="0"/>
              <a:t> from </a:t>
            </a:r>
            <a:r>
              <a:rPr lang="it-IT" dirty="0" err="1" smtClean="0"/>
              <a:t>patent</a:t>
            </a:r>
            <a:r>
              <a:rPr lang="it-IT" dirty="0" smtClean="0"/>
              <a:t> </a:t>
            </a:r>
            <a:r>
              <a:rPr lang="it-IT" dirty="0" err="1" smtClean="0"/>
              <a:t>licensing</a:t>
            </a:r>
            <a:r>
              <a:rPr lang="it-IT" dirty="0" smtClean="0"/>
              <a:t> </a:t>
            </a:r>
            <a:r>
              <a:rPr lang="it-IT" dirty="0" err="1" smtClean="0"/>
              <a:t>agreement</a:t>
            </a:r>
            <a:r>
              <a:rPr lang="it-IT" dirty="0" smtClean="0"/>
              <a:t> / </a:t>
            </a:r>
            <a:r>
              <a:rPr lang="it-IT" dirty="0" err="1" smtClean="0"/>
              <a:t>similar</a:t>
            </a:r>
            <a:r>
              <a:rPr lang="it-IT" dirty="0" smtClean="0"/>
              <a:t> to </a:t>
            </a:r>
            <a:r>
              <a:rPr lang="it-IT" dirty="0" err="1" smtClean="0"/>
              <a:t>exclusive</a:t>
            </a:r>
            <a:r>
              <a:rPr lang="it-IT" dirty="0" smtClean="0"/>
              <a:t> </a:t>
            </a:r>
            <a:r>
              <a:rPr lang="it-IT" dirty="0" err="1" smtClean="0"/>
              <a:t>dealing</a:t>
            </a:r>
            <a:r>
              <a:rPr lang="it-IT" dirty="0" smtClean="0"/>
              <a:t> </a:t>
            </a:r>
            <a:r>
              <a:rPr lang="it-IT" dirty="0" err="1" smtClean="0"/>
              <a:t>agreement</a:t>
            </a:r>
            <a:r>
              <a:rPr lang="it-IT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Obligation</a:t>
            </a:r>
            <a:r>
              <a:rPr lang="it-IT" dirty="0" smtClean="0"/>
              <a:t> to </a:t>
            </a:r>
            <a:r>
              <a:rPr lang="it-IT" dirty="0" err="1" smtClean="0"/>
              <a:t>supply</a:t>
            </a:r>
            <a:r>
              <a:rPr lang="it-IT" dirty="0" smtClean="0"/>
              <a:t> the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product</a:t>
            </a:r>
            <a:r>
              <a:rPr lang="it-IT" dirty="0" smtClean="0"/>
              <a:t> to </a:t>
            </a:r>
            <a:r>
              <a:rPr lang="it-IT" dirty="0" err="1" smtClean="0"/>
              <a:t>certain</a:t>
            </a:r>
            <a:r>
              <a:rPr lang="it-IT" dirty="0" smtClean="0"/>
              <a:t> </a:t>
            </a:r>
            <a:r>
              <a:rPr lang="it-IT" dirty="0" err="1" smtClean="0"/>
              <a:t>group</a:t>
            </a:r>
            <a:r>
              <a:rPr lang="it-IT" dirty="0" smtClean="0"/>
              <a:t> of </a:t>
            </a:r>
            <a:r>
              <a:rPr lang="it-IT" dirty="0" err="1" smtClean="0"/>
              <a:t>customers</a:t>
            </a:r>
            <a:r>
              <a:rPr lang="it-IT" dirty="0" smtClean="0"/>
              <a:t> (</a:t>
            </a:r>
            <a:r>
              <a:rPr lang="it-IT" dirty="0" err="1" smtClean="0"/>
              <a:t>diplomatic</a:t>
            </a:r>
            <a:r>
              <a:rPr lang="it-IT" dirty="0" smtClean="0"/>
              <a:t> </a:t>
            </a:r>
            <a:r>
              <a:rPr lang="it-IT" dirty="0" err="1" smtClean="0"/>
              <a:t>corps</a:t>
            </a:r>
            <a:r>
              <a:rPr lang="it-IT" dirty="0" smtClean="0"/>
              <a:t>, </a:t>
            </a:r>
            <a:r>
              <a:rPr lang="it-IT" dirty="0" err="1" smtClean="0"/>
              <a:t>foreign</a:t>
            </a:r>
            <a:r>
              <a:rPr lang="it-IT" dirty="0" smtClean="0"/>
              <a:t> </a:t>
            </a:r>
            <a:r>
              <a:rPr lang="it-IT" dirty="0" err="1" smtClean="0"/>
              <a:t>armed</a:t>
            </a:r>
            <a:r>
              <a:rPr lang="it-IT" dirty="0" smtClean="0"/>
              <a:t> </a:t>
            </a:r>
            <a:r>
              <a:rPr lang="it-IT" dirty="0" err="1" smtClean="0"/>
              <a:t>forces</a:t>
            </a:r>
            <a:r>
              <a:rPr lang="it-IT" dirty="0" smtClean="0"/>
              <a:t> etc.)  </a:t>
            </a:r>
            <a:r>
              <a:rPr lang="it-IT" dirty="0" err="1" smtClean="0"/>
              <a:t>promote</a:t>
            </a:r>
            <a:r>
              <a:rPr lang="it-IT" dirty="0" smtClean="0"/>
              <a:t> brand </a:t>
            </a:r>
            <a:r>
              <a:rPr lang="it-IT" dirty="0" err="1" smtClean="0"/>
              <a:t>loyalty</a:t>
            </a:r>
            <a:endParaRPr lang="it-IT" dirty="0" smtClean="0"/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r>
              <a:rPr lang="it-IT" b="1" dirty="0" err="1" smtClean="0">
                <a:solidFill>
                  <a:srgbClr val="FF0000"/>
                </a:solidFill>
              </a:rPr>
              <a:t>Not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restrictive</a:t>
            </a:r>
            <a:r>
              <a:rPr lang="it-IT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Export </a:t>
            </a:r>
            <a:r>
              <a:rPr lang="it-IT" dirty="0" err="1" smtClean="0"/>
              <a:t>ban</a:t>
            </a:r>
            <a:r>
              <a:rPr lang="it-IT" dirty="0" smtClean="0"/>
              <a:t> </a:t>
            </a:r>
            <a:r>
              <a:rPr lang="it-IT" dirty="0" err="1" smtClean="0"/>
              <a:t>outside</a:t>
            </a:r>
            <a:r>
              <a:rPr lang="it-IT" dirty="0" smtClean="0"/>
              <a:t> the common market </a:t>
            </a: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reimportation</a:t>
            </a:r>
            <a:r>
              <a:rPr lang="it-IT" dirty="0" smtClean="0"/>
              <a:t> </a:t>
            </a:r>
            <a:r>
              <a:rPr lang="it-IT" dirty="0" err="1" smtClean="0"/>
              <a:t>unlikely</a:t>
            </a:r>
            <a:r>
              <a:rPr lang="it-IT" dirty="0" smtClean="0"/>
              <a:t> (</a:t>
            </a:r>
            <a:r>
              <a:rPr lang="it-IT" dirty="0" err="1" smtClean="0"/>
              <a:t>taxes</a:t>
            </a:r>
            <a:r>
              <a:rPr lang="it-IT" dirty="0" smtClean="0"/>
              <a:t>, </a:t>
            </a:r>
            <a:r>
              <a:rPr lang="it-IT" dirty="0" err="1" smtClean="0"/>
              <a:t>duties</a:t>
            </a:r>
            <a:r>
              <a:rPr lang="it-IT" dirty="0" smtClean="0"/>
              <a:t>, </a:t>
            </a:r>
            <a:r>
              <a:rPr lang="it-IT" dirty="0" err="1" smtClean="0"/>
              <a:t>trade</a:t>
            </a:r>
            <a:r>
              <a:rPr lang="it-IT" dirty="0" smtClean="0"/>
              <a:t> </a:t>
            </a:r>
            <a:r>
              <a:rPr lang="it-IT" dirty="0" err="1" smtClean="0"/>
              <a:t>margins</a:t>
            </a:r>
            <a:r>
              <a:rPr lang="it-IT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Quality</a:t>
            </a:r>
            <a:r>
              <a:rPr lang="it-IT" dirty="0" smtClean="0"/>
              <a:t> control (</a:t>
            </a:r>
            <a:r>
              <a:rPr lang="it-IT" dirty="0" err="1" smtClean="0"/>
              <a:t>restrictions</a:t>
            </a:r>
            <a:r>
              <a:rPr lang="it-IT" dirty="0" smtClean="0"/>
              <a:t> in the use of </a:t>
            </a:r>
            <a:r>
              <a:rPr lang="it-IT" dirty="0" err="1" smtClean="0"/>
              <a:t>plants</a:t>
            </a:r>
            <a:r>
              <a:rPr lang="it-IT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Quality</a:t>
            </a:r>
            <a:r>
              <a:rPr lang="it-IT" dirty="0" smtClean="0"/>
              <a:t> control (</a:t>
            </a:r>
            <a:r>
              <a:rPr lang="it-IT" dirty="0" err="1" smtClean="0"/>
              <a:t>supply</a:t>
            </a:r>
            <a:r>
              <a:rPr lang="it-IT" dirty="0" smtClean="0"/>
              <a:t> of secret </a:t>
            </a:r>
            <a:r>
              <a:rPr lang="it-IT" dirty="0" err="1" smtClean="0"/>
              <a:t>raw</a:t>
            </a:r>
            <a:r>
              <a:rPr lang="it-IT" dirty="0" smtClean="0"/>
              <a:t> </a:t>
            </a:r>
            <a:r>
              <a:rPr lang="it-IT" dirty="0" err="1" smtClean="0"/>
              <a:t>material</a:t>
            </a:r>
            <a:r>
              <a:rPr lang="it-IT" dirty="0" smtClean="0"/>
              <a:t>/ </a:t>
            </a:r>
            <a:r>
              <a:rPr lang="it-IT" dirty="0" err="1" smtClean="0"/>
              <a:t>supply</a:t>
            </a:r>
            <a:r>
              <a:rPr lang="it-IT" dirty="0" smtClean="0"/>
              <a:t> of non secret </a:t>
            </a:r>
            <a:r>
              <a:rPr lang="it-IT" dirty="0" err="1" smtClean="0"/>
              <a:t>raw</a:t>
            </a:r>
            <a:r>
              <a:rPr lang="it-IT" dirty="0" smtClean="0"/>
              <a:t> </a:t>
            </a:r>
            <a:r>
              <a:rPr lang="it-IT" dirty="0" err="1" smtClean="0"/>
              <a:t>material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exempted</a:t>
            </a:r>
            <a:r>
              <a:rPr lang="it-IT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Confidentiality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Minimum </a:t>
            </a:r>
            <a:r>
              <a:rPr lang="it-IT" dirty="0" err="1" smtClean="0"/>
              <a:t>spending</a:t>
            </a:r>
            <a:r>
              <a:rPr lang="it-IT" dirty="0" smtClean="0"/>
              <a:t> </a:t>
            </a:r>
            <a:r>
              <a:rPr lang="it-IT" dirty="0" err="1" smtClean="0"/>
              <a:t>adv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non </a:t>
            </a:r>
            <a:r>
              <a:rPr lang="it-IT" dirty="0" err="1" smtClean="0"/>
              <a:t>assignment</a:t>
            </a:r>
            <a:r>
              <a:rPr lang="it-IT" dirty="0" smtClean="0"/>
              <a:t> </a:t>
            </a:r>
            <a:r>
              <a:rPr lang="it-IT" dirty="0" err="1" smtClean="0"/>
              <a:t>obligations</a:t>
            </a:r>
            <a:r>
              <a:rPr lang="it-IT" dirty="0" smtClean="0"/>
              <a:t> on </a:t>
            </a:r>
            <a:r>
              <a:rPr lang="it-IT" dirty="0" err="1" smtClean="0"/>
              <a:t>licensees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75541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it-IT" dirty="0" smtClean="0"/>
              <a:t>Art.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err="1" smtClean="0"/>
              <a:t>Moosehad</a:t>
            </a:r>
            <a:r>
              <a:rPr lang="it-IT" sz="2400" b="1" dirty="0" smtClean="0"/>
              <a:t> / Whitbread (1990)</a:t>
            </a:r>
          </a:p>
          <a:p>
            <a:pPr marL="0" indent="0">
              <a:buNone/>
            </a:pPr>
            <a:r>
              <a:rPr lang="it-IT" sz="2000" b="1" dirty="0" err="1" smtClean="0">
                <a:solidFill>
                  <a:srgbClr val="FF0000"/>
                </a:solidFill>
              </a:rPr>
              <a:t>Restrictive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but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exempted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sz="2000" dirty="0" err="1" smtClean="0"/>
              <a:t>Exclusivity</a:t>
            </a:r>
            <a:endParaRPr lang="it-IT" sz="2000" dirty="0" smtClean="0"/>
          </a:p>
          <a:p>
            <a:pPr marL="285750" indent="-285750">
              <a:buFontTx/>
              <a:buChar char="-"/>
            </a:pPr>
            <a:r>
              <a:rPr lang="it-IT" sz="2000" dirty="0" err="1" smtClean="0"/>
              <a:t>Prohibition</a:t>
            </a:r>
            <a:r>
              <a:rPr lang="it-IT" sz="2000" dirty="0" smtClean="0"/>
              <a:t> of </a:t>
            </a:r>
            <a:r>
              <a:rPr lang="it-IT" sz="2000" dirty="0" err="1" smtClean="0"/>
              <a:t>active</a:t>
            </a:r>
            <a:r>
              <a:rPr lang="it-IT" sz="2000" dirty="0" smtClean="0"/>
              <a:t> sales </a:t>
            </a:r>
            <a:r>
              <a:rPr lang="it-IT" sz="2000" dirty="0" err="1" smtClean="0"/>
              <a:t>outside</a:t>
            </a:r>
            <a:r>
              <a:rPr lang="it-IT" sz="2000" dirty="0" smtClean="0"/>
              <a:t> the </a:t>
            </a:r>
            <a:r>
              <a:rPr lang="it-IT" sz="2000" dirty="0" err="1" smtClean="0"/>
              <a:t>territory</a:t>
            </a:r>
            <a:endParaRPr lang="it-IT" sz="2000" dirty="0" smtClean="0"/>
          </a:p>
          <a:p>
            <a:pPr marL="285750" indent="-285750">
              <a:buFontTx/>
              <a:buChar char="-"/>
            </a:pPr>
            <a:r>
              <a:rPr lang="it-IT" sz="2000" dirty="0" smtClean="0"/>
              <a:t>Non compete</a:t>
            </a:r>
          </a:p>
          <a:p>
            <a:pPr marL="0" indent="0">
              <a:buNone/>
            </a:pPr>
            <a:r>
              <a:rPr lang="it-IT" sz="2000" b="1" dirty="0" err="1" smtClean="0">
                <a:solidFill>
                  <a:srgbClr val="FF0000"/>
                </a:solidFill>
              </a:rPr>
              <a:t>Not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restrictive</a:t>
            </a:r>
            <a:r>
              <a:rPr lang="it-IT" sz="2000" dirty="0" smtClean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2000" dirty="0" err="1" smtClean="0"/>
              <a:t>Limitation</a:t>
            </a:r>
            <a:r>
              <a:rPr lang="it-IT" sz="2000" dirty="0" smtClean="0"/>
              <a:t> on the use of know-how</a:t>
            </a:r>
          </a:p>
          <a:p>
            <a:pPr marL="285750" indent="-285750">
              <a:buFontTx/>
              <a:buChar char="-"/>
            </a:pPr>
            <a:r>
              <a:rPr lang="it-IT" sz="2000" dirty="0" err="1" smtClean="0"/>
              <a:t>Confidentiality</a:t>
            </a:r>
            <a:r>
              <a:rPr lang="it-IT" sz="2000" dirty="0" smtClean="0"/>
              <a:t> of </a:t>
            </a:r>
            <a:r>
              <a:rPr lang="it-IT" sz="2000" dirty="0" err="1" smtClean="0"/>
              <a:t>know</a:t>
            </a:r>
            <a:r>
              <a:rPr lang="it-IT" sz="2000" dirty="0" smtClean="0"/>
              <a:t> </a:t>
            </a:r>
            <a:r>
              <a:rPr lang="it-IT" sz="2000" dirty="0" err="1" smtClean="0"/>
              <a:t>how</a:t>
            </a:r>
            <a:endParaRPr lang="it-IT" sz="2000" dirty="0" smtClean="0"/>
          </a:p>
          <a:p>
            <a:pPr marL="285750" indent="-285750">
              <a:buFontTx/>
              <a:buChar char="-"/>
            </a:pPr>
            <a:r>
              <a:rPr lang="it-IT" sz="2000" dirty="0" smtClean="0"/>
              <a:t>Qualitative </a:t>
            </a:r>
            <a:r>
              <a:rPr lang="it-IT" sz="2000" dirty="0" err="1" smtClean="0"/>
              <a:t>standards</a:t>
            </a:r>
            <a:r>
              <a:rPr lang="it-IT" sz="2000" dirty="0" smtClean="0"/>
              <a:t> (</a:t>
            </a:r>
            <a:r>
              <a:rPr lang="it-IT" sz="2000" dirty="0" err="1" smtClean="0"/>
              <a:t>including</a:t>
            </a:r>
            <a:r>
              <a:rPr lang="it-IT" sz="2000" dirty="0" smtClean="0"/>
              <a:t> </a:t>
            </a:r>
            <a:r>
              <a:rPr lang="it-IT" sz="2000" dirty="0" err="1" smtClean="0"/>
              <a:t>purchasing</a:t>
            </a:r>
            <a:r>
              <a:rPr lang="it-IT" sz="2000" dirty="0" smtClean="0"/>
              <a:t> </a:t>
            </a:r>
            <a:r>
              <a:rPr lang="it-IT" sz="2000" dirty="0" err="1" smtClean="0"/>
              <a:t>obligation</a:t>
            </a:r>
            <a:r>
              <a:rPr lang="it-IT" sz="2000" dirty="0" smtClean="0"/>
              <a:t>)</a:t>
            </a:r>
          </a:p>
          <a:p>
            <a:pPr marL="0" indent="0">
              <a:buNone/>
            </a:pPr>
            <a:r>
              <a:rPr lang="it-IT" sz="2400" b="1" dirty="0" smtClean="0"/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no- </a:t>
            </a:r>
            <a:r>
              <a:rPr lang="it-IT" sz="2000" b="1" dirty="0" err="1" smtClean="0">
                <a:solidFill>
                  <a:srgbClr val="FF0000"/>
                </a:solidFill>
              </a:rPr>
              <a:t>challenge</a:t>
            </a:r>
            <a:r>
              <a:rPr lang="it-IT" sz="20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it-IT" sz="2000" dirty="0" smtClean="0"/>
              <a:t>Ownership or relative </a:t>
            </a:r>
            <a:r>
              <a:rPr lang="it-IT" sz="2000" dirty="0" err="1" smtClean="0"/>
              <a:t>ground</a:t>
            </a:r>
            <a:r>
              <a:rPr lang="it-IT" sz="2000" dirty="0" smtClean="0"/>
              <a:t> of </a:t>
            </a:r>
            <a:r>
              <a:rPr lang="it-IT" sz="2000" dirty="0" err="1" smtClean="0"/>
              <a:t>refusal</a:t>
            </a:r>
            <a:r>
              <a:rPr lang="it-IT" sz="2000" dirty="0" smtClean="0"/>
              <a:t> – </a:t>
            </a:r>
            <a:r>
              <a:rPr lang="it-IT" sz="2000" dirty="0" err="1" smtClean="0"/>
              <a:t>not</a:t>
            </a:r>
            <a:r>
              <a:rPr lang="it-IT" sz="2000" dirty="0" smtClean="0"/>
              <a:t> </a:t>
            </a:r>
            <a:r>
              <a:rPr lang="it-IT" sz="2000" dirty="0" err="1" smtClean="0"/>
              <a:t>restrictive</a:t>
            </a:r>
            <a:r>
              <a:rPr lang="it-IT" sz="2000" dirty="0" smtClean="0"/>
              <a:t> (</a:t>
            </a:r>
            <a:r>
              <a:rPr lang="it-IT" sz="2000" dirty="0" err="1" smtClean="0"/>
              <a:t>since</a:t>
            </a:r>
            <a:r>
              <a:rPr lang="it-IT" sz="2000" dirty="0" smtClean="0"/>
              <a:t> «</a:t>
            </a:r>
            <a:r>
              <a:rPr lang="it-IT" sz="2000" dirty="0" err="1" smtClean="0"/>
              <a:t>any</a:t>
            </a:r>
            <a:r>
              <a:rPr lang="it-IT" sz="2000" dirty="0" smtClean="0"/>
              <a:t> </a:t>
            </a:r>
            <a:r>
              <a:rPr lang="it-IT" sz="2000" dirty="0" err="1" smtClean="0"/>
              <a:t>other</a:t>
            </a:r>
            <a:r>
              <a:rPr lang="it-IT" sz="2000" dirty="0" smtClean="0"/>
              <a:t> party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prevented</a:t>
            </a:r>
            <a:r>
              <a:rPr lang="it-IT" sz="2000" dirty="0" smtClean="0"/>
              <a:t> in </a:t>
            </a:r>
            <a:r>
              <a:rPr lang="it-IT" sz="2000" dirty="0" err="1" smtClean="0"/>
              <a:t>any</a:t>
            </a:r>
            <a:r>
              <a:rPr lang="it-IT" sz="2000" dirty="0" smtClean="0"/>
              <a:t> </a:t>
            </a:r>
            <a:r>
              <a:rPr lang="it-IT" sz="2000" dirty="0" err="1" smtClean="0"/>
              <a:t>event</a:t>
            </a:r>
            <a:r>
              <a:rPr lang="it-IT" sz="2400" dirty="0" smtClean="0"/>
              <a:t>») </a:t>
            </a:r>
          </a:p>
          <a:p>
            <a:pPr>
              <a:buFontTx/>
              <a:buChar char="-"/>
            </a:pPr>
            <a:r>
              <a:rPr lang="it-IT" sz="2000" dirty="0" smtClean="0"/>
              <a:t>Absolute </a:t>
            </a:r>
            <a:r>
              <a:rPr lang="it-IT" sz="2000" dirty="0" err="1" smtClean="0"/>
              <a:t>ground</a:t>
            </a:r>
            <a:r>
              <a:rPr lang="it-IT" sz="2000" dirty="0" smtClean="0"/>
              <a:t> the </a:t>
            </a:r>
            <a:r>
              <a:rPr lang="it-IT" sz="2000" dirty="0" err="1" smtClean="0"/>
              <a:t>restriction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appreciable</a:t>
            </a:r>
            <a:r>
              <a:rPr lang="it-IT" sz="2000" dirty="0" smtClean="0"/>
              <a:t> </a:t>
            </a:r>
            <a:r>
              <a:rPr lang="it-IT" sz="2000" dirty="0" err="1" smtClean="0"/>
              <a:t>only</a:t>
            </a:r>
            <a:r>
              <a:rPr lang="it-IT" sz="2000" dirty="0" smtClean="0"/>
              <a:t> for «</a:t>
            </a:r>
            <a:r>
              <a:rPr lang="it-IT" sz="2000" dirty="0" err="1" smtClean="0"/>
              <a:t>well</a:t>
            </a:r>
            <a:r>
              <a:rPr lang="it-IT" sz="2000" dirty="0" smtClean="0"/>
              <a:t> </a:t>
            </a:r>
            <a:r>
              <a:rPr lang="it-IT" sz="2000" dirty="0" err="1" smtClean="0"/>
              <a:t>known</a:t>
            </a:r>
            <a:r>
              <a:rPr lang="it-IT" sz="2000" dirty="0" smtClean="0"/>
              <a:t> </a:t>
            </a:r>
            <a:r>
              <a:rPr lang="it-IT" sz="2000" dirty="0" err="1" smtClean="0"/>
              <a:t>trademarks</a:t>
            </a:r>
            <a:r>
              <a:rPr lang="it-IT" sz="2000" dirty="0" smtClean="0"/>
              <a:t>» </a:t>
            </a:r>
            <a:r>
              <a:rPr lang="it-IT" sz="2000" dirty="0" err="1" smtClean="0"/>
              <a:t>which</a:t>
            </a:r>
            <a:r>
              <a:rPr lang="it-IT" sz="2000" dirty="0" smtClean="0"/>
              <a:t> </a:t>
            </a:r>
            <a:r>
              <a:rPr lang="it-IT" sz="2000" dirty="0" err="1" smtClean="0"/>
              <a:t>represent</a:t>
            </a:r>
            <a:r>
              <a:rPr lang="it-IT" sz="2000" dirty="0" smtClean="0"/>
              <a:t> «an </a:t>
            </a:r>
            <a:r>
              <a:rPr lang="it-IT" sz="2000" dirty="0" err="1" smtClean="0"/>
              <a:t>important</a:t>
            </a:r>
            <a:r>
              <a:rPr lang="it-IT" sz="2000" dirty="0" smtClean="0"/>
              <a:t> </a:t>
            </a:r>
            <a:r>
              <a:rPr lang="it-IT" sz="2000" dirty="0" err="1" smtClean="0"/>
              <a:t>advantage</a:t>
            </a:r>
            <a:r>
              <a:rPr lang="it-IT" sz="2000" dirty="0" smtClean="0"/>
              <a:t>»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139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it-IT" dirty="0" smtClean="0"/>
              <a:t>Per se </a:t>
            </a:r>
            <a:r>
              <a:rPr lang="it-IT" dirty="0" err="1" smtClean="0"/>
              <a:t>unlawful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</p:spPr>
        <p:txBody>
          <a:bodyPr>
            <a:noAutofit/>
          </a:bodyPr>
          <a:lstStyle/>
          <a:p>
            <a:endParaRPr lang="it-IT" sz="1800" dirty="0" smtClean="0"/>
          </a:p>
          <a:p>
            <a:r>
              <a:rPr lang="it-IT" sz="2000" dirty="0" smtClean="0"/>
              <a:t>Price fixing (VABER, 4(a) TTBER artt. 4.1(a) 4.2(a)) with the </a:t>
            </a:r>
            <a:r>
              <a:rPr lang="it-IT" sz="2000" dirty="0" err="1" smtClean="0"/>
              <a:t>exception</a:t>
            </a:r>
            <a:r>
              <a:rPr lang="it-IT" sz="2000" dirty="0" smtClean="0"/>
              <a:t> of maximum sale </a:t>
            </a:r>
            <a:r>
              <a:rPr lang="it-IT" sz="2000" dirty="0" err="1" smtClean="0"/>
              <a:t>price</a:t>
            </a:r>
            <a:r>
              <a:rPr lang="it-IT" sz="2000" dirty="0" smtClean="0"/>
              <a:t> and </a:t>
            </a:r>
            <a:r>
              <a:rPr lang="it-IT" sz="2000" dirty="0" err="1" smtClean="0"/>
              <a:t>recommended</a:t>
            </a:r>
            <a:r>
              <a:rPr lang="it-IT" sz="2000" dirty="0" smtClean="0"/>
              <a:t> sale </a:t>
            </a:r>
            <a:r>
              <a:rPr lang="it-IT" sz="2000" dirty="0" err="1" smtClean="0"/>
              <a:t>price</a:t>
            </a:r>
            <a:r>
              <a:rPr lang="it-IT" sz="2000" dirty="0" smtClean="0"/>
              <a:t> </a:t>
            </a:r>
            <a:r>
              <a:rPr lang="it-IT" sz="2000" dirty="0" err="1" smtClean="0"/>
              <a:t>between</a:t>
            </a:r>
            <a:r>
              <a:rPr lang="it-IT" sz="2000" dirty="0" smtClean="0"/>
              <a:t> non competitors (in US </a:t>
            </a:r>
            <a:r>
              <a:rPr lang="it-IT" sz="2000" dirty="0" err="1" smtClean="0"/>
              <a:t>also</a:t>
            </a:r>
            <a:r>
              <a:rPr lang="it-IT" sz="2000" dirty="0" smtClean="0"/>
              <a:t> minimum RSP under </a:t>
            </a:r>
            <a:r>
              <a:rPr lang="it-IT" sz="2000" dirty="0" err="1" smtClean="0"/>
              <a:t>rule</a:t>
            </a:r>
            <a:r>
              <a:rPr lang="it-IT" sz="2000" dirty="0" smtClean="0"/>
              <a:t> of </a:t>
            </a:r>
            <a:r>
              <a:rPr lang="it-IT" sz="2000" dirty="0" err="1" smtClean="0"/>
              <a:t>reason</a:t>
            </a:r>
            <a:r>
              <a:rPr lang="it-IT" sz="2000" dirty="0" smtClean="0"/>
              <a:t> </a:t>
            </a:r>
            <a:r>
              <a:rPr lang="it-IT" sz="2000" dirty="0" err="1" smtClean="0"/>
              <a:t>Leegin</a:t>
            </a:r>
            <a:r>
              <a:rPr lang="it-IT" sz="2000" dirty="0" smtClean="0"/>
              <a:t> /PSKS </a:t>
            </a:r>
            <a:r>
              <a:rPr lang="it-IT" sz="2000" dirty="0" err="1" smtClean="0"/>
              <a:t>S.Ct</a:t>
            </a:r>
            <a:r>
              <a:rPr lang="it-IT" sz="2000" dirty="0" smtClean="0"/>
              <a:t> 2007) </a:t>
            </a:r>
          </a:p>
          <a:p>
            <a:r>
              <a:rPr lang="it-IT" sz="2000" dirty="0" smtClean="0"/>
              <a:t>Absolute </a:t>
            </a:r>
            <a:r>
              <a:rPr lang="it-IT" sz="2000" dirty="0" err="1" smtClean="0"/>
              <a:t>territorial</a:t>
            </a:r>
            <a:r>
              <a:rPr lang="it-IT" sz="2000" dirty="0" smtClean="0"/>
              <a:t> </a:t>
            </a:r>
            <a:r>
              <a:rPr lang="it-IT" sz="2000" dirty="0" err="1" smtClean="0"/>
              <a:t>protection</a:t>
            </a:r>
            <a:r>
              <a:rPr lang="it-IT" sz="2000" dirty="0" smtClean="0"/>
              <a:t> (C 258/78 </a:t>
            </a:r>
            <a:r>
              <a:rPr lang="it-IT" sz="2000" dirty="0" err="1" smtClean="0"/>
              <a:t>Nungesser</a:t>
            </a:r>
            <a:r>
              <a:rPr lang="it-IT" sz="2000" dirty="0" smtClean="0"/>
              <a:t>, 29, Campari , IB)  and </a:t>
            </a:r>
            <a:r>
              <a:rPr lang="it-IT" sz="2000" dirty="0" err="1" smtClean="0"/>
              <a:t>other</a:t>
            </a:r>
            <a:r>
              <a:rPr lang="it-IT" sz="2000" dirty="0" smtClean="0"/>
              <a:t> </a:t>
            </a:r>
            <a:r>
              <a:rPr lang="it-IT" sz="2000" dirty="0" err="1" smtClean="0"/>
              <a:t>contractual</a:t>
            </a:r>
            <a:r>
              <a:rPr lang="it-IT" sz="2000" dirty="0" smtClean="0"/>
              <a:t> </a:t>
            </a:r>
            <a:r>
              <a:rPr lang="it-IT" sz="2000" dirty="0" err="1" smtClean="0"/>
              <a:t>provision</a:t>
            </a:r>
            <a:r>
              <a:rPr lang="it-IT" sz="2000" dirty="0" smtClean="0"/>
              <a:t> </a:t>
            </a:r>
            <a:r>
              <a:rPr lang="it-IT" sz="2000" dirty="0" err="1" smtClean="0"/>
              <a:t>impairing</a:t>
            </a:r>
            <a:r>
              <a:rPr lang="it-IT" sz="2000" dirty="0" smtClean="0"/>
              <a:t> </a:t>
            </a:r>
            <a:r>
              <a:rPr lang="it-IT" sz="2000" dirty="0"/>
              <a:t>the </a:t>
            </a:r>
            <a:r>
              <a:rPr lang="it-IT" sz="2000" dirty="0" err="1"/>
              <a:t>effect</a:t>
            </a:r>
            <a:r>
              <a:rPr lang="it-IT" sz="2000" dirty="0"/>
              <a:t> of the </a:t>
            </a:r>
            <a:r>
              <a:rPr lang="it-IT" sz="2000" dirty="0" err="1"/>
              <a:t>exhaustions</a:t>
            </a:r>
            <a:r>
              <a:rPr lang="it-IT" sz="2000" dirty="0"/>
              <a:t> of </a:t>
            </a:r>
            <a:r>
              <a:rPr lang="it-IT" sz="2000" dirty="0" err="1" smtClean="0"/>
              <a:t>rights</a:t>
            </a:r>
            <a:r>
              <a:rPr lang="it-IT" sz="2000" dirty="0" smtClean="0"/>
              <a:t> (</a:t>
            </a:r>
            <a:r>
              <a:rPr lang="it-IT" sz="2000" dirty="0" err="1" smtClean="0"/>
              <a:t>labelling</a:t>
            </a:r>
            <a:r>
              <a:rPr lang="it-IT" sz="2000" dirty="0" smtClean="0"/>
              <a:t> to monitor the </a:t>
            </a:r>
            <a:r>
              <a:rPr lang="it-IT" sz="2000" dirty="0" err="1" smtClean="0"/>
              <a:t>parallel</a:t>
            </a:r>
            <a:r>
              <a:rPr lang="it-IT" sz="2000" dirty="0" smtClean="0"/>
              <a:t> market, </a:t>
            </a:r>
            <a:r>
              <a:rPr lang="it-IT" sz="2000" dirty="0" err="1" smtClean="0"/>
              <a:t>monitoring</a:t>
            </a:r>
            <a:r>
              <a:rPr lang="it-IT" sz="2000" dirty="0" smtClean="0"/>
              <a:t> etc. </a:t>
            </a:r>
            <a:r>
              <a:rPr lang="it-IT" sz="2000" dirty="0" err="1"/>
              <a:t>see</a:t>
            </a:r>
            <a:r>
              <a:rPr lang="it-IT" sz="2000" dirty="0"/>
              <a:t> C-244/00 Va </a:t>
            </a:r>
            <a:r>
              <a:rPr lang="it-IT" sz="2000" dirty="0" err="1"/>
              <a:t>Doren</a:t>
            </a:r>
            <a:r>
              <a:rPr lang="it-IT" sz="2000" dirty="0"/>
              <a:t> </a:t>
            </a:r>
            <a:r>
              <a:rPr lang="it-IT" sz="2000" dirty="0" smtClean="0"/>
              <a:t>40, </a:t>
            </a:r>
            <a:r>
              <a:rPr lang="it-IT" sz="2000" dirty="0" err="1" smtClean="0"/>
              <a:t>third</a:t>
            </a:r>
            <a:r>
              <a:rPr lang="it-IT" sz="2000" dirty="0" smtClean="0"/>
              <a:t> party </a:t>
            </a:r>
            <a:r>
              <a:rPr lang="it-IT" sz="2000" dirty="0" err="1" smtClean="0"/>
              <a:t>realeased</a:t>
            </a:r>
            <a:r>
              <a:rPr lang="it-IT" sz="2000" dirty="0" smtClean="0"/>
              <a:t> from the </a:t>
            </a:r>
            <a:r>
              <a:rPr lang="it-IT" sz="2000" dirty="0" err="1" smtClean="0"/>
              <a:t>burden</a:t>
            </a:r>
            <a:r>
              <a:rPr lang="it-IT" sz="2000" dirty="0" smtClean="0"/>
              <a:t> of the </a:t>
            </a:r>
            <a:r>
              <a:rPr lang="it-IT" sz="2000" dirty="0" err="1" smtClean="0"/>
              <a:t>proof</a:t>
            </a:r>
            <a:r>
              <a:rPr lang="it-IT" sz="2000" dirty="0" smtClean="0"/>
              <a:t> </a:t>
            </a:r>
            <a:r>
              <a:rPr lang="it-IT" sz="2000" dirty="0" err="1" smtClean="0"/>
              <a:t>if</a:t>
            </a:r>
            <a:r>
              <a:rPr lang="it-IT" sz="2000" dirty="0" smtClean="0"/>
              <a:t> </a:t>
            </a:r>
            <a:r>
              <a:rPr lang="it-IT" sz="2000" dirty="0" err="1" smtClean="0"/>
              <a:t>real</a:t>
            </a:r>
            <a:r>
              <a:rPr lang="it-IT" sz="2000" dirty="0" smtClean="0"/>
              <a:t> </a:t>
            </a:r>
            <a:r>
              <a:rPr lang="it-IT" sz="2000" dirty="0" err="1" smtClean="0"/>
              <a:t>risk</a:t>
            </a:r>
            <a:r>
              <a:rPr lang="it-IT" sz="2000" dirty="0" smtClean="0"/>
              <a:t> of </a:t>
            </a:r>
            <a:r>
              <a:rPr lang="it-IT" sz="2000" dirty="0" err="1" smtClean="0"/>
              <a:t>partitioning</a:t>
            </a:r>
            <a:r>
              <a:rPr lang="it-IT" sz="2000" dirty="0" smtClean="0"/>
              <a:t> of </a:t>
            </a:r>
            <a:r>
              <a:rPr lang="it-IT" sz="2000" dirty="0" err="1" smtClean="0"/>
              <a:t>markets</a:t>
            </a:r>
            <a:r>
              <a:rPr lang="it-IT" sz="2000" dirty="0" smtClean="0"/>
              <a:t> </a:t>
            </a:r>
            <a:r>
              <a:rPr lang="it-IT" sz="2000" dirty="0" err="1" smtClean="0"/>
              <a:t>occurs</a:t>
            </a:r>
            <a:r>
              <a:rPr lang="it-IT" sz="2000" dirty="0" smtClean="0"/>
              <a:t>), </a:t>
            </a:r>
            <a:r>
              <a:rPr lang="it-IT" sz="2000" dirty="0" err="1" smtClean="0"/>
              <a:t>but</a:t>
            </a:r>
            <a:r>
              <a:rPr lang="it-IT" sz="2000" dirty="0" smtClean="0"/>
              <a:t> under TTBER </a:t>
            </a:r>
            <a:r>
              <a:rPr lang="it-IT" sz="2000" dirty="0" err="1" smtClean="0"/>
              <a:t>absolute</a:t>
            </a:r>
            <a:r>
              <a:rPr lang="it-IT" sz="2000" dirty="0" smtClean="0"/>
              <a:t> </a:t>
            </a:r>
            <a:r>
              <a:rPr lang="it-IT" sz="2000" dirty="0" err="1" smtClean="0"/>
              <a:t>territorial</a:t>
            </a:r>
            <a:r>
              <a:rPr lang="it-IT" sz="2000" dirty="0" smtClean="0"/>
              <a:t> </a:t>
            </a:r>
            <a:r>
              <a:rPr lang="it-IT" sz="2000" dirty="0" err="1" smtClean="0"/>
              <a:t>protection</a:t>
            </a:r>
            <a:r>
              <a:rPr lang="it-IT" sz="2000" dirty="0" smtClean="0"/>
              <a:t> </a:t>
            </a:r>
            <a:r>
              <a:rPr lang="it-IT" sz="2000" dirty="0" err="1" smtClean="0"/>
              <a:t>possible</a:t>
            </a:r>
            <a:r>
              <a:rPr lang="it-IT" sz="2000" dirty="0" smtClean="0"/>
              <a:t> </a:t>
            </a:r>
            <a:r>
              <a:rPr lang="it-IT" sz="2000" dirty="0" err="1" smtClean="0"/>
              <a:t>if</a:t>
            </a:r>
            <a:r>
              <a:rPr lang="it-IT" sz="2000" dirty="0" smtClean="0"/>
              <a:t> </a:t>
            </a:r>
            <a:r>
              <a:rPr lang="it-IT" sz="2000" dirty="0" err="1" smtClean="0"/>
              <a:t>licensor</a:t>
            </a:r>
            <a:r>
              <a:rPr lang="it-IT" sz="2000" dirty="0" smtClean="0"/>
              <a:t> </a:t>
            </a:r>
            <a:r>
              <a:rPr lang="it-IT" sz="2000" dirty="0" err="1" smtClean="0"/>
              <a:t>reserved</a:t>
            </a:r>
            <a:r>
              <a:rPr lang="it-IT" sz="2000" dirty="0" smtClean="0"/>
              <a:t> to </a:t>
            </a:r>
            <a:r>
              <a:rPr lang="it-IT" sz="2000" dirty="0" err="1" smtClean="0"/>
              <a:t>itself</a:t>
            </a:r>
            <a:r>
              <a:rPr lang="it-IT" sz="2000" dirty="0" smtClean="0"/>
              <a:t> a </a:t>
            </a:r>
            <a:r>
              <a:rPr lang="it-IT" sz="2000" dirty="0" err="1" smtClean="0"/>
              <a:t>certain</a:t>
            </a:r>
            <a:r>
              <a:rPr lang="it-IT" sz="2000" dirty="0" smtClean="0"/>
              <a:t> </a:t>
            </a:r>
            <a:r>
              <a:rPr lang="it-IT" sz="2000" dirty="0" err="1" smtClean="0"/>
              <a:t>territory</a:t>
            </a:r>
            <a:r>
              <a:rPr lang="it-IT" sz="2000" dirty="0" smtClean="0"/>
              <a:t>, and </a:t>
            </a:r>
            <a:r>
              <a:rPr lang="it-IT" sz="2000" dirty="0" err="1" smtClean="0"/>
              <a:t>between</a:t>
            </a:r>
            <a:r>
              <a:rPr lang="it-IT" sz="2000" dirty="0" smtClean="0"/>
              <a:t> </a:t>
            </a:r>
            <a:r>
              <a:rPr lang="it-IT" sz="2000" dirty="0" err="1" smtClean="0"/>
              <a:t>licensor</a:t>
            </a:r>
            <a:r>
              <a:rPr lang="it-IT" sz="2000" dirty="0" smtClean="0"/>
              <a:t> and </a:t>
            </a:r>
            <a:r>
              <a:rPr lang="it-IT" sz="2000" dirty="0" err="1" smtClean="0"/>
              <a:t>licensee</a:t>
            </a:r>
            <a:endParaRPr lang="it-IT" sz="2000" dirty="0" smtClean="0"/>
          </a:p>
          <a:p>
            <a:r>
              <a:rPr lang="it-IT" sz="2000" dirty="0" err="1" smtClean="0"/>
              <a:t>absolute</a:t>
            </a:r>
            <a:r>
              <a:rPr lang="it-IT" sz="2000" dirty="0" smtClean="0"/>
              <a:t> </a:t>
            </a:r>
            <a:r>
              <a:rPr lang="it-IT" sz="2000" dirty="0" err="1" smtClean="0"/>
              <a:t>ban</a:t>
            </a:r>
            <a:r>
              <a:rPr lang="it-IT" sz="2000" dirty="0" smtClean="0"/>
              <a:t> on </a:t>
            </a:r>
            <a:r>
              <a:rPr lang="it-IT" sz="2000" dirty="0" err="1" smtClean="0"/>
              <a:t>selling</a:t>
            </a:r>
            <a:r>
              <a:rPr lang="it-IT" sz="2000" dirty="0" smtClean="0"/>
              <a:t> </a:t>
            </a:r>
            <a:r>
              <a:rPr lang="it-IT" sz="2000" dirty="0" err="1" smtClean="0"/>
              <a:t>contract</a:t>
            </a:r>
            <a:r>
              <a:rPr lang="it-IT" sz="2000" dirty="0" smtClean="0"/>
              <a:t> </a:t>
            </a:r>
            <a:r>
              <a:rPr lang="it-IT" sz="2000" dirty="0" err="1" smtClean="0"/>
              <a:t>goods</a:t>
            </a:r>
            <a:r>
              <a:rPr lang="it-IT" sz="2000" dirty="0" smtClean="0"/>
              <a:t> to end </a:t>
            </a:r>
            <a:r>
              <a:rPr lang="it-IT" sz="2000" dirty="0" err="1" smtClean="0"/>
              <a:t>user</a:t>
            </a:r>
            <a:r>
              <a:rPr lang="it-IT" sz="2000" dirty="0" smtClean="0"/>
              <a:t> via internet </a:t>
            </a:r>
            <a:r>
              <a:rPr lang="it-IT" sz="2000" dirty="0" err="1" smtClean="0"/>
              <a:t>breaches</a:t>
            </a:r>
            <a:r>
              <a:rPr lang="it-IT" sz="2000" dirty="0" smtClean="0"/>
              <a:t> the </a:t>
            </a:r>
            <a:r>
              <a:rPr lang="it-IT" sz="2000" dirty="0" err="1" smtClean="0"/>
              <a:t>obligation</a:t>
            </a:r>
            <a:r>
              <a:rPr lang="it-IT" sz="2000" dirty="0" smtClean="0"/>
              <a:t> </a:t>
            </a:r>
            <a:r>
              <a:rPr lang="it-IT" sz="2000" dirty="0" err="1" smtClean="0"/>
              <a:t>not</a:t>
            </a:r>
            <a:r>
              <a:rPr lang="it-IT" sz="2000" dirty="0" smtClean="0"/>
              <a:t> to </a:t>
            </a:r>
            <a:r>
              <a:rPr lang="it-IT" sz="2000" dirty="0" err="1" smtClean="0"/>
              <a:t>restrict</a:t>
            </a:r>
            <a:r>
              <a:rPr lang="it-IT" sz="2000" dirty="0" smtClean="0"/>
              <a:t> passive sales in a </a:t>
            </a:r>
            <a:r>
              <a:rPr lang="it-IT" sz="2000" dirty="0" err="1" smtClean="0"/>
              <a:t>selective</a:t>
            </a:r>
            <a:r>
              <a:rPr lang="it-IT" sz="2000" dirty="0" smtClean="0"/>
              <a:t> </a:t>
            </a:r>
            <a:r>
              <a:rPr lang="it-IT" sz="2000" dirty="0" err="1" smtClean="0"/>
              <a:t>distribution</a:t>
            </a:r>
            <a:r>
              <a:rPr lang="it-IT" sz="2000" dirty="0" smtClean="0"/>
              <a:t> network Pierre </a:t>
            </a:r>
            <a:r>
              <a:rPr lang="it-IT" sz="2000" dirty="0" err="1" smtClean="0"/>
              <a:t>Fabre</a:t>
            </a:r>
            <a:r>
              <a:rPr lang="it-IT" sz="2000" dirty="0" smtClean="0"/>
              <a:t> C 439/09 </a:t>
            </a:r>
          </a:p>
          <a:p>
            <a:r>
              <a:rPr lang="it-IT" sz="2000" dirty="0"/>
              <a:t> </a:t>
            </a:r>
            <a:r>
              <a:rPr lang="it-IT" sz="2000" dirty="0" err="1" smtClean="0">
                <a:solidFill>
                  <a:srgbClr val="FF0000"/>
                </a:solidFill>
              </a:rPr>
              <a:t>Restrictions</a:t>
            </a:r>
            <a:r>
              <a:rPr lang="it-IT" sz="2000" dirty="0" smtClean="0">
                <a:solidFill>
                  <a:srgbClr val="FF0000"/>
                </a:solidFill>
              </a:rPr>
              <a:t> on the use of keyword and </a:t>
            </a:r>
            <a:r>
              <a:rPr lang="it-IT" sz="2000" dirty="0" err="1" smtClean="0">
                <a:solidFill>
                  <a:srgbClr val="FF0000"/>
                </a:solidFill>
              </a:rPr>
              <a:t>other</a:t>
            </a:r>
            <a:r>
              <a:rPr lang="it-IT" sz="2000" dirty="0" smtClean="0">
                <a:solidFill>
                  <a:srgbClr val="FF0000"/>
                </a:solidFill>
              </a:rPr>
              <a:t> online </a:t>
            </a:r>
            <a:r>
              <a:rPr lang="it-IT" sz="2000" dirty="0" err="1" smtClean="0">
                <a:solidFill>
                  <a:srgbClr val="FF0000"/>
                </a:solidFill>
              </a:rPr>
              <a:t>adv</a:t>
            </a:r>
            <a:r>
              <a:rPr lang="it-IT" sz="2000" dirty="0" smtClean="0">
                <a:solidFill>
                  <a:srgbClr val="FF0000"/>
                </a:solidFill>
              </a:rPr>
              <a:t> non </a:t>
            </a:r>
            <a:r>
              <a:rPr lang="it-IT" sz="2000" dirty="0" err="1" smtClean="0">
                <a:solidFill>
                  <a:srgbClr val="FF0000"/>
                </a:solidFill>
              </a:rPr>
              <a:t>related</a:t>
            </a:r>
            <a:r>
              <a:rPr lang="it-IT" sz="2000" dirty="0" smtClean="0">
                <a:solidFill>
                  <a:srgbClr val="FF0000"/>
                </a:solidFill>
              </a:rPr>
              <a:t> to </a:t>
            </a:r>
            <a:r>
              <a:rPr lang="it-IT" sz="2000" dirty="0" err="1" smtClean="0">
                <a:solidFill>
                  <a:srgbClr val="FF0000"/>
                </a:solidFill>
              </a:rPr>
              <a:t>quality</a:t>
            </a:r>
            <a:r>
              <a:rPr lang="it-IT" sz="2000" dirty="0" smtClean="0">
                <a:solidFill>
                  <a:srgbClr val="FF0000"/>
                </a:solidFill>
              </a:rPr>
              <a:t> ? </a:t>
            </a:r>
            <a:r>
              <a:rPr lang="it-IT" sz="2000" dirty="0" err="1" smtClean="0"/>
              <a:t>See</a:t>
            </a:r>
            <a:r>
              <a:rPr lang="it-IT" sz="2000" dirty="0" smtClean="0"/>
              <a:t> C 323/09 Interflora, 57-8 </a:t>
            </a:r>
            <a:r>
              <a:rPr lang="it-IT" sz="2000" dirty="0" err="1" smtClean="0"/>
              <a:t>it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not</a:t>
            </a:r>
            <a:r>
              <a:rPr lang="it-IT" sz="2000" dirty="0" smtClean="0"/>
              <a:t> the </a:t>
            </a:r>
            <a:r>
              <a:rPr lang="it-IT" sz="2000" dirty="0" err="1" smtClean="0"/>
              <a:t>purpose</a:t>
            </a:r>
            <a:r>
              <a:rPr lang="it-IT" sz="2000" dirty="0" smtClean="0"/>
              <a:t> of the trademark to </a:t>
            </a:r>
            <a:r>
              <a:rPr lang="it-IT" sz="2000" dirty="0" err="1" smtClean="0"/>
              <a:t>protect</a:t>
            </a:r>
            <a:r>
              <a:rPr lang="it-IT" sz="2000" dirty="0" smtClean="0"/>
              <a:t> </a:t>
            </a:r>
            <a:r>
              <a:rPr lang="it-IT" sz="2000" dirty="0" err="1" smtClean="0"/>
              <a:t>its</a:t>
            </a:r>
            <a:r>
              <a:rPr lang="it-IT" sz="2000" dirty="0" smtClean="0"/>
              <a:t> </a:t>
            </a:r>
            <a:r>
              <a:rPr lang="it-IT" sz="2000" dirty="0" err="1" smtClean="0"/>
              <a:t>proprietor</a:t>
            </a:r>
            <a:r>
              <a:rPr lang="it-IT" sz="2000" dirty="0" smtClean="0"/>
              <a:t> </a:t>
            </a:r>
            <a:r>
              <a:rPr lang="it-IT" sz="2000" dirty="0" err="1" smtClean="0"/>
              <a:t>against</a:t>
            </a:r>
            <a:r>
              <a:rPr lang="it-IT" sz="2000" dirty="0" smtClean="0"/>
              <a:t> </a:t>
            </a:r>
            <a:r>
              <a:rPr lang="it-IT" sz="2000" dirty="0" err="1" smtClean="0"/>
              <a:t>practice</a:t>
            </a:r>
            <a:r>
              <a:rPr lang="it-IT" sz="2000" dirty="0" smtClean="0"/>
              <a:t> </a:t>
            </a:r>
            <a:r>
              <a:rPr lang="it-IT" sz="2000" dirty="0" err="1" smtClean="0"/>
              <a:t>inherent</a:t>
            </a:r>
            <a:r>
              <a:rPr lang="it-IT" sz="2000" dirty="0" smtClean="0"/>
              <a:t> in </a:t>
            </a:r>
            <a:r>
              <a:rPr lang="it-IT" sz="2000" dirty="0" err="1" smtClean="0"/>
              <a:t>competition</a:t>
            </a:r>
            <a:r>
              <a:rPr lang="it-IT" sz="2000" dirty="0" smtClean="0"/>
              <a:t>, internet </a:t>
            </a:r>
            <a:r>
              <a:rPr lang="it-IT" sz="2000" dirty="0" err="1" smtClean="0"/>
              <a:t>adv</a:t>
            </a:r>
            <a:r>
              <a:rPr lang="it-IT" sz="2000" dirty="0" smtClean="0"/>
              <a:t> on the </a:t>
            </a:r>
            <a:r>
              <a:rPr lang="it-IT" sz="2000" dirty="0" err="1" smtClean="0"/>
              <a:t>basis</a:t>
            </a:r>
            <a:r>
              <a:rPr lang="it-IT" sz="2000" dirty="0" smtClean="0"/>
              <a:t> of </a:t>
            </a:r>
            <a:r>
              <a:rPr lang="it-IT" sz="2000" dirty="0" err="1" smtClean="0"/>
              <a:t>keywords</a:t>
            </a:r>
            <a:r>
              <a:rPr lang="it-IT" sz="2000" dirty="0" smtClean="0"/>
              <a:t> </a:t>
            </a:r>
            <a:r>
              <a:rPr lang="it-IT" sz="2000" dirty="0" err="1" smtClean="0"/>
              <a:t>corresponding</a:t>
            </a:r>
            <a:r>
              <a:rPr lang="it-IT" sz="2000" dirty="0" smtClean="0"/>
              <a:t> to </a:t>
            </a:r>
            <a:r>
              <a:rPr lang="it-IT" sz="2000" dirty="0" err="1" smtClean="0"/>
              <a:t>trademarks</a:t>
            </a:r>
            <a:r>
              <a:rPr lang="it-IT" sz="2000" dirty="0" smtClean="0"/>
              <a:t> </a:t>
            </a:r>
            <a:r>
              <a:rPr lang="it-IT" sz="2000" dirty="0" err="1" smtClean="0"/>
              <a:t>costitutes</a:t>
            </a:r>
            <a:r>
              <a:rPr lang="it-IT" sz="2000" dirty="0" smtClean="0"/>
              <a:t> </a:t>
            </a:r>
            <a:r>
              <a:rPr lang="it-IT" sz="2000" dirty="0" err="1" smtClean="0"/>
              <a:t>such</a:t>
            </a:r>
            <a:r>
              <a:rPr lang="it-IT" sz="2000" dirty="0" smtClean="0"/>
              <a:t> </a:t>
            </a:r>
            <a:r>
              <a:rPr lang="it-IT" sz="2000" dirty="0" err="1" smtClean="0"/>
              <a:t>practice</a:t>
            </a:r>
            <a:r>
              <a:rPr lang="it-IT" sz="2000" dirty="0" smtClean="0"/>
              <a:t> in </a:t>
            </a:r>
            <a:r>
              <a:rPr lang="it-IT" sz="2000" dirty="0" err="1" smtClean="0"/>
              <a:t>that</a:t>
            </a:r>
            <a:r>
              <a:rPr lang="it-IT" sz="2000" dirty="0" smtClean="0"/>
              <a:t> </a:t>
            </a:r>
            <a:r>
              <a:rPr lang="it-IT" sz="2000" dirty="0" err="1" smtClean="0"/>
              <a:t>its</a:t>
            </a:r>
            <a:r>
              <a:rPr lang="it-IT" sz="2000" dirty="0" smtClean="0"/>
              <a:t> </a:t>
            </a:r>
            <a:r>
              <a:rPr lang="it-IT" sz="2000" dirty="0" err="1" smtClean="0"/>
              <a:t>aims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merely</a:t>
            </a:r>
            <a:r>
              <a:rPr lang="it-IT" sz="2000" dirty="0" smtClean="0"/>
              <a:t> to </a:t>
            </a:r>
            <a:r>
              <a:rPr lang="it-IT" sz="2000" dirty="0" err="1" smtClean="0"/>
              <a:t>offer</a:t>
            </a:r>
            <a:r>
              <a:rPr lang="it-IT" sz="2000" dirty="0" smtClean="0"/>
              <a:t> </a:t>
            </a:r>
            <a:r>
              <a:rPr lang="it-IT" sz="2000" dirty="0" err="1" smtClean="0"/>
              <a:t>alternatives</a:t>
            </a:r>
            <a:r>
              <a:rPr lang="it-IT" sz="2000" dirty="0" smtClean="0"/>
              <a:t> to the </a:t>
            </a:r>
            <a:r>
              <a:rPr lang="it-IT" sz="2000" dirty="0" err="1" smtClean="0"/>
              <a:t>offer</a:t>
            </a:r>
            <a:r>
              <a:rPr lang="it-IT" sz="2000" dirty="0" smtClean="0"/>
              <a:t> of the trademark </a:t>
            </a:r>
            <a:r>
              <a:rPr lang="it-IT" sz="2000" dirty="0" err="1" smtClean="0"/>
              <a:t>proprietor</a:t>
            </a:r>
            <a:endParaRPr lang="it-IT" sz="2000" dirty="0" smtClean="0"/>
          </a:p>
          <a:p>
            <a:pPr marL="0" indent="0">
              <a:buNone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021617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/>
              <a:t>May in some </a:t>
            </a:r>
            <a:r>
              <a:rPr lang="it-IT" dirty="0" err="1"/>
              <a:t>circumstances</a:t>
            </a:r>
            <a:r>
              <a:rPr lang="it-IT" dirty="0"/>
              <a:t> be </a:t>
            </a:r>
            <a:r>
              <a:rPr lang="it-IT" dirty="0" err="1"/>
              <a:t>unlawful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 smtClean="0"/>
              <a:t>Some </a:t>
            </a:r>
            <a:r>
              <a:rPr lang="it-IT" sz="2000" dirty="0"/>
              <a:t>no </a:t>
            </a:r>
            <a:r>
              <a:rPr lang="it-IT" sz="2000" dirty="0" err="1"/>
              <a:t>challenge</a:t>
            </a:r>
            <a:r>
              <a:rPr lang="it-IT" sz="2000" dirty="0"/>
              <a:t> (</a:t>
            </a:r>
            <a:r>
              <a:rPr lang="it-IT" sz="2000" dirty="0" err="1"/>
              <a:t>obiter</a:t>
            </a:r>
            <a:r>
              <a:rPr lang="it-IT" sz="2000" dirty="0"/>
              <a:t> </a:t>
            </a:r>
            <a:r>
              <a:rPr lang="it-IT" sz="2000" dirty="0" err="1"/>
              <a:t>Moosehead</a:t>
            </a:r>
            <a:r>
              <a:rPr lang="it-IT" sz="2000" dirty="0"/>
              <a:t> </a:t>
            </a:r>
            <a:r>
              <a:rPr lang="it-IT" sz="2000" dirty="0" err="1"/>
              <a:t>Whitebread</a:t>
            </a:r>
            <a:r>
              <a:rPr lang="it-IT" sz="2000" dirty="0"/>
              <a:t>, TTBER, 5.1(b) </a:t>
            </a:r>
            <a:r>
              <a:rPr lang="it-IT" sz="2000" dirty="0" err="1"/>
              <a:t>but</a:t>
            </a:r>
            <a:r>
              <a:rPr lang="it-IT" sz="2000" dirty="0"/>
              <a:t> </a:t>
            </a:r>
            <a:r>
              <a:rPr lang="it-IT" sz="2000" dirty="0" err="1"/>
              <a:t>exempted</a:t>
            </a:r>
            <a:r>
              <a:rPr lang="it-IT" sz="2000" dirty="0"/>
              <a:t> the </a:t>
            </a:r>
            <a:r>
              <a:rPr lang="it-IT" sz="2000" dirty="0" err="1"/>
              <a:t>termination</a:t>
            </a:r>
            <a:r>
              <a:rPr lang="it-IT" sz="2000" dirty="0"/>
              <a:t> in </a:t>
            </a:r>
            <a:r>
              <a:rPr lang="it-IT" sz="2000" dirty="0" err="1"/>
              <a:t>exclusive</a:t>
            </a:r>
            <a:r>
              <a:rPr lang="it-IT" sz="2000" dirty="0"/>
              <a:t> </a:t>
            </a:r>
            <a:r>
              <a:rPr lang="it-IT" sz="2000" dirty="0" err="1"/>
              <a:t>license</a:t>
            </a:r>
            <a:r>
              <a:rPr lang="it-IT" sz="2000" dirty="0"/>
              <a:t>), in trademark </a:t>
            </a:r>
            <a:r>
              <a:rPr lang="it-IT" sz="2000" dirty="0" err="1"/>
              <a:t>license</a:t>
            </a:r>
            <a:r>
              <a:rPr lang="it-IT" sz="2000" dirty="0"/>
              <a:t> </a:t>
            </a:r>
            <a:r>
              <a:rPr lang="it-IT" sz="2000" dirty="0" err="1" smtClean="0"/>
              <a:t>mixed</a:t>
            </a:r>
            <a:r>
              <a:rPr lang="it-IT" sz="2000" dirty="0" smtClean="0"/>
              <a:t> with TT </a:t>
            </a:r>
            <a:r>
              <a:rPr lang="it-IT" sz="2000" dirty="0"/>
              <a:t>(</a:t>
            </a:r>
            <a:r>
              <a:rPr lang="it-IT" sz="2000" dirty="0" err="1"/>
              <a:t>see</a:t>
            </a:r>
            <a:r>
              <a:rPr lang="it-IT" sz="2000" dirty="0"/>
              <a:t> C 193/83 Windsurfing, 81, </a:t>
            </a:r>
            <a:r>
              <a:rPr lang="it-IT" sz="2000" dirty="0" err="1"/>
              <a:t>caught</a:t>
            </a:r>
            <a:r>
              <a:rPr lang="it-IT" sz="2000" dirty="0"/>
              <a:t> by art. 101 </a:t>
            </a:r>
            <a:r>
              <a:rPr lang="it-IT" sz="2000" dirty="0" err="1"/>
              <a:t>but</a:t>
            </a:r>
            <a:r>
              <a:rPr lang="it-IT" sz="2000" dirty="0"/>
              <a:t> </a:t>
            </a:r>
            <a:r>
              <a:rPr lang="it-IT" sz="2000" dirty="0" err="1"/>
              <a:t>it</a:t>
            </a:r>
            <a:r>
              <a:rPr lang="it-IT" sz="2000" dirty="0"/>
              <a:t> </a:t>
            </a:r>
            <a:r>
              <a:rPr lang="it-IT" sz="2000" dirty="0" err="1"/>
              <a:t>did</a:t>
            </a:r>
            <a:r>
              <a:rPr lang="it-IT" sz="2000" dirty="0"/>
              <a:t> </a:t>
            </a:r>
            <a:r>
              <a:rPr lang="it-IT" sz="2000" dirty="0" err="1"/>
              <a:t>not</a:t>
            </a:r>
            <a:r>
              <a:rPr lang="it-IT" sz="2000" dirty="0"/>
              <a:t> </a:t>
            </a:r>
            <a:r>
              <a:rPr lang="it-IT" sz="2000" dirty="0" err="1"/>
              <a:t>consider</a:t>
            </a:r>
            <a:r>
              <a:rPr lang="it-IT" sz="2000" dirty="0"/>
              <a:t> </a:t>
            </a:r>
            <a:r>
              <a:rPr lang="it-IT" sz="2000" dirty="0" err="1"/>
              <a:t>whether</a:t>
            </a:r>
            <a:r>
              <a:rPr lang="it-IT" sz="2000" dirty="0"/>
              <a:t> </a:t>
            </a:r>
            <a:r>
              <a:rPr lang="it-IT" sz="2000" dirty="0" err="1"/>
              <a:t>it</a:t>
            </a:r>
            <a:r>
              <a:rPr lang="it-IT" sz="2000" dirty="0"/>
              <a:t> can be </a:t>
            </a:r>
            <a:r>
              <a:rPr lang="it-IT" sz="2000" dirty="0" err="1"/>
              <a:t>exempted</a:t>
            </a:r>
            <a:r>
              <a:rPr lang="it-IT" sz="2000" dirty="0"/>
              <a:t>) </a:t>
            </a: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 </a:t>
            </a:r>
          </a:p>
          <a:p>
            <a:r>
              <a:rPr lang="it-IT" sz="2000" dirty="0" err="1"/>
              <a:t>Tying</a:t>
            </a:r>
            <a:r>
              <a:rPr lang="it-IT" sz="2000" dirty="0"/>
              <a:t>: </a:t>
            </a:r>
            <a:r>
              <a:rPr lang="it-IT" sz="2000" dirty="0" err="1"/>
              <a:t>obligation</a:t>
            </a:r>
            <a:r>
              <a:rPr lang="it-IT" sz="2000" dirty="0"/>
              <a:t> to </a:t>
            </a:r>
            <a:r>
              <a:rPr lang="it-IT" sz="2000" dirty="0" err="1"/>
              <a:t>buy</a:t>
            </a:r>
            <a:r>
              <a:rPr lang="it-IT" sz="2000" dirty="0"/>
              <a:t> from </a:t>
            </a:r>
            <a:r>
              <a:rPr lang="it-IT" sz="2000" dirty="0" err="1"/>
              <a:t>licensor</a:t>
            </a:r>
            <a:r>
              <a:rPr lang="it-IT" sz="2000" dirty="0"/>
              <a:t> </a:t>
            </a:r>
            <a:r>
              <a:rPr lang="it-IT" sz="2000" dirty="0" err="1"/>
              <a:t>certain</a:t>
            </a:r>
            <a:r>
              <a:rPr lang="it-IT" sz="2000" dirty="0"/>
              <a:t> non secret </a:t>
            </a:r>
            <a:r>
              <a:rPr lang="it-IT" sz="2000" dirty="0" err="1"/>
              <a:t>raw</a:t>
            </a:r>
            <a:r>
              <a:rPr lang="it-IT" sz="2000" dirty="0"/>
              <a:t> </a:t>
            </a:r>
            <a:r>
              <a:rPr lang="it-IT" sz="2000" dirty="0" err="1"/>
              <a:t>material</a:t>
            </a:r>
            <a:r>
              <a:rPr lang="it-IT" sz="2000" dirty="0"/>
              <a:t> (Campari 1B) </a:t>
            </a:r>
            <a:r>
              <a:rPr lang="it-IT" sz="2000" dirty="0" err="1"/>
              <a:t>unless</a:t>
            </a:r>
            <a:r>
              <a:rPr lang="it-IT" sz="2000" dirty="0"/>
              <a:t> </a:t>
            </a:r>
            <a:r>
              <a:rPr lang="it-IT" sz="2000" dirty="0" err="1"/>
              <a:t>needed</a:t>
            </a:r>
            <a:r>
              <a:rPr lang="it-IT" sz="2000" dirty="0"/>
              <a:t> for </a:t>
            </a:r>
            <a:r>
              <a:rPr lang="it-IT" sz="2000" dirty="0" err="1"/>
              <a:t>quality</a:t>
            </a:r>
            <a:r>
              <a:rPr lang="it-IT" sz="2000" dirty="0"/>
              <a:t> control </a:t>
            </a:r>
            <a:r>
              <a:rPr lang="it-IT" sz="2000" dirty="0" smtClean="0"/>
              <a:t>? (</a:t>
            </a:r>
            <a:r>
              <a:rPr lang="it-IT" sz="2000" dirty="0" err="1" smtClean="0"/>
              <a:t>but</a:t>
            </a:r>
            <a:r>
              <a:rPr lang="it-IT" sz="2000" dirty="0" smtClean="0"/>
              <a:t> </a:t>
            </a:r>
            <a:r>
              <a:rPr lang="it-IT" sz="2000" dirty="0" err="1" smtClean="0"/>
              <a:t>see</a:t>
            </a:r>
            <a:r>
              <a:rPr lang="it-IT" sz="2000" dirty="0" smtClean="0"/>
              <a:t> in US Illinois </a:t>
            </a:r>
            <a:r>
              <a:rPr lang="it-IT" sz="2000" dirty="0" err="1" smtClean="0"/>
              <a:t>Tool</a:t>
            </a:r>
            <a:r>
              <a:rPr lang="it-IT" sz="2000" dirty="0" smtClean="0"/>
              <a:t> v. </a:t>
            </a:r>
            <a:r>
              <a:rPr lang="it-IT" sz="2000" dirty="0" err="1" smtClean="0"/>
              <a:t>Independent</a:t>
            </a:r>
            <a:r>
              <a:rPr lang="it-IT" sz="2000" dirty="0" smtClean="0"/>
              <a:t> </a:t>
            </a:r>
            <a:r>
              <a:rPr lang="it-IT" sz="2000" dirty="0" err="1" smtClean="0"/>
              <a:t>Ink</a:t>
            </a:r>
            <a:r>
              <a:rPr lang="it-IT" sz="2000" dirty="0" smtClean="0"/>
              <a:t>, S </a:t>
            </a:r>
            <a:r>
              <a:rPr lang="it-IT" sz="2000" dirty="0" err="1" smtClean="0"/>
              <a:t>Ct</a:t>
            </a:r>
            <a:r>
              <a:rPr lang="it-IT" sz="2000" dirty="0" smtClean="0"/>
              <a:t>. 2006, </a:t>
            </a:r>
            <a:r>
              <a:rPr lang="it-IT" sz="2000" dirty="0" err="1" smtClean="0"/>
              <a:t>tying</a:t>
            </a:r>
            <a:r>
              <a:rPr lang="it-IT" sz="2000" dirty="0" smtClean="0"/>
              <a:t> </a:t>
            </a:r>
            <a:r>
              <a:rPr lang="it-IT" sz="2000" dirty="0" err="1" smtClean="0"/>
              <a:t>product</a:t>
            </a:r>
            <a:r>
              <a:rPr lang="it-IT" sz="2000" dirty="0" smtClean="0"/>
              <a:t> </a:t>
            </a:r>
            <a:r>
              <a:rPr lang="it-IT" sz="2000" dirty="0" err="1" smtClean="0"/>
              <a:t>patented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not</a:t>
            </a:r>
            <a:r>
              <a:rPr lang="it-IT" sz="2000" dirty="0" smtClean="0"/>
              <a:t> a </a:t>
            </a:r>
            <a:r>
              <a:rPr lang="it-IT" sz="2000" dirty="0" err="1" smtClean="0"/>
              <a:t>presumption</a:t>
            </a:r>
            <a:r>
              <a:rPr lang="it-IT" sz="2000" dirty="0" smtClean="0"/>
              <a:t> of market </a:t>
            </a:r>
            <a:r>
              <a:rPr lang="it-IT" sz="2000" dirty="0" err="1" smtClean="0"/>
              <a:t>power</a:t>
            </a:r>
            <a:r>
              <a:rPr lang="it-IT" sz="2000" dirty="0" smtClean="0"/>
              <a:t>)</a:t>
            </a:r>
            <a:endParaRPr lang="it-IT" sz="20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20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it-IT" dirty="0" err="1" smtClean="0"/>
              <a:t>Lawful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it-IT" sz="2400" dirty="0" err="1" smtClean="0"/>
              <a:t>Limitation</a:t>
            </a:r>
            <a:r>
              <a:rPr lang="it-IT" sz="2400" dirty="0" smtClean="0"/>
              <a:t> to </a:t>
            </a:r>
            <a:r>
              <a:rPr lang="it-IT" sz="2400" dirty="0" err="1" smtClean="0"/>
              <a:t>certain</a:t>
            </a:r>
            <a:r>
              <a:rPr lang="it-IT" sz="2400" dirty="0" smtClean="0"/>
              <a:t> </a:t>
            </a:r>
            <a:r>
              <a:rPr lang="it-IT" sz="2400" dirty="0" err="1" smtClean="0"/>
              <a:t>goods</a:t>
            </a:r>
            <a:r>
              <a:rPr lang="it-IT" sz="2400" dirty="0" smtClean="0"/>
              <a:t>/</a:t>
            </a:r>
            <a:r>
              <a:rPr lang="it-IT" sz="2400" dirty="0" err="1" smtClean="0"/>
              <a:t>services</a:t>
            </a:r>
            <a:r>
              <a:rPr lang="it-IT" sz="2400" dirty="0" smtClean="0"/>
              <a:t> (</a:t>
            </a:r>
            <a:r>
              <a:rPr lang="it-IT" sz="2400" dirty="0" err="1" smtClean="0"/>
              <a:t>see</a:t>
            </a:r>
            <a:r>
              <a:rPr lang="it-IT" sz="2400" dirty="0" smtClean="0"/>
              <a:t> art. 8 </a:t>
            </a:r>
            <a:r>
              <a:rPr lang="it-IT" sz="2400" dirty="0" err="1" smtClean="0"/>
              <a:t>TrDir</a:t>
            </a:r>
            <a:r>
              <a:rPr lang="it-IT" sz="2400" dirty="0" smtClean="0"/>
              <a:t>)</a:t>
            </a:r>
          </a:p>
          <a:p>
            <a:r>
              <a:rPr lang="it-IT" sz="2400" dirty="0" err="1" smtClean="0"/>
              <a:t>Quality</a:t>
            </a:r>
            <a:r>
              <a:rPr lang="it-IT" sz="2400" dirty="0" smtClean="0"/>
              <a:t> control (manufacturing </a:t>
            </a:r>
            <a:r>
              <a:rPr lang="it-IT" sz="2400" dirty="0" err="1" smtClean="0"/>
              <a:t>standards</a:t>
            </a:r>
            <a:r>
              <a:rPr lang="it-IT" sz="2400" dirty="0" smtClean="0"/>
              <a:t>, </a:t>
            </a:r>
            <a:r>
              <a:rPr lang="it-IT" sz="2400" dirty="0" err="1" smtClean="0"/>
              <a:t>obligation</a:t>
            </a:r>
            <a:r>
              <a:rPr lang="it-IT" sz="2400" dirty="0" smtClean="0"/>
              <a:t> to </a:t>
            </a:r>
            <a:r>
              <a:rPr lang="it-IT" sz="2400" dirty="0" err="1" smtClean="0"/>
              <a:t>purchase</a:t>
            </a:r>
            <a:r>
              <a:rPr lang="it-IT" sz="2400" dirty="0" smtClean="0"/>
              <a:t> </a:t>
            </a:r>
            <a:r>
              <a:rPr lang="it-IT" sz="2400" dirty="0" err="1" smtClean="0"/>
              <a:t>certain</a:t>
            </a:r>
            <a:r>
              <a:rPr lang="it-IT" sz="2400" dirty="0" smtClean="0"/>
              <a:t> </a:t>
            </a:r>
            <a:r>
              <a:rPr lang="it-IT" sz="2400" dirty="0" err="1" smtClean="0"/>
              <a:t>materials</a:t>
            </a:r>
            <a:r>
              <a:rPr lang="it-IT" sz="2400" dirty="0" smtClean="0"/>
              <a:t>, </a:t>
            </a:r>
            <a:r>
              <a:rPr lang="it-IT" sz="2400" dirty="0" err="1" smtClean="0"/>
              <a:t>packs</a:t>
            </a:r>
            <a:r>
              <a:rPr lang="it-IT" sz="2400" dirty="0" smtClean="0"/>
              <a:t> and </a:t>
            </a:r>
            <a:r>
              <a:rPr lang="it-IT" sz="2400" dirty="0" err="1" smtClean="0"/>
              <a:t>product</a:t>
            </a:r>
            <a:r>
              <a:rPr lang="it-IT" sz="2400" dirty="0" err="1"/>
              <a:t>s</a:t>
            </a:r>
            <a:r>
              <a:rPr lang="it-IT" sz="2400" dirty="0" smtClean="0"/>
              <a:t> </a:t>
            </a:r>
            <a:r>
              <a:rPr lang="it-IT" sz="2400" dirty="0" err="1" smtClean="0"/>
              <a:t>approvals</a:t>
            </a:r>
            <a:r>
              <a:rPr lang="it-IT" sz="2400" dirty="0" smtClean="0"/>
              <a:t>) (</a:t>
            </a:r>
            <a:r>
              <a:rPr lang="it-IT" sz="2400" dirty="0" err="1" smtClean="0"/>
              <a:t>see</a:t>
            </a:r>
            <a:r>
              <a:rPr lang="it-IT" sz="2400" dirty="0" smtClean="0"/>
              <a:t> art. 8 </a:t>
            </a:r>
            <a:r>
              <a:rPr lang="it-IT" sz="2400" dirty="0" err="1" smtClean="0"/>
              <a:t>TrDir</a:t>
            </a:r>
            <a:r>
              <a:rPr lang="it-IT" sz="2400" dirty="0" smtClean="0"/>
              <a:t>)</a:t>
            </a:r>
          </a:p>
          <a:p>
            <a:r>
              <a:rPr lang="it-IT" sz="2400" dirty="0" err="1" smtClean="0"/>
              <a:t>Confidentiality</a:t>
            </a:r>
            <a:r>
              <a:rPr lang="it-IT" sz="2400" dirty="0" smtClean="0"/>
              <a:t> for </a:t>
            </a:r>
            <a:r>
              <a:rPr lang="it-IT" sz="2400" dirty="0" err="1" smtClean="0"/>
              <a:t>know</a:t>
            </a:r>
            <a:r>
              <a:rPr lang="it-IT" sz="2400" dirty="0" smtClean="0"/>
              <a:t> </a:t>
            </a:r>
            <a:r>
              <a:rPr lang="it-IT" sz="2400" dirty="0" err="1" smtClean="0"/>
              <a:t>how</a:t>
            </a:r>
            <a:r>
              <a:rPr lang="it-IT" sz="2400" dirty="0" smtClean="0"/>
              <a:t> / </a:t>
            </a:r>
            <a:r>
              <a:rPr lang="it-IT" sz="2400" dirty="0" err="1" smtClean="0"/>
              <a:t>obligation</a:t>
            </a:r>
            <a:r>
              <a:rPr lang="it-IT" sz="2400" dirty="0" smtClean="0"/>
              <a:t> to </a:t>
            </a:r>
            <a:r>
              <a:rPr lang="it-IT" sz="2400" dirty="0" err="1" smtClean="0"/>
              <a:t>buy</a:t>
            </a:r>
            <a:r>
              <a:rPr lang="it-IT" sz="2400" dirty="0" smtClean="0"/>
              <a:t>  secret </a:t>
            </a:r>
            <a:r>
              <a:rPr lang="it-IT" sz="2400" dirty="0" err="1" smtClean="0"/>
              <a:t>raw</a:t>
            </a:r>
            <a:r>
              <a:rPr lang="it-IT" sz="2400" dirty="0" smtClean="0"/>
              <a:t> </a:t>
            </a:r>
            <a:r>
              <a:rPr lang="it-IT" sz="2400" dirty="0" err="1" smtClean="0"/>
              <a:t>materials</a:t>
            </a:r>
            <a:r>
              <a:rPr lang="it-IT" sz="2400" dirty="0" smtClean="0"/>
              <a:t> </a:t>
            </a:r>
          </a:p>
          <a:p>
            <a:r>
              <a:rPr lang="it-IT" sz="2400" dirty="0" smtClean="0"/>
              <a:t>Minimum sales / </a:t>
            </a:r>
            <a:r>
              <a:rPr lang="it-IT" sz="2400" dirty="0" err="1" smtClean="0"/>
              <a:t>adv</a:t>
            </a:r>
            <a:r>
              <a:rPr lang="it-IT" sz="2400" dirty="0" smtClean="0"/>
              <a:t> </a:t>
            </a:r>
            <a:r>
              <a:rPr lang="it-IT" sz="2400" dirty="0" err="1" smtClean="0"/>
              <a:t>expenditures</a:t>
            </a:r>
            <a:r>
              <a:rPr lang="it-IT" sz="2400" dirty="0" smtClean="0"/>
              <a:t> (</a:t>
            </a:r>
            <a:r>
              <a:rPr lang="it-IT" sz="2400" dirty="0" err="1" smtClean="0"/>
              <a:t>if</a:t>
            </a:r>
            <a:r>
              <a:rPr lang="it-IT" sz="2400" dirty="0" smtClean="0"/>
              <a:t> no </a:t>
            </a:r>
            <a:r>
              <a:rPr lang="it-IT" sz="2400" dirty="0" err="1" smtClean="0"/>
              <a:t>foreclosure</a:t>
            </a:r>
            <a:r>
              <a:rPr lang="it-IT" sz="2400" dirty="0" smtClean="0"/>
              <a:t> </a:t>
            </a:r>
            <a:r>
              <a:rPr lang="it-IT" sz="2400" dirty="0" err="1" smtClean="0"/>
              <a:t>problem</a:t>
            </a:r>
            <a:r>
              <a:rPr lang="it-IT" sz="2400" dirty="0" smtClean="0"/>
              <a:t> </a:t>
            </a:r>
            <a:r>
              <a:rPr lang="it-IT" sz="2400" dirty="0" err="1" smtClean="0"/>
              <a:t>exists</a:t>
            </a:r>
            <a:r>
              <a:rPr lang="it-IT" sz="2400" dirty="0" smtClean="0"/>
              <a:t>) </a:t>
            </a:r>
          </a:p>
          <a:p>
            <a:r>
              <a:rPr lang="it-IT" sz="2400" dirty="0" err="1" smtClean="0"/>
              <a:t>Exclusivity</a:t>
            </a:r>
            <a:endParaRPr lang="it-IT" sz="2400" dirty="0" smtClean="0"/>
          </a:p>
          <a:p>
            <a:r>
              <a:rPr lang="it-IT" sz="2400" dirty="0" smtClean="0"/>
              <a:t>No </a:t>
            </a:r>
            <a:r>
              <a:rPr lang="it-IT" sz="2400" dirty="0" err="1" smtClean="0"/>
              <a:t>challenge</a:t>
            </a:r>
            <a:r>
              <a:rPr lang="it-IT" sz="2400" dirty="0" smtClean="0"/>
              <a:t> for </a:t>
            </a:r>
            <a:r>
              <a:rPr lang="it-IT" sz="2400" dirty="0" err="1" smtClean="0"/>
              <a:t>ownership</a:t>
            </a:r>
            <a:r>
              <a:rPr lang="it-IT" sz="2400" dirty="0" smtClean="0"/>
              <a:t> / relative </a:t>
            </a:r>
            <a:r>
              <a:rPr lang="it-IT" sz="2400" dirty="0" err="1" smtClean="0"/>
              <a:t>grounds</a:t>
            </a:r>
            <a:endParaRPr lang="it-IT" sz="2400" dirty="0" smtClean="0"/>
          </a:p>
          <a:p>
            <a:r>
              <a:rPr lang="it-IT" sz="2400" dirty="0" err="1" smtClean="0"/>
              <a:t>Enforcement</a:t>
            </a:r>
            <a:r>
              <a:rPr lang="it-IT" sz="2400" dirty="0" smtClean="0"/>
              <a:t> </a:t>
            </a:r>
            <a:r>
              <a:rPr lang="it-IT" sz="2400" dirty="0" err="1" smtClean="0"/>
              <a:t>obligations</a:t>
            </a:r>
            <a:endParaRPr lang="it-IT" sz="2400" dirty="0" smtClean="0"/>
          </a:p>
          <a:p>
            <a:r>
              <a:rPr lang="it-IT" sz="2400" dirty="0" err="1" smtClean="0"/>
              <a:t>Assignment</a:t>
            </a:r>
            <a:r>
              <a:rPr lang="it-IT" sz="2400" dirty="0" smtClean="0"/>
              <a:t> </a:t>
            </a:r>
            <a:r>
              <a:rPr lang="it-IT" sz="2400" dirty="0" err="1" smtClean="0"/>
              <a:t>prohibition</a:t>
            </a:r>
            <a:r>
              <a:rPr lang="it-IT" sz="2400" dirty="0" smtClean="0"/>
              <a:t> /</a:t>
            </a:r>
            <a:r>
              <a:rPr lang="it-IT" sz="2400" dirty="0" err="1" smtClean="0"/>
              <a:t>change</a:t>
            </a:r>
            <a:r>
              <a:rPr lang="it-IT" sz="2400" dirty="0" smtClean="0"/>
              <a:t> of control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398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3" y="53753"/>
            <a:ext cx="8229600" cy="854967"/>
          </a:xfrm>
        </p:spPr>
        <p:txBody>
          <a:bodyPr/>
          <a:lstStyle/>
          <a:p>
            <a:r>
              <a:rPr lang="it-IT" dirty="0" smtClean="0"/>
              <a:t>VABER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9512" y="1196753"/>
            <a:ext cx="8856983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Negative </a:t>
            </a:r>
            <a:r>
              <a:rPr lang="it-IT" dirty="0" err="1" smtClean="0"/>
              <a:t>effects</a:t>
            </a:r>
            <a:r>
              <a:rPr lang="it-IT" dirty="0" smtClean="0"/>
              <a:t> of </a:t>
            </a:r>
            <a:r>
              <a:rPr lang="it-IT" dirty="0" err="1" smtClean="0"/>
              <a:t>vertical</a:t>
            </a:r>
            <a:r>
              <a:rPr lang="it-IT" dirty="0" smtClean="0"/>
              <a:t> </a:t>
            </a:r>
            <a:r>
              <a:rPr lang="it-IT" dirty="0" err="1" smtClean="0"/>
              <a:t>restrains</a:t>
            </a:r>
            <a:r>
              <a:rPr lang="it-IT" dirty="0" smtClean="0"/>
              <a:t> are:</a:t>
            </a:r>
          </a:p>
          <a:p>
            <a:r>
              <a:rPr lang="it-IT" dirty="0" smtClean="0"/>
              <a:t>- </a:t>
            </a:r>
            <a:r>
              <a:rPr lang="it-IT" dirty="0" err="1" smtClean="0"/>
              <a:t>Foreclosure</a:t>
            </a:r>
            <a:r>
              <a:rPr lang="it-IT" dirty="0" smtClean="0"/>
              <a:t> of </a:t>
            </a:r>
            <a:r>
              <a:rPr lang="it-IT" dirty="0" err="1" smtClean="0"/>
              <a:t>suppliers</a:t>
            </a:r>
            <a:r>
              <a:rPr lang="it-IT" dirty="0" smtClean="0"/>
              <a:t> / buyers</a:t>
            </a:r>
          </a:p>
          <a:p>
            <a:r>
              <a:rPr lang="it-IT" dirty="0" smtClean="0"/>
              <a:t>- </a:t>
            </a:r>
            <a:r>
              <a:rPr lang="it-IT" dirty="0" err="1" smtClean="0"/>
              <a:t>Softening</a:t>
            </a:r>
            <a:r>
              <a:rPr lang="it-IT" dirty="0" smtClean="0"/>
              <a:t> of </a:t>
            </a:r>
            <a:r>
              <a:rPr lang="it-IT" dirty="0" err="1" smtClean="0"/>
              <a:t>intrabrand</a:t>
            </a:r>
            <a:r>
              <a:rPr lang="it-IT" dirty="0" smtClean="0"/>
              <a:t> (buyers) or </a:t>
            </a:r>
            <a:r>
              <a:rPr lang="it-IT" dirty="0" err="1" smtClean="0"/>
              <a:t>interbrand</a:t>
            </a:r>
            <a:r>
              <a:rPr lang="it-IT" dirty="0" smtClean="0"/>
              <a:t> (</a:t>
            </a:r>
            <a:r>
              <a:rPr lang="it-IT" dirty="0" err="1" smtClean="0"/>
              <a:t>suppliers</a:t>
            </a:r>
            <a:r>
              <a:rPr lang="it-IT" dirty="0" smtClean="0"/>
              <a:t>) </a:t>
            </a:r>
            <a:r>
              <a:rPr lang="it-IT" dirty="0" err="1" smtClean="0"/>
              <a:t>competition</a:t>
            </a:r>
            <a:endParaRPr lang="it-IT" dirty="0" smtClean="0"/>
          </a:p>
          <a:p>
            <a:r>
              <a:rPr lang="it-IT" dirty="0" smtClean="0"/>
              <a:t>- </a:t>
            </a:r>
            <a:r>
              <a:rPr lang="it-IT" dirty="0" err="1" smtClean="0"/>
              <a:t>Obstascle</a:t>
            </a:r>
            <a:r>
              <a:rPr lang="it-IT" dirty="0" smtClean="0"/>
              <a:t> to market </a:t>
            </a:r>
            <a:r>
              <a:rPr lang="it-IT" dirty="0" err="1" smtClean="0"/>
              <a:t>integration</a:t>
            </a:r>
            <a:r>
              <a:rPr lang="it-IT" dirty="0" smtClean="0"/>
              <a:t> 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Art. 2.3, </a:t>
            </a:r>
            <a:r>
              <a:rPr lang="it-IT" dirty="0" err="1" smtClean="0"/>
              <a:t>apply</a:t>
            </a:r>
            <a:r>
              <a:rPr lang="it-IT" dirty="0" smtClean="0"/>
              <a:t> to: </a:t>
            </a:r>
          </a:p>
          <a:p>
            <a:r>
              <a:rPr lang="it-IT" dirty="0" smtClean="0"/>
              <a:t>a) Vertical </a:t>
            </a:r>
            <a:r>
              <a:rPr lang="it-IT" dirty="0" err="1" smtClean="0"/>
              <a:t>agreement</a:t>
            </a:r>
            <a:r>
              <a:rPr lang="it-IT" dirty="0" smtClean="0"/>
              <a:t> (</a:t>
            </a:r>
            <a:r>
              <a:rPr lang="it-IT" dirty="0" err="1" smtClean="0"/>
              <a:t>purchase</a:t>
            </a:r>
            <a:r>
              <a:rPr lang="it-IT" dirty="0" smtClean="0"/>
              <a:t>, sale resale of </a:t>
            </a:r>
            <a:r>
              <a:rPr lang="it-IT" dirty="0" err="1" smtClean="0"/>
              <a:t>goods</a:t>
            </a:r>
            <a:r>
              <a:rPr lang="it-IT" dirty="0" smtClean="0"/>
              <a:t>/</a:t>
            </a:r>
            <a:r>
              <a:rPr lang="it-IT" dirty="0" err="1" smtClean="0"/>
              <a:t>services</a:t>
            </a:r>
            <a:r>
              <a:rPr lang="it-IT" dirty="0" smtClean="0"/>
              <a:t>)</a:t>
            </a:r>
          </a:p>
          <a:p>
            <a:r>
              <a:rPr lang="it-IT" dirty="0" smtClean="0"/>
              <a:t>b) IP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primary</a:t>
            </a:r>
            <a:r>
              <a:rPr lang="it-IT" dirty="0" smtClean="0"/>
              <a:t> </a:t>
            </a:r>
            <a:r>
              <a:rPr lang="it-IT" dirty="0" err="1" smtClean="0"/>
              <a:t>object</a:t>
            </a:r>
            <a:endParaRPr lang="it-IT" dirty="0" smtClean="0"/>
          </a:p>
          <a:p>
            <a:r>
              <a:rPr lang="it-IT" dirty="0" smtClean="0"/>
              <a:t>c) License to buyer (</a:t>
            </a:r>
            <a:r>
              <a:rPr lang="it-IT" dirty="0" err="1" smtClean="0"/>
              <a:t>not</a:t>
            </a:r>
            <a:r>
              <a:rPr lang="it-IT" dirty="0" smtClean="0"/>
              <a:t> to </a:t>
            </a:r>
            <a:r>
              <a:rPr lang="it-IT" dirty="0" err="1" smtClean="0"/>
              <a:t>supplier</a:t>
            </a:r>
            <a:r>
              <a:rPr lang="it-IT" dirty="0" smtClean="0"/>
              <a:t>)</a:t>
            </a:r>
          </a:p>
          <a:p>
            <a:r>
              <a:rPr lang="it-IT" dirty="0" smtClean="0"/>
              <a:t>d) </a:t>
            </a:r>
            <a:r>
              <a:rPr lang="it-IT" dirty="0" err="1" smtClean="0"/>
              <a:t>Faciliting</a:t>
            </a:r>
            <a:r>
              <a:rPr lang="it-IT" dirty="0" smtClean="0"/>
              <a:t> use, sale resale of </a:t>
            </a:r>
            <a:r>
              <a:rPr lang="it-IT" dirty="0" err="1" smtClean="0"/>
              <a:t>goods</a:t>
            </a:r>
            <a:r>
              <a:rPr lang="it-IT" dirty="0" smtClean="0"/>
              <a:t>/</a:t>
            </a:r>
            <a:r>
              <a:rPr lang="it-IT" dirty="0" err="1" smtClean="0"/>
              <a:t>services</a:t>
            </a:r>
            <a:r>
              <a:rPr lang="it-IT" dirty="0" smtClean="0"/>
              <a:t> by the buyer</a:t>
            </a:r>
          </a:p>
          <a:p>
            <a:endParaRPr lang="it-IT" dirty="0" smtClean="0"/>
          </a:p>
          <a:p>
            <a:r>
              <a:rPr lang="it-IT" dirty="0" smtClean="0"/>
              <a:t>VBER </a:t>
            </a:r>
            <a:r>
              <a:rPr lang="it-IT" dirty="0" err="1" smtClean="0"/>
              <a:t>Covers</a:t>
            </a:r>
            <a:r>
              <a:rPr lang="it-IT" dirty="0" smtClean="0"/>
              <a:t>: </a:t>
            </a:r>
          </a:p>
          <a:p>
            <a:r>
              <a:rPr lang="it-IT" dirty="0" smtClean="0"/>
              <a:t>Franchising </a:t>
            </a:r>
            <a:r>
              <a:rPr lang="it-IT" dirty="0" err="1" smtClean="0"/>
              <a:t>agreement</a:t>
            </a:r>
            <a:r>
              <a:rPr lang="it-IT" dirty="0" smtClean="0"/>
              <a:t> </a:t>
            </a:r>
          </a:p>
          <a:p>
            <a:r>
              <a:rPr lang="it-IT" dirty="0" smtClean="0"/>
              <a:t>Distribution </a:t>
            </a:r>
            <a:r>
              <a:rPr lang="it-IT" dirty="0" err="1" smtClean="0"/>
              <a:t>agreement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Selective</a:t>
            </a:r>
            <a:r>
              <a:rPr lang="it-IT" dirty="0" smtClean="0"/>
              <a:t> Distribution</a:t>
            </a:r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r>
              <a:rPr lang="it-IT" dirty="0" err="1" smtClean="0"/>
              <a:t>Doesn’t</a:t>
            </a:r>
            <a:r>
              <a:rPr lang="it-IT" dirty="0" smtClean="0"/>
              <a:t> </a:t>
            </a:r>
            <a:r>
              <a:rPr lang="it-IT" dirty="0" err="1" smtClean="0"/>
              <a:t>apply</a:t>
            </a:r>
            <a:r>
              <a:rPr lang="it-IT" dirty="0" smtClean="0"/>
              <a:t> to:</a:t>
            </a:r>
          </a:p>
          <a:p>
            <a:pPr marL="342900" indent="-342900">
              <a:buAutoNum type="alphaLcParenR"/>
            </a:pPr>
            <a:r>
              <a:rPr lang="it-IT" dirty="0" smtClean="0"/>
              <a:t>Pure </a:t>
            </a:r>
            <a:r>
              <a:rPr lang="it-IT" dirty="0" err="1" smtClean="0"/>
              <a:t>license</a:t>
            </a:r>
            <a:r>
              <a:rPr lang="it-IT" dirty="0" smtClean="0"/>
              <a:t> </a:t>
            </a:r>
            <a:r>
              <a:rPr lang="it-IT" dirty="0" err="1" smtClean="0"/>
              <a:t>agreement</a:t>
            </a:r>
            <a:endParaRPr lang="it-IT" dirty="0" smtClean="0"/>
          </a:p>
          <a:p>
            <a:pPr marL="342900" indent="-342900">
              <a:buAutoNum type="alphaLcParenR"/>
            </a:pPr>
            <a:r>
              <a:rPr lang="it-IT" dirty="0" err="1" smtClean="0"/>
              <a:t>contract</a:t>
            </a:r>
            <a:r>
              <a:rPr lang="it-IT" dirty="0" smtClean="0"/>
              <a:t> manufacturing with </a:t>
            </a:r>
            <a:r>
              <a:rPr lang="it-IT" dirty="0" err="1" smtClean="0"/>
              <a:t>supplier</a:t>
            </a:r>
            <a:r>
              <a:rPr lang="it-IT" dirty="0" smtClean="0"/>
              <a:t> 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326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1640</Words>
  <Application>Microsoft Office PowerPoint</Application>
  <PresentationFormat>On-screen Show (4:3)</PresentationFormat>
  <Paragraphs>152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Giovanni Guglielmetti</vt:lpstr>
      <vt:lpstr>Antitrust rules applying to Trademark Licenses</vt:lpstr>
      <vt:lpstr>Art. 101</vt:lpstr>
      <vt:lpstr>Art. 101</vt:lpstr>
      <vt:lpstr>Art. 101</vt:lpstr>
      <vt:lpstr>Per se unlawful</vt:lpstr>
      <vt:lpstr>May in some circumstances be unlawful</vt:lpstr>
      <vt:lpstr>Lawful</vt:lpstr>
      <vt:lpstr>VABER</vt:lpstr>
      <vt:lpstr>VABER</vt:lpstr>
      <vt:lpstr>VABER</vt:lpstr>
      <vt:lpstr>TTBER</vt:lpstr>
      <vt:lpstr>Art. 102 TFEU</vt:lpstr>
      <vt:lpstr>Art. 102 TFEU</vt:lpstr>
    </vt:vector>
  </TitlesOfParts>
  <Company>Bonelli Erede Pappalardo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Antitrust rules applying to Trademark Licenses </dc:title>
  <dc:creator>BEP-IP</dc:creator>
  <cp:lastModifiedBy>BEP-IP</cp:lastModifiedBy>
  <cp:revision>46</cp:revision>
  <cp:lastPrinted>2014-10-24T18:32:56Z</cp:lastPrinted>
  <dcterms:created xsi:type="dcterms:W3CDTF">2014-10-04T09:17:20Z</dcterms:created>
  <dcterms:modified xsi:type="dcterms:W3CDTF">2014-10-25T10:39:27Z</dcterms:modified>
</cp:coreProperties>
</file>