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4" r:id="rId2"/>
    <p:sldId id="321" r:id="rId3"/>
    <p:sldId id="440" r:id="rId4"/>
    <p:sldId id="441" r:id="rId5"/>
    <p:sldId id="443" r:id="rId6"/>
    <p:sldId id="406" r:id="rId7"/>
    <p:sldId id="442" r:id="rId8"/>
    <p:sldId id="429" r:id="rId9"/>
    <p:sldId id="431" r:id="rId10"/>
    <p:sldId id="433" r:id="rId11"/>
    <p:sldId id="448" r:id="rId12"/>
    <p:sldId id="432" r:id="rId13"/>
    <p:sldId id="435" r:id="rId14"/>
    <p:sldId id="437" r:id="rId15"/>
    <p:sldId id="436" r:id="rId16"/>
    <p:sldId id="438" r:id="rId17"/>
    <p:sldId id="439" r:id="rId18"/>
    <p:sldId id="446" r:id="rId19"/>
    <p:sldId id="445" r:id="rId20"/>
    <p:sldId id="447" r:id="rId21"/>
  </p:sldIdLst>
  <p:sldSz cx="9144000" cy="6858000" type="screen4x3"/>
  <p:notesSz cx="7010400" cy="9236075"/>
  <p:defaultTextStyle>
    <a:defPPr>
      <a:defRPr lang="en-US"/>
    </a:defPPr>
    <a:lvl1pPr algn="l" rtl="0" fontAlgn="base">
      <a:spcBef>
        <a:spcPct val="0"/>
      </a:spcBef>
      <a:spcAft>
        <a:spcPct val="0"/>
      </a:spcAft>
      <a:defRPr sz="2400" kern="1200">
        <a:solidFill>
          <a:schemeClr val="bg1"/>
        </a:solidFill>
        <a:latin typeface="Arial" charset="0"/>
        <a:ea typeface="+mn-ea"/>
        <a:cs typeface="Arial" charset="0"/>
      </a:defRPr>
    </a:lvl1pPr>
    <a:lvl2pPr marL="457200" algn="l" rtl="0" fontAlgn="base">
      <a:spcBef>
        <a:spcPct val="0"/>
      </a:spcBef>
      <a:spcAft>
        <a:spcPct val="0"/>
      </a:spcAft>
      <a:defRPr sz="2400" kern="1200">
        <a:solidFill>
          <a:schemeClr val="bg1"/>
        </a:solidFill>
        <a:latin typeface="Arial" charset="0"/>
        <a:ea typeface="+mn-ea"/>
        <a:cs typeface="Arial" charset="0"/>
      </a:defRPr>
    </a:lvl2pPr>
    <a:lvl3pPr marL="914400" algn="l" rtl="0" fontAlgn="base">
      <a:spcBef>
        <a:spcPct val="0"/>
      </a:spcBef>
      <a:spcAft>
        <a:spcPct val="0"/>
      </a:spcAft>
      <a:defRPr sz="2400" kern="1200">
        <a:solidFill>
          <a:schemeClr val="bg1"/>
        </a:solidFill>
        <a:latin typeface="Arial" charset="0"/>
        <a:ea typeface="+mn-ea"/>
        <a:cs typeface="Arial" charset="0"/>
      </a:defRPr>
    </a:lvl3pPr>
    <a:lvl4pPr marL="1371600" algn="l" rtl="0" fontAlgn="base">
      <a:spcBef>
        <a:spcPct val="0"/>
      </a:spcBef>
      <a:spcAft>
        <a:spcPct val="0"/>
      </a:spcAft>
      <a:defRPr sz="2400" kern="1200">
        <a:solidFill>
          <a:schemeClr val="bg1"/>
        </a:solidFill>
        <a:latin typeface="Arial" charset="0"/>
        <a:ea typeface="+mn-ea"/>
        <a:cs typeface="Arial" charset="0"/>
      </a:defRPr>
    </a:lvl4pPr>
    <a:lvl5pPr marL="1828800" algn="l" rtl="0" fontAlgn="base">
      <a:spcBef>
        <a:spcPct val="0"/>
      </a:spcBef>
      <a:spcAft>
        <a:spcPct val="0"/>
      </a:spcAft>
      <a:defRPr sz="2400" kern="1200">
        <a:solidFill>
          <a:schemeClr val="bg1"/>
        </a:solidFill>
        <a:latin typeface="Arial" charset="0"/>
        <a:ea typeface="+mn-ea"/>
        <a:cs typeface="Arial" charset="0"/>
      </a:defRPr>
    </a:lvl5pPr>
    <a:lvl6pPr marL="2286000" algn="l" defTabSz="914400" rtl="0" eaLnBrk="1" latinLnBrk="0" hangingPunct="1">
      <a:defRPr sz="2400" kern="1200">
        <a:solidFill>
          <a:schemeClr val="bg1"/>
        </a:solidFill>
        <a:latin typeface="Arial" charset="0"/>
        <a:ea typeface="+mn-ea"/>
        <a:cs typeface="Arial" charset="0"/>
      </a:defRPr>
    </a:lvl6pPr>
    <a:lvl7pPr marL="2743200" algn="l" defTabSz="914400" rtl="0" eaLnBrk="1" latinLnBrk="0" hangingPunct="1">
      <a:defRPr sz="2400" kern="1200">
        <a:solidFill>
          <a:schemeClr val="bg1"/>
        </a:solidFill>
        <a:latin typeface="Arial" charset="0"/>
        <a:ea typeface="+mn-ea"/>
        <a:cs typeface="Arial" charset="0"/>
      </a:defRPr>
    </a:lvl7pPr>
    <a:lvl8pPr marL="3200400" algn="l" defTabSz="914400" rtl="0" eaLnBrk="1" latinLnBrk="0" hangingPunct="1">
      <a:defRPr sz="2400" kern="1200">
        <a:solidFill>
          <a:schemeClr val="bg1"/>
        </a:solidFill>
        <a:latin typeface="Arial" charset="0"/>
        <a:ea typeface="+mn-ea"/>
        <a:cs typeface="Arial" charset="0"/>
      </a:defRPr>
    </a:lvl8pPr>
    <a:lvl9pPr marL="3657600" algn="l" defTabSz="914400" rtl="0" eaLnBrk="1" latinLnBrk="0" hangingPunct="1">
      <a:defRPr sz="24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9966"/>
    <a:srgbClr val="FFFF00"/>
    <a:srgbClr val="009999"/>
    <a:srgbClr val="FF3300"/>
    <a:srgbClr val="0066FF"/>
    <a:srgbClr val="99CC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98" autoAdjust="0"/>
    <p:restoredTop sz="89898" autoAdjust="0"/>
  </p:normalViewPr>
  <p:slideViewPr>
    <p:cSldViewPr>
      <p:cViewPr varScale="1">
        <p:scale>
          <a:sx n="118" d="100"/>
          <a:sy n="118" d="100"/>
        </p:scale>
        <p:origin x="-1386"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3038145" cy="461193"/>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l" defTabSz="928407">
              <a:spcBef>
                <a:spcPct val="0"/>
              </a:spcBef>
              <a:defRPr sz="1200">
                <a:solidFill>
                  <a:schemeClr val="tx1"/>
                </a:solidFill>
                <a:cs typeface="+mn-cs"/>
              </a:defRPr>
            </a:lvl1pPr>
          </a:lstStyle>
          <a:p>
            <a:pPr>
              <a:defRPr/>
            </a:pPr>
            <a:endParaRPr lang="en-US"/>
          </a:p>
        </p:txBody>
      </p:sp>
      <p:sp>
        <p:nvSpPr>
          <p:cNvPr id="174083" name="Rectangle 3"/>
          <p:cNvSpPr>
            <a:spLocks noGrp="1" noChangeArrowheads="1"/>
          </p:cNvSpPr>
          <p:nvPr>
            <p:ph type="dt" sz="quarter" idx="1"/>
          </p:nvPr>
        </p:nvSpPr>
        <p:spPr bwMode="auto">
          <a:xfrm>
            <a:off x="3970734" y="0"/>
            <a:ext cx="3038145" cy="461193"/>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r" defTabSz="928407">
              <a:spcBef>
                <a:spcPct val="0"/>
              </a:spcBef>
              <a:defRPr sz="1200">
                <a:solidFill>
                  <a:schemeClr val="tx1"/>
                </a:solidFill>
                <a:cs typeface="+mn-cs"/>
              </a:defRPr>
            </a:lvl1pPr>
          </a:lstStyle>
          <a:p>
            <a:pPr>
              <a:defRPr/>
            </a:pPr>
            <a:endParaRPr lang="en-US"/>
          </a:p>
        </p:txBody>
      </p:sp>
      <p:sp>
        <p:nvSpPr>
          <p:cNvPr id="174084" name="Rectangle 4"/>
          <p:cNvSpPr>
            <a:spLocks noGrp="1" noChangeArrowheads="1"/>
          </p:cNvSpPr>
          <p:nvPr>
            <p:ph type="ftr" sz="quarter" idx="2"/>
          </p:nvPr>
        </p:nvSpPr>
        <p:spPr bwMode="auto">
          <a:xfrm>
            <a:off x="0" y="8773356"/>
            <a:ext cx="3038145" cy="461193"/>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l" defTabSz="928407">
              <a:spcBef>
                <a:spcPct val="0"/>
              </a:spcBef>
              <a:defRPr sz="1200">
                <a:solidFill>
                  <a:schemeClr val="tx1"/>
                </a:solidFill>
                <a:cs typeface="+mn-cs"/>
              </a:defRPr>
            </a:lvl1pPr>
          </a:lstStyle>
          <a:p>
            <a:pPr>
              <a:defRPr/>
            </a:pPr>
            <a:endParaRPr lang="en-US"/>
          </a:p>
        </p:txBody>
      </p:sp>
      <p:sp>
        <p:nvSpPr>
          <p:cNvPr id="174085" name="Rectangle 5"/>
          <p:cNvSpPr>
            <a:spLocks noGrp="1" noChangeArrowheads="1"/>
          </p:cNvSpPr>
          <p:nvPr>
            <p:ph type="sldNum" sz="quarter" idx="3"/>
          </p:nvPr>
        </p:nvSpPr>
        <p:spPr bwMode="auto">
          <a:xfrm>
            <a:off x="3970734" y="8773356"/>
            <a:ext cx="3038145" cy="461193"/>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r" defTabSz="928407">
              <a:spcBef>
                <a:spcPct val="0"/>
              </a:spcBef>
              <a:defRPr sz="1200">
                <a:solidFill>
                  <a:schemeClr val="tx1"/>
                </a:solidFill>
                <a:cs typeface="+mn-cs"/>
              </a:defRPr>
            </a:lvl1pPr>
          </a:lstStyle>
          <a:p>
            <a:pPr>
              <a:defRPr/>
            </a:pPr>
            <a:fld id="{E1E5CC2C-0FBB-4C39-BC24-BEE800742BDC}" type="slidenum">
              <a:rPr lang="en-US"/>
              <a:pPr>
                <a:defRPr/>
              </a:pPr>
              <a:t>‹#›</a:t>
            </a:fld>
            <a:endParaRPr lang="en-US"/>
          </a:p>
        </p:txBody>
      </p:sp>
    </p:spTree>
    <p:extLst>
      <p:ext uri="{BB962C8B-B14F-4D97-AF65-F5344CB8AC3E}">
        <p14:creationId xmlns:p14="http://schemas.microsoft.com/office/powerpoint/2010/main" val="1342999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145" cy="461193"/>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l" defTabSz="928407">
              <a:spcBef>
                <a:spcPct val="0"/>
              </a:spcBef>
              <a:defRPr sz="1200">
                <a:solidFill>
                  <a:schemeClr val="tx1"/>
                </a:solidFill>
                <a:cs typeface="+mn-cs"/>
              </a:defRPr>
            </a:lvl1pPr>
          </a:lstStyle>
          <a:p>
            <a:pPr>
              <a:defRPr/>
            </a:pPr>
            <a:endParaRPr lang="en-US"/>
          </a:p>
        </p:txBody>
      </p:sp>
      <p:sp>
        <p:nvSpPr>
          <p:cNvPr id="19459" name="Rectangle 3"/>
          <p:cNvSpPr>
            <a:spLocks noGrp="1" noChangeArrowheads="1"/>
          </p:cNvSpPr>
          <p:nvPr>
            <p:ph type="dt" idx="1"/>
          </p:nvPr>
        </p:nvSpPr>
        <p:spPr bwMode="auto">
          <a:xfrm>
            <a:off x="3970734" y="0"/>
            <a:ext cx="3038145" cy="461193"/>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lvl1pPr algn="r" defTabSz="928407">
              <a:spcBef>
                <a:spcPct val="0"/>
              </a:spcBef>
              <a:defRPr sz="1200">
                <a:solidFill>
                  <a:schemeClr val="tx1"/>
                </a:solidFill>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701345" y="4387442"/>
            <a:ext cx="5607711" cy="4155317"/>
          </a:xfrm>
          <a:prstGeom prst="rect">
            <a:avLst/>
          </a:prstGeom>
          <a:noFill/>
          <a:ln w="9525">
            <a:noFill/>
            <a:miter lim="800000"/>
            <a:headEnd/>
            <a:tailEnd/>
          </a:ln>
          <a:effectLst/>
        </p:spPr>
        <p:txBody>
          <a:bodyPr vert="horz" wrap="square" lIns="92824" tIns="46412" rIns="92824" bIns="4641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773356"/>
            <a:ext cx="3038145" cy="461193"/>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l" defTabSz="928407">
              <a:spcBef>
                <a:spcPct val="0"/>
              </a:spcBef>
              <a:defRPr sz="1200">
                <a:solidFill>
                  <a:schemeClr val="tx1"/>
                </a:solidFill>
                <a:cs typeface="+mn-cs"/>
              </a:defRPr>
            </a:lvl1pPr>
          </a:lstStyle>
          <a:p>
            <a:pPr>
              <a:defRPr/>
            </a:pPr>
            <a:endParaRPr lang="en-US"/>
          </a:p>
        </p:txBody>
      </p:sp>
      <p:sp>
        <p:nvSpPr>
          <p:cNvPr id="19463" name="Rectangle 7"/>
          <p:cNvSpPr>
            <a:spLocks noGrp="1" noChangeArrowheads="1"/>
          </p:cNvSpPr>
          <p:nvPr>
            <p:ph type="sldNum" sz="quarter" idx="5"/>
          </p:nvPr>
        </p:nvSpPr>
        <p:spPr bwMode="auto">
          <a:xfrm>
            <a:off x="3970734" y="8773356"/>
            <a:ext cx="3038145" cy="461193"/>
          </a:xfrm>
          <a:prstGeom prst="rect">
            <a:avLst/>
          </a:prstGeom>
          <a:noFill/>
          <a:ln w="9525">
            <a:noFill/>
            <a:miter lim="800000"/>
            <a:headEnd/>
            <a:tailEnd/>
          </a:ln>
          <a:effectLst/>
        </p:spPr>
        <p:txBody>
          <a:bodyPr vert="horz" wrap="square" lIns="92824" tIns="46412" rIns="92824" bIns="46412" numCol="1" anchor="b" anchorCtr="0" compatLnSpc="1">
            <a:prstTxWarp prst="textNoShape">
              <a:avLst/>
            </a:prstTxWarp>
          </a:bodyPr>
          <a:lstStyle>
            <a:lvl1pPr algn="r" defTabSz="928407">
              <a:spcBef>
                <a:spcPct val="0"/>
              </a:spcBef>
              <a:defRPr sz="1200">
                <a:solidFill>
                  <a:schemeClr val="tx1"/>
                </a:solidFill>
                <a:cs typeface="+mn-cs"/>
              </a:defRPr>
            </a:lvl1pPr>
          </a:lstStyle>
          <a:p>
            <a:pPr>
              <a:defRPr/>
            </a:pPr>
            <a:fld id="{0D2B0D7E-CDFA-4F66-9308-0A428DB28C39}" type="slidenum">
              <a:rPr lang="en-US"/>
              <a:pPr>
                <a:defRPr/>
              </a:pPr>
              <a:t>‹#›</a:t>
            </a:fld>
            <a:endParaRPr lang="en-US"/>
          </a:p>
        </p:txBody>
      </p:sp>
    </p:spTree>
    <p:extLst>
      <p:ext uri="{BB962C8B-B14F-4D97-AF65-F5344CB8AC3E}">
        <p14:creationId xmlns:p14="http://schemas.microsoft.com/office/powerpoint/2010/main" val="2161201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D6B495B-136D-4B54-823D-7E88081ED7D4}"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4D006AEB-4695-4008-8344-849C0C487FFE}" type="slidenum">
              <a:rPr lang="en-US" smtClean="0">
                <a:cs typeface="Arial" charset="0"/>
              </a:rPr>
              <a:pPr/>
              <a:t>11</a:t>
            </a:fld>
            <a:endParaRPr lang="en-US" smtClean="0">
              <a:cs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12</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13</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14</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15</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16</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17</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18</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19</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3</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4</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5</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6</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7</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8</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solidFill>
                  <a:prstClr val="white"/>
                </a:solidFill>
              </a:rPr>
              <a:pPr/>
              <a:t>9</a:t>
            </a:fld>
            <a:endParaRPr lang="en-US" smtClean="0">
              <a:solidFill>
                <a:prstClr val="white"/>
              </a:solidFill>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364D874-0F55-4E1D-82E0-870C5A58170D}" type="slidenum">
              <a:rPr lang="en-US" smtClean="0">
                <a:cs typeface="Arial" charset="0"/>
              </a:rPr>
              <a:pPr/>
              <a:t>10</a:t>
            </a:fld>
            <a:endParaRPr lang="en-US" smtClean="0">
              <a:cs typeface="Arial" charset="0"/>
            </a:endParaRPr>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BAAB12-C0BE-4CD1-992F-F6CA4DEDE4E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FE4CC8-AFE8-4BD3-A19C-83E28D0AE38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1122C3-D6BF-43B3-BC2D-7470C9E850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baseline="0"/>
            </a:lvl1pPr>
            <a:lvl2pPr>
              <a:defRPr sz="2000" baseline="0"/>
            </a:lvl2pPr>
            <a:lvl3pPr>
              <a:defRPr sz="2000" baseline="0"/>
            </a:lvl3pPr>
            <a:lvl4pPr>
              <a:defRPr sz="2000" baseline="0"/>
            </a:lvl4pPr>
            <a:lvl5pPr>
              <a:defRPr sz="20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0734CC-6442-4D5C-B452-6B9F011F921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255704-B85C-4548-BC2B-04AADEF202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2973D6-7B04-4E1C-8067-B8B21E4DC0B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A5CB7A-BECB-44C4-8477-E08F52FDC9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22382F-6D6E-42DD-A3E0-8BB6709955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64D53C-C4B1-47B8-A89E-6D334B3B9E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448D29-16E3-4B5C-ACB9-2994903231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395E0-B06D-48DA-8715-5363F78AA1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934200" y="63246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chemeClr val="tx1"/>
                </a:solidFill>
                <a:cs typeface="+mn-cs"/>
              </a:defRPr>
            </a:lvl1pPr>
          </a:lstStyle>
          <a:p>
            <a:pPr>
              <a:defRPr/>
            </a:pPr>
            <a:fld id="{2A092D2A-0FA3-44D4-AF4B-41DFD942D6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Arial" charset="0"/>
        </a:defRPr>
      </a:lvl2pPr>
      <a:lvl3pPr algn="ctr" rtl="0" eaLnBrk="0" fontAlgn="base" hangingPunct="0">
        <a:spcBef>
          <a:spcPct val="0"/>
        </a:spcBef>
        <a:spcAft>
          <a:spcPct val="0"/>
        </a:spcAft>
        <a:defRPr sz="3200">
          <a:solidFill>
            <a:schemeClr val="bg1"/>
          </a:solidFill>
          <a:latin typeface="Arial" charset="0"/>
        </a:defRPr>
      </a:lvl3pPr>
      <a:lvl4pPr algn="ctr" rtl="0" eaLnBrk="0" fontAlgn="base" hangingPunct="0">
        <a:spcBef>
          <a:spcPct val="0"/>
        </a:spcBef>
        <a:spcAft>
          <a:spcPct val="0"/>
        </a:spcAft>
        <a:defRPr sz="3200">
          <a:solidFill>
            <a:schemeClr val="bg1"/>
          </a:solidFill>
          <a:latin typeface="Arial" charset="0"/>
        </a:defRPr>
      </a:lvl4pPr>
      <a:lvl5pPr algn="ctr" rtl="0" eaLnBrk="0" fontAlgn="base" hangingPunct="0">
        <a:spcBef>
          <a:spcPct val="0"/>
        </a:spcBef>
        <a:spcAft>
          <a:spcPct val="0"/>
        </a:spcAft>
        <a:defRPr sz="3200">
          <a:solidFill>
            <a:schemeClr val="bg1"/>
          </a:solidFill>
          <a:latin typeface="Arial" charset="0"/>
        </a:defRPr>
      </a:lvl5pPr>
      <a:lvl6pPr marL="457200" algn="ctr" rtl="0" fontAlgn="base">
        <a:spcBef>
          <a:spcPct val="0"/>
        </a:spcBef>
        <a:spcAft>
          <a:spcPct val="0"/>
        </a:spcAft>
        <a:defRPr sz="3200">
          <a:solidFill>
            <a:schemeClr val="bg1"/>
          </a:solidFill>
          <a:latin typeface="Arial" charset="0"/>
        </a:defRPr>
      </a:lvl6pPr>
      <a:lvl7pPr marL="914400" algn="ctr" rtl="0" fontAlgn="base">
        <a:spcBef>
          <a:spcPct val="0"/>
        </a:spcBef>
        <a:spcAft>
          <a:spcPct val="0"/>
        </a:spcAft>
        <a:defRPr sz="3200">
          <a:solidFill>
            <a:schemeClr val="bg1"/>
          </a:solidFill>
          <a:latin typeface="Arial" charset="0"/>
        </a:defRPr>
      </a:lvl7pPr>
      <a:lvl8pPr marL="1371600" algn="ctr" rtl="0" fontAlgn="base">
        <a:spcBef>
          <a:spcPct val="0"/>
        </a:spcBef>
        <a:spcAft>
          <a:spcPct val="0"/>
        </a:spcAft>
        <a:defRPr sz="3200">
          <a:solidFill>
            <a:schemeClr val="bg1"/>
          </a:solidFill>
          <a:latin typeface="Arial" charset="0"/>
        </a:defRPr>
      </a:lvl8pPr>
      <a:lvl9pPr marL="1828800" algn="ctr"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noFill/>
        </p:spPr>
        <p:txBody>
          <a:bodyPr/>
          <a:lstStyle/>
          <a:p>
            <a:fld id="{7521CB0F-8447-4551-806C-3995D4BF81F2}" type="slidenum">
              <a:rPr lang="en-US" smtClean="0">
                <a:cs typeface="Arial" charset="0"/>
              </a:rPr>
              <a:pPr/>
              <a:t>1</a:t>
            </a:fld>
            <a:endParaRPr lang="en-US" smtClean="0">
              <a:cs typeface="Arial" charset="0"/>
            </a:endParaRPr>
          </a:p>
        </p:txBody>
      </p:sp>
      <p:sp>
        <p:nvSpPr>
          <p:cNvPr id="15362" name="Rectangle 4"/>
          <p:cNvSpPr>
            <a:spLocks noGrp="1" noChangeArrowheads="1"/>
          </p:cNvSpPr>
          <p:nvPr>
            <p:ph type="ctrTitle"/>
          </p:nvPr>
        </p:nvSpPr>
        <p:spPr>
          <a:xfrm>
            <a:off x="342900" y="1295400"/>
            <a:ext cx="8382000" cy="1470025"/>
          </a:xfrm>
        </p:spPr>
        <p:txBody>
          <a:bodyPr/>
          <a:lstStyle/>
          <a:p>
            <a:pPr eaLnBrk="1" hangingPunct="1"/>
            <a:r>
              <a:rPr lang="en-US" sz="2800" b="1" dirty="0" smtClean="0"/>
              <a:t>Degrees of Recognition in Global Trademark Law: “Well-Known” and “Famous” Marks and “Marks with a Reputation”</a:t>
            </a:r>
            <a:endParaRPr lang="en-US" dirty="0" smtClean="0"/>
          </a:p>
        </p:txBody>
      </p:sp>
      <p:sp>
        <p:nvSpPr>
          <p:cNvPr id="15363" name="Rectangle 5"/>
          <p:cNvSpPr>
            <a:spLocks noGrp="1" noChangeArrowheads="1"/>
          </p:cNvSpPr>
          <p:nvPr>
            <p:ph type="subTitle" idx="1"/>
          </p:nvPr>
        </p:nvSpPr>
        <p:spPr>
          <a:xfrm>
            <a:off x="762000" y="5638800"/>
            <a:ext cx="7543800" cy="914400"/>
          </a:xfrm>
        </p:spPr>
        <p:txBody>
          <a:bodyPr/>
          <a:lstStyle/>
          <a:p>
            <a:pPr eaLnBrk="1" hangingPunct="1">
              <a:spcBef>
                <a:spcPct val="0"/>
              </a:spcBef>
            </a:pPr>
            <a:r>
              <a:rPr lang="en-US" sz="2400" dirty="0" smtClean="0"/>
              <a:t>Barton Beebe</a:t>
            </a:r>
          </a:p>
          <a:p>
            <a:pPr eaLnBrk="1" hangingPunct="1">
              <a:spcBef>
                <a:spcPct val="0"/>
              </a:spcBef>
            </a:pPr>
            <a:r>
              <a:rPr lang="en-US" sz="2400" dirty="0" smtClean="0"/>
              <a:t>NYU School of Law</a:t>
            </a:r>
          </a:p>
          <a:p>
            <a:pPr eaLnBrk="1" hangingPunct="1">
              <a:spcBef>
                <a:spcPct val="0"/>
              </a:spcBef>
            </a:pPr>
            <a:endParaRPr lang="en-US" sz="2400" dirty="0" smtClean="0"/>
          </a:p>
          <a:p>
            <a:pPr eaLnBrk="1" hangingPunct="1">
              <a:spcBef>
                <a:spcPct val="0"/>
              </a:spcBef>
            </a:pPr>
            <a:endParaRPr lang="en-US" sz="2400" dirty="0" smtClean="0"/>
          </a:p>
        </p:txBody>
      </p:sp>
      <p:sp>
        <p:nvSpPr>
          <p:cNvPr id="15364" name="Rectangle 15"/>
          <p:cNvSpPr>
            <a:spLocks noChangeArrowheads="1"/>
          </p:cNvSpPr>
          <p:nvPr/>
        </p:nvSpPr>
        <p:spPr bwMode="auto">
          <a:xfrm>
            <a:off x="152400" y="3886200"/>
            <a:ext cx="8763000" cy="1200329"/>
          </a:xfrm>
          <a:prstGeom prst="rect">
            <a:avLst/>
          </a:prstGeom>
          <a:noFill/>
          <a:ln w="9525" algn="ctr">
            <a:noFill/>
            <a:miter lim="800000"/>
            <a:headEnd/>
            <a:tailEnd/>
          </a:ln>
        </p:spPr>
        <p:txBody>
          <a:bodyPr wrap="square">
            <a:spAutoFit/>
          </a:bodyPr>
          <a:lstStyle/>
          <a:p>
            <a:pPr algn="ctr"/>
            <a:r>
              <a:rPr lang="de-DE" dirty="0"/>
              <a:t>Trademark Law Institute</a:t>
            </a:r>
            <a:endParaRPr lang="en-US" dirty="0"/>
          </a:p>
          <a:p>
            <a:pPr algn="ctr"/>
            <a:r>
              <a:rPr lang="en-GB" dirty="0" smtClean="0"/>
              <a:t>‘</a:t>
            </a:r>
            <a:r>
              <a:rPr lang="en-GB" dirty="0"/>
              <a:t>The Protection of Trademarks With a Reputation’</a:t>
            </a:r>
            <a:endParaRPr lang="en-US" dirty="0"/>
          </a:p>
          <a:p>
            <a:pPr algn="ctr"/>
            <a:r>
              <a:rPr lang="en-GB" dirty="0"/>
              <a:t>VU University Amsterdam, October 15 and 16,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10</a:t>
            </a:fld>
            <a:endParaRPr lang="en-US"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II.	Famousness in the U.S.</a:t>
            </a:r>
            <a:br>
              <a:rPr lang="en-US" dirty="0" smtClean="0"/>
            </a:br>
            <a:r>
              <a:rPr lang="en-US" dirty="0" smtClean="0"/>
              <a:t>	D.	Background on Empirical Study</a:t>
            </a:r>
          </a:p>
        </p:txBody>
      </p:sp>
      <p:sp>
        <p:nvSpPr>
          <p:cNvPr id="18435" name="Rectangle 3"/>
          <p:cNvSpPr>
            <a:spLocks noGrp="1" noChangeArrowheads="1"/>
          </p:cNvSpPr>
          <p:nvPr>
            <p:ph type="body" idx="1"/>
          </p:nvPr>
        </p:nvSpPr>
        <p:spPr/>
        <p:txBody>
          <a:bodyPr/>
          <a:lstStyle/>
          <a:p>
            <a:pPr eaLnBrk="1" hangingPunct="1"/>
            <a:r>
              <a:rPr lang="en-US" sz="2400" dirty="0"/>
              <a:t>Lexis federal court cases combined: </a:t>
            </a:r>
            <a:r>
              <a:rPr lang="en-US" sz="2400" i="1" dirty="0"/>
              <a:t>trademark and </a:t>
            </a:r>
            <a:r>
              <a:rPr lang="en-US" sz="2400" i="1" dirty="0" err="1"/>
              <a:t>dilut</a:t>
            </a:r>
            <a:r>
              <a:rPr lang="en-US" sz="2400" i="1" dirty="0"/>
              <a:t>! and date(</a:t>
            </a:r>
            <a:r>
              <a:rPr lang="en-US" sz="2400" i="1" dirty="0" err="1"/>
              <a:t>geq</a:t>
            </a:r>
            <a:r>
              <a:rPr lang="en-US" sz="2400" i="1" dirty="0"/>
              <a:t> (10/06/2006) and </a:t>
            </a:r>
            <a:r>
              <a:rPr lang="en-US" sz="2400" i="1" dirty="0" err="1"/>
              <a:t>leq</a:t>
            </a:r>
            <a:r>
              <a:rPr lang="en-US" sz="2400" i="1" dirty="0"/>
              <a:t> (04/06/2010))</a:t>
            </a:r>
          </a:p>
          <a:p>
            <a:pPr lvl="1" eaLnBrk="1" hangingPunct="1"/>
            <a:r>
              <a:rPr lang="en-US" sz="2400" dirty="0"/>
              <a:t>1138 opinions reviewed</a:t>
            </a:r>
          </a:p>
          <a:p>
            <a:pPr lvl="1" eaLnBrk="1" hangingPunct="1"/>
            <a:r>
              <a:rPr lang="en-US" sz="2400" dirty="0"/>
              <a:t>Filtered for any analysis of a federal or state trademark dilution cause of action</a:t>
            </a:r>
          </a:p>
          <a:p>
            <a:pPr eaLnBrk="1" hangingPunct="1"/>
            <a:r>
              <a:rPr lang="en-US" sz="2400" dirty="0"/>
              <a:t>212 total dilution opinions from 42 month </a:t>
            </a:r>
            <a:r>
              <a:rPr lang="en-US" sz="2400" dirty="0" smtClean="0"/>
              <a:t>period</a:t>
            </a:r>
          </a:p>
          <a:p>
            <a:pPr eaLnBrk="1" hangingPunct="1"/>
            <a:r>
              <a:rPr lang="en-US" sz="2400" dirty="0" smtClean="0"/>
              <a:t>Court addresses federal and/or state antidilution law?</a:t>
            </a:r>
            <a:endParaRPr lang="en-US" sz="2400" dirty="0"/>
          </a:p>
          <a:p>
            <a:pPr lvl="1" eaLnBrk="1" hangingPunct="1"/>
            <a:r>
              <a:rPr lang="en-US" sz="2400" dirty="0"/>
              <a:t>127 </a:t>
            </a:r>
            <a:r>
              <a:rPr lang="en-US" sz="2400" dirty="0" smtClean="0"/>
              <a:t>analyzed only </a:t>
            </a:r>
            <a:r>
              <a:rPr lang="en-US" sz="2400" dirty="0"/>
              <a:t>a federal dilution cause of action</a:t>
            </a:r>
          </a:p>
          <a:p>
            <a:pPr lvl="1" eaLnBrk="1" hangingPunct="1"/>
            <a:r>
              <a:rPr lang="en-US" sz="2400" dirty="0"/>
              <a:t>41 analyzed </a:t>
            </a:r>
            <a:r>
              <a:rPr lang="en-US" sz="2400" dirty="0" smtClean="0"/>
              <a:t>only a </a:t>
            </a:r>
            <a:r>
              <a:rPr lang="en-US" sz="2400" dirty="0"/>
              <a:t>state dilution cause of action</a:t>
            </a:r>
          </a:p>
          <a:p>
            <a:pPr lvl="1" eaLnBrk="1" hangingPunct="1"/>
            <a:r>
              <a:rPr lang="en-US" sz="2400" dirty="0"/>
              <a:t>44 analyzed both</a:t>
            </a:r>
          </a:p>
          <a:p>
            <a:pPr eaLnBrk="1" hangingPunct="1"/>
            <a:endParaRPr lang="en-US" sz="2400" dirty="0"/>
          </a:p>
          <a:p>
            <a:pPr lvl="1" eaLnBrk="1" hangingPunct="1"/>
            <a:endParaRPr lang="en-US" sz="2200" dirty="0" smtClean="0"/>
          </a:p>
          <a:p>
            <a:pPr eaLnBrk="1" hangingPunct="1"/>
            <a:endParaRPr lang="en-US" sz="2200" dirty="0" smtClean="0"/>
          </a:p>
          <a:p>
            <a:pPr lvl="1" eaLnBrk="1" hangingPunct="1"/>
            <a:endParaRPr lang="en-US" sz="22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spTree>
    <p:extLst>
      <p:ext uri="{BB962C8B-B14F-4D97-AF65-F5344CB8AC3E}">
        <p14:creationId xmlns:p14="http://schemas.microsoft.com/office/powerpoint/2010/main" val="1829388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686800" cy="1143000"/>
          </a:xfrm>
        </p:spPr>
        <p:txBody>
          <a:bodyPr/>
          <a:lstStyle/>
          <a:p>
            <a:pPr algn="l" eaLnBrk="1" hangingPunct="1"/>
            <a:r>
              <a:rPr lang="en-US" dirty="0" smtClean="0"/>
              <a:t>(IV</a:t>
            </a:r>
            <a:r>
              <a:rPr lang="en-US" dirty="0" smtClean="0"/>
              <a:t>.	Findings</a:t>
            </a:r>
            <a:br>
              <a:rPr lang="en-US" dirty="0" smtClean="0"/>
            </a:br>
            <a:r>
              <a:rPr lang="en-US" dirty="0" smtClean="0"/>
              <a:t>	</a:t>
            </a:r>
            <a:r>
              <a:rPr lang="en-US" dirty="0" smtClean="0"/>
              <a:t>A.</a:t>
            </a:r>
            <a:r>
              <a:rPr lang="en-US" dirty="0" smtClean="0"/>
              <a:t>	Correlation of Infringement and 			Dilution </a:t>
            </a:r>
            <a:r>
              <a:rPr lang="en-US" dirty="0" smtClean="0"/>
              <a:t>Outcomes)</a:t>
            </a:r>
            <a:endParaRPr lang="en-US" dirty="0" smtClean="0"/>
          </a:p>
        </p:txBody>
      </p:sp>
      <p:sp>
        <p:nvSpPr>
          <p:cNvPr id="41987" name="Line 3"/>
          <p:cNvSpPr>
            <a:spLocks noChangeShapeType="1"/>
          </p:cNvSpPr>
          <p:nvPr/>
        </p:nvSpPr>
        <p:spPr bwMode="auto">
          <a:xfrm>
            <a:off x="152400" y="1600200"/>
            <a:ext cx="8915400" cy="0"/>
          </a:xfrm>
          <a:prstGeom prst="line">
            <a:avLst/>
          </a:prstGeom>
          <a:noFill/>
          <a:ln w="28575">
            <a:solidFill>
              <a:schemeClr val="bg1"/>
            </a:solidFill>
            <a:round/>
            <a:headEnd/>
            <a:tailEnd/>
          </a:ln>
        </p:spPr>
        <p:txBody>
          <a:bodyPr>
            <a:spAutoFit/>
          </a:bodyPr>
          <a:lstStyle/>
          <a:p>
            <a:endParaRPr lang="en-US"/>
          </a:p>
        </p:txBody>
      </p:sp>
      <p:pic>
        <p:nvPicPr>
          <p:cNvPr id="41988" name="Picture 2"/>
          <p:cNvPicPr>
            <a:picLocks noChangeAspect="1" noChangeArrowheads="1"/>
          </p:cNvPicPr>
          <p:nvPr/>
        </p:nvPicPr>
        <p:blipFill>
          <a:blip r:embed="rId3" cstate="print"/>
          <a:srcRect/>
          <a:stretch>
            <a:fillRect/>
          </a:stretch>
        </p:blipFill>
        <p:spPr bwMode="auto">
          <a:xfrm>
            <a:off x="533400" y="1981200"/>
            <a:ext cx="8051800" cy="4495800"/>
          </a:xfrm>
          <a:prstGeom prst="rect">
            <a:avLst/>
          </a:prstGeom>
          <a:noFill/>
          <a:ln w="9525">
            <a:noFill/>
            <a:miter lim="800000"/>
            <a:headEnd/>
            <a:tailEnd/>
          </a:ln>
        </p:spPr>
      </p:pic>
    </p:spTree>
    <p:extLst>
      <p:ext uri="{BB962C8B-B14F-4D97-AF65-F5344CB8AC3E}">
        <p14:creationId xmlns:p14="http://schemas.microsoft.com/office/powerpoint/2010/main" val="4248014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E.	Application of TDRA Factors</a:t>
            </a:r>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en-US" sz="2000" dirty="0" smtClean="0"/>
              <a:t>48 </a:t>
            </a:r>
            <a:r>
              <a:rPr lang="en-US" sz="2000" dirty="0"/>
              <a:t>of the 171 opinions that considered a federal antidilution claim found </a:t>
            </a:r>
            <a:r>
              <a:rPr lang="en-US" sz="2000" dirty="0" smtClean="0"/>
              <a:t>dilution</a:t>
            </a:r>
          </a:p>
          <a:p>
            <a:pPr lvl="1" eaLnBrk="1" hangingPunct="1"/>
            <a:r>
              <a:rPr lang="en-US" sz="2000" dirty="0" smtClean="0"/>
              <a:t>Of these 48 opinions, only 6 explicitly applied the fame factors to determine that the mark qualified for federal protection.</a:t>
            </a:r>
          </a:p>
          <a:p>
            <a:pPr lvl="2" eaLnBrk="1" hangingPunct="1"/>
            <a:r>
              <a:rPr lang="en-US" sz="2000" dirty="0" smtClean="0"/>
              <a:t>Of these 5, Univ</a:t>
            </a:r>
            <a:r>
              <a:rPr lang="en-US" sz="2000" dirty="0"/>
              <a:t>. of Kansas v. Sinks, 2009 U.S. Dist. LEXIS 65207 (D. Kan. July 28, 2009) </a:t>
            </a:r>
            <a:r>
              <a:rPr lang="en-US" sz="2000" dirty="0" smtClean="0"/>
              <a:t>(finding KANSAS</a:t>
            </a:r>
            <a:r>
              <a:rPr lang="en-US" sz="2000" dirty="0"/>
              <a:t>, crimson and blue color scheme, Jayhawk mascot</a:t>
            </a:r>
            <a:r>
              <a:rPr lang="en-US" sz="2000" dirty="0" smtClean="0"/>
              <a:t>, and </a:t>
            </a:r>
            <a:r>
              <a:rPr lang="en-US" sz="2000" dirty="0"/>
              <a:t>“the </a:t>
            </a:r>
            <a:r>
              <a:rPr lang="en-US" sz="2000" dirty="0" err="1"/>
              <a:t>Phog</a:t>
            </a:r>
            <a:r>
              <a:rPr lang="en-US" sz="2000" dirty="0" smtClean="0"/>
              <a:t>” to qualify for TDRA protection)</a:t>
            </a:r>
          </a:p>
          <a:p>
            <a:pPr lvl="1" eaLnBrk="1" hangingPunct="1"/>
            <a:endParaRPr lang="en-US" dirty="0"/>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12</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282310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E.	Application of TDRA Factors</a:t>
            </a:r>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en-US" sz="2000" dirty="0" smtClean="0"/>
              <a:t>48 </a:t>
            </a:r>
            <a:r>
              <a:rPr lang="en-US" sz="2000" dirty="0"/>
              <a:t>of the 171 opinions that considered a federal antidilution claim found </a:t>
            </a:r>
            <a:r>
              <a:rPr lang="en-US" sz="2000" dirty="0" smtClean="0"/>
              <a:t>dilution</a:t>
            </a:r>
          </a:p>
          <a:p>
            <a:pPr lvl="1" eaLnBrk="1" hangingPunct="1"/>
            <a:r>
              <a:rPr lang="en-US" sz="2000" dirty="0" smtClean="0"/>
              <a:t>Of the remaining 42 opinions, marks that were found to be famous under the TDRA standard:</a:t>
            </a:r>
          </a:p>
          <a:p>
            <a:pPr lvl="2" eaLnBrk="1" hangingPunct="1"/>
            <a:r>
              <a:rPr lang="en-US" sz="2000" dirty="0"/>
              <a:t>Rhino Membranes &amp; Coatings Inc. v. Rhino Seamless, 2008 U.S. Dist. LEXIS 79491 (S.D. Tex. Sept. 30, 2008) </a:t>
            </a:r>
            <a:r>
              <a:rPr lang="en-US" sz="2000" dirty="0" smtClean="0"/>
              <a:t>(“RHINO”)</a:t>
            </a:r>
            <a:endParaRPr lang="en-US" sz="2000" dirty="0"/>
          </a:p>
          <a:p>
            <a:pPr lvl="2" eaLnBrk="1" hangingPunct="1"/>
            <a:r>
              <a:rPr lang="en-US" sz="2000" dirty="0" err="1" smtClean="0"/>
              <a:t>Zinn</a:t>
            </a:r>
            <a:r>
              <a:rPr lang="en-US" sz="2000" dirty="0" smtClean="0"/>
              <a:t> </a:t>
            </a:r>
            <a:r>
              <a:rPr lang="en-US" sz="2000" dirty="0"/>
              <a:t>v. </a:t>
            </a:r>
            <a:r>
              <a:rPr lang="en-US" sz="2000" dirty="0" err="1"/>
              <a:t>Seruga</a:t>
            </a:r>
            <a:r>
              <a:rPr lang="en-US" sz="2000" dirty="0"/>
              <a:t>, 2009 U.S. Dist. LEXIS 89915, at *93 (D.N.J. Sept. 28, 2009) (“[W]</a:t>
            </a:r>
            <a:r>
              <a:rPr lang="en-US" sz="2000" dirty="0" err="1"/>
              <a:t>ithin</a:t>
            </a:r>
            <a:r>
              <a:rPr lang="en-US" sz="2000" dirty="0"/>
              <a:t> the baking equipment industry, ARTOFEX has a high degree of distinctiveness”)</a:t>
            </a:r>
          </a:p>
          <a:p>
            <a:pPr lvl="2" eaLnBrk="1" hangingPunct="1"/>
            <a:r>
              <a:rPr lang="en-US" sz="2000" dirty="0"/>
              <a:t>Rain Bird Corp. v. Taylor, 665 F. Supp. 2d 1258, 1270 (N.D. Fla. Sept. 10, 2009) (RAIN BIRD word and design marks; “The undisputed facts establish a violation of the antidilution provision of the Lanham Act, 15 U.S.C. § 1125(c). First, it is undisputed that the Rain Bird Marks are famous in the State of Florida.”)</a:t>
            </a:r>
          </a:p>
          <a:p>
            <a:pPr lvl="1" eaLnBrk="1" hangingPunct="1"/>
            <a:endParaRPr lang="en-US" sz="2000" dirty="0" smtClean="0"/>
          </a:p>
          <a:p>
            <a:pPr lvl="1" eaLnBrk="1" hangingPunct="1"/>
            <a:endParaRPr lang="en-US" dirty="0"/>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13</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1390736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E.	Application of TDRA Factors</a:t>
            </a:r>
          </a:p>
        </p:txBody>
      </p:sp>
      <p:sp>
        <p:nvSpPr>
          <p:cNvPr id="18435" name="Rectangle 3"/>
          <p:cNvSpPr>
            <a:spLocks noGrp="1" noChangeArrowheads="1"/>
          </p:cNvSpPr>
          <p:nvPr>
            <p:ph idx="1"/>
          </p:nvPr>
        </p:nvSpPr>
        <p:spPr>
          <a:xfrm>
            <a:off x="457200" y="1600200"/>
            <a:ext cx="8229600" cy="4525963"/>
          </a:xfrm>
        </p:spPr>
        <p:txBody>
          <a:bodyPr/>
          <a:lstStyle/>
          <a:p>
            <a:pPr lvl="2"/>
            <a:r>
              <a:rPr lang="en-US" sz="2000" dirty="0" smtClean="0"/>
              <a:t>Diane </a:t>
            </a:r>
            <a:r>
              <a:rPr lang="en-US" sz="2000" dirty="0"/>
              <a:t>Von Furstenberg Studio v. Snyder, 2007 U.S. Dist. LEXIS 66633 (E.D. Va. Sept. 10, 2007) (“DVF”)</a:t>
            </a:r>
          </a:p>
          <a:p>
            <a:pPr lvl="2"/>
            <a:r>
              <a:rPr lang="en-US" sz="2000" dirty="0"/>
              <a:t>Pet Silk, Inc. v. Jackson, 481 F. Supp. 2d 824 (S.D. Tex. 2007) </a:t>
            </a:r>
            <a:r>
              <a:rPr lang="en-US" sz="2000" dirty="0" smtClean="0"/>
              <a:t>(“Pet Silk”)</a:t>
            </a:r>
            <a:endParaRPr lang="en-US" sz="2000" dirty="0"/>
          </a:p>
          <a:p>
            <a:pPr lvl="2"/>
            <a:r>
              <a:rPr lang="en-US" sz="2000" dirty="0"/>
              <a:t>Eldorado Stone, LLC v. Renaissance Stone, Inc., 2007 U.S. Dist. LEXIS 60885 (S.D. Cal. Aug. 20, 2007) (“Rustic Ledge” and “</a:t>
            </a:r>
            <a:r>
              <a:rPr lang="en-US" sz="2000" dirty="0" err="1"/>
              <a:t>Cliffstone</a:t>
            </a:r>
            <a:r>
              <a:rPr lang="en-US" sz="2000" dirty="0"/>
              <a:t>”)</a:t>
            </a:r>
          </a:p>
          <a:p>
            <a:pPr lvl="2"/>
            <a:r>
              <a:rPr lang="en-US" sz="2000" dirty="0" err="1"/>
              <a:t>Horphag</a:t>
            </a:r>
            <a:r>
              <a:rPr lang="en-US" sz="2000" dirty="0"/>
              <a:t> Research Ltd. v. Garcia, 475 F.3d 1029 (9th Cir. 2006) (“</a:t>
            </a:r>
            <a:r>
              <a:rPr lang="en-US" sz="2000" dirty="0" err="1"/>
              <a:t>Pycnogenol</a:t>
            </a:r>
            <a:r>
              <a:rPr lang="en-US" sz="2000" dirty="0"/>
              <a:t>”)</a:t>
            </a:r>
          </a:p>
          <a:p>
            <a:pPr lvl="2"/>
            <a:r>
              <a:rPr lang="en-US" sz="2000" dirty="0"/>
              <a:t>Tex. Tech Univ. v. </a:t>
            </a:r>
            <a:r>
              <a:rPr lang="en-US" sz="2000" dirty="0" err="1"/>
              <a:t>Spiegelberg</a:t>
            </a:r>
            <a:r>
              <a:rPr lang="en-US" sz="2000" dirty="0"/>
              <a:t>, 461 F. Supp. 2d 510 (N.D. Tex. 2006) (color combination consisting of crimson and black).</a:t>
            </a:r>
          </a:p>
          <a:p>
            <a:pPr lvl="2" eaLnBrk="1" hangingPunct="1"/>
            <a:endParaRPr lang="en-US" sz="1600" dirty="0" smtClean="0"/>
          </a:p>
          <a:p>
            <a:pPr lvl="1" eaLnBrk="1" hangingPunct="1"/>
            <a:endParaRPr lang="en-US" dirty="0"/>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14</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3830325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E.	Application of TDRA Factors</a:t>
            </a:r>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en-US" sz="2000" i="1" dirty="0"/>
              <a:t>But see </a:t>
            </a:r>
            <a:r>
              <a:rPr lang="en-US" sz="2000" dirty="0"/>
              <a:t>Maker's Mark Distillery, Inc. v. Diageo N. Am., Inc., 2010 U.S. Dist. LEXIS 32810, at *63 (W.D. Ky. Apr. 2, 2010) (finding MAKER’S MARK not famous despite “admitted parochial pride of many Kentuckians in this brand's success”)</a:t>
            </a:r>
          </a:p>
          <a:p>
            <a:pPr lvl="1" eaLnBrk="1" hangingPunct="1"/>
            <a:endParaRPr lang="en-US" sz="2000" dirty="0" smtClean="0"/>
          </a:p>
          <a:p>
            <a:pPr lvl="1" eaLnBrk="1" hangingPunct="1"/>
            <a:endParaRPr lang="en-US" dirty="0"/>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15</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2930098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B.	TDRA’s Fame Factors</a:t>
            </a:r>
          </a:p>
        </p:txBody>
      </p:sp>
      <p:sp>
        <p:nvSpPr>
          <p:cNvPr id="18435" name="Rectangle 3"/>
          <p:cNvSpPr>
            <a:spLocks noGrp="1" noChangeArrowheads="1"/>
          </p:cNvSpPr>
          <p:nvPr>
            <p:ph type="body" idx="1"/>
          </p:nvPr>
        </p:nvSpPr>
        <p:spPr/>
        <p:txBody>
          <a:bodyPr/>
          <a:lstStyle/>
          <a:p>
            <a:pPr marL="0" indent="0" algn="ctr">
              <a:buNone/>
            </a:pPr>
            <a:r>
              <a:rPr lang="en-US" sz="2000" dirty="0" smtClean="0"/>
              <a:t>43(c)(2)(A), 15 U.S.C. 1125(c)(2)(A)</a:t>
            </a:r>
          </a:p>
          <a:p>
            <a:pPr marL="0" indent="0">
              <a:buNone/>
            </a:pPr>
            <a:r>
              <a:rPr lang="en-US" sz="2000" dirty="0" smtClean="0"/>
              <a:t>…a </a:t>
            </a:r>
            <a:r>
              <a:rPr lang="en-US" sz="2000" dirty="0"/>
              <a:t>mark is famous if it is </a:t>
            </a:r>
            <a:r>
              <a:rPr lang="en-US" sz="2000" dirty="0">
                <a:solidFill>
                  <a:srgbClr val="FFFF00"/>
                </a:solidFill>
              </a:rPr>
              <a:t>widely recognized by the general consuming public of the United States </a:t>
            </a:r>
            <a:r>
              <a:rPr lang="en-US" sz="2000" dirty="0"/>
              <a:t>as a designation of source of the goods or services of the mark's owner. In determining whether a mark possesses the requisite degree of recognition, the court may consider all relevant factors, including the following:</a:t>
            </a:r>
          </a:p>
          <a:p>
            <a:pPr marL="0" indent="0">
              <a:buNone/>
            </a:pPr>
            <a:r>
              <a:rPr lang="en-US" sz="2000" dirty="0"/>
              <a:t>         (i) The duration, extent, and geographic reach of </a:t>
            </a:r>
            <a:r>
              <a:rPr lang="en-US" sz="2000" dirty="0">
                <a:solidFill>
                  <a:srgbClr val="FFFF00"/>
                </a:solidFill>
              </a:rPr>
              <a:t>advertising and publicity</a:t>
            </a:r>
            <a:r>
              <a:rPr lang="en-US" sz="2000" dirty="0"/>
              <a:t> of the mark, whether advertised or publicized by the owner or third parties.</a:t>
            </a:r>
          </a:p>
          <a:p>
            <a:pPr marL="0" indent="0">
              <a:buNone/>
            </a:pPr>
            <a:r>
              <a:rPr lang="en-US" sz="2000" dirty="0"/>
              <a:t>         (ii) The amount, volume, and geographic extent of </a:t>
            </a:r>
            <a:r>
              <a:rPr lang="en-US" sz="2000" dirty="0">
                <a:solidFill>
                  <a:srgbClr val="FFFF00"/>
                </a:solidFill>
              </a:rPr>
              <a:t>sales</a:t>
            </a:r>
            <a:r>
              <a:rPr lang="en-US" sz="2000" dirty="0"/>
              <a:t> of goods or services offered under the mark.</a:t>
            </a:r>
          </a:p>
          <a:p>
            <a:pPr marL="0" indent="0">
              <a:buNone/>
            </a:pPr>
            <a:r>
              <a:rPr lang="en-US" sz="2000" dirty="0"/>
              <a:t>         (iii) The extent of </a:t>
            </a:r>
            <a:r>
              <a:rPr lang="en-US" sz="2000" dirty="0">
                <a:solidFill>
                  <a:srgbClr val="FFFF00"/>
                </a:solidFill>
              </a:rPr>
              <a:t>actual recognition </a:t>
            </a:r>
            <a:r>
              <a:rPr lang="en-US" sz="2000" dirty="0"/>
              <a:t>of the mark.</a:t>
            </a:r>
          </a:p>
          <a:p>
            <a:pPr marL="0" indent="0">
              <a:buNone/>
            </a:pPr>
            <a:r>
              <a:rPr lang="en-US" sz="2000" dirty="0"/>
              <a:t>         (iv) Whether the mark was </a:t>
            </a:r>
            <a:r>
              <a:rPr lang="en-US" sz="2000" dirty="0">
                <a:solidFill>
                  <a:srgbClr val="FFFF00"/>
                </a:solidFill>
              </a:rPr>
              <a:t>registered</a:t>
            </a:r>
            <a:r>
              <a:rPr lang="en-US" sz="2000" dirty="0"/>
              <a:t> under the Act of March 3, 1881, or the Act of February 20, 1905, or on the principal register.</a:t>
            </a:r>
          </a:p>
          <a:p>
            <a:pPr lvl="1" eaLnBrk="1" hangingPunct="1"/>
            <a:endParaRPr lang="en-US" sz="2000" dirty="0" smtClean="0"/>
          </a:p>
          <a:p>
            <a:pPr eaLnBrk="1" hangingPunct="1"/>
            <a:endParaRPr lang="en-US" sz="2000" dirty="0" smtClean="0"/>
          </a:p>
          <a:p>
            <a:pPr lvl="1" eaLnBrk="1" hangingPunct="1"/>
            <a:endParaRPr lang="en-US" sz="20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3753598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a:t>
            </a:r>
            <a:r>
              <a:rPr lang="en-US" dirty="0"/>
              <a:t>F</a:t>
            </a:r>
            <a:r>
              <a:rPr lang="en-US" dirty="0" smtClean="0"/>
              <a:t>.	State-Level Antidilution Protection</a:t>
            </a:r>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en-US" sz="2000" dirty="0" smtClean="0"/>
              <a:t>38 out of 50 states currently provide statutory antidilution protection</a:t>
            </a:r>
          </a:p>
          <a:p>
            <a:pPr lvl="1" eaLnBrk="1" hangingPunct="1"/>
            <a:r>
              <a:rPr lang="en-US" sz="2000" dirty="0" smtClean="0"/>
              <a:t>3 of these (California</a:t>
            </a:r>
            <a:r>
              <a:rPr lang="en-US" sz="2000" dirty="0"/>
              <a:t>, Mississippi, </a:t>
            </a:r>
            <a:r>
              <a:rPr lang="en-US" sz="2000" dirty="0" smtClean="0"/>
              <a:t>Oregon) follow nearly verbatim the TDRA and its fame factors</a:t>
            </a:r>
          </a:p>
          <a:p>
            <a:pPr lvl="2" eaLnBrk="1" hangingPunct="1"/>
            <a:r>
              <a:rPr lang="en-US" sz="2000" dirty="0" smtClean="0"/>
              <a:t>However, all </a:t>
            </a:r>
            <a:r>
              <a:rPr lang="en-US" sz="2000" dirty="0"/>
              <a:t>contain “of this state or of a geographic area within this state” </a:t>
            </a:r>
            <a:r>
              <a:rPr lang="en-US" sz="2000" dirty="0" smtClean="0"/>
              <a:t>qualification</a:t>
            </a:r>
          </a:p>
          <a:p>
            <a:pPr lvl="1" eaLnBrk="1" hangingPunct="1"/>
            <a:r>
              <a:rPr lang="en-US" sz="2000" dirty="0" smtClean="0"/>
              <a:t>24 other of these states provide “famous in this state” factors patterned after the FTDA</a:t>
            </a:r>
          </a:p>
          <a:p>
            <a:pPr lvl="1" eaLnBrk="1" hangingPunct="1"/>
            <a:r>
              <a:rPr lang="en-US" sz="2000" dirty="0" smtClean="0"/>
              <a:t>11 provide no fame factors</a:t>
            </a:r>
          </a:p>
          <a:p>
            <a:pPr lvl="2" eaLnBrk="1" hangingPunct="1"/>
            <a:r>
              <a:rPr lang="en-US" sz="2000" dirty="0" smtClean="0"/>
              <a:t>For example: N.Y. Gen. Bus. </a:t>
            </a:r>
            <a:r>
              <a:rPr lang="en-US" sz="2000" dirty="0"/>
              <a:t>Law 360-l (“Likelihood of injury to business reputation or of </a:t>
            </a:r>
            <a:r>
              <a:rPr lang="en-US" sz="2000" dirty="0">
                <a:solidFill>
                  <a:srgbClr val="FFFF00"/>
                </a:solidFill>
              </a:rPr>
              <a:t>dilution of the distinctive quality </a:t>
            </a:r>
            <a:r>
              <a:rPr lang="en-US" sz="2000" dirty="0"/>
              <a:t>of a mark or trade name shall be a ground for injunctive relief in cases of infringement of a mark registered or not registered or in cases of unfair competition, notwithstanding the absence of competition between the parties or the absence of confusion as to the source of goods or services</a:t>
            </a:r>
            <a:r>
              <a:rPr lang="en-US" sz="2000" dirty="0" smtClean="0"/>
              <a:t>.”)</a:t>
            </a:r>
          </a:p>
          <a:p>
            <a:pPr lvl="1" eaLnBrk="1" hangingPunct="1"/>
            <a:endParaRPr lang="en-US" dirty="0" smtClean="0"/>
          </a:p>
          <a:p>
            <a:pPr lvl="1" eaLnBrk="1" hangingPunct="1"/>
            <a:endParaRPr lang="en-US" sz="2000" dirty="0" smtClean="0"/>
          </a:p>
          <a:p>
            <a:pPr lvl="1" eaLnBrk="1" hangingPunct="1"/>
            <a:endParaRPr lang="en-US" dirty="0"/>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17</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402100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III.	“Well-Known” Marks </a:t>
            </a:r>
            <a:r>
              <a:rPr lang="en-US" dirty="0"/>
              <a:t>in the U.S.</a:t>
            </a:r>
            <a:r>
              <a:rPr lang="en-US" dirty="0" smtClean="0"/>
              <a:t/>
            </a:r>
            <a:br>
              <a:rPr lang="en-US" dirty="0" smtClean="0"/>
            </a:br>
            <a:r>
              <a:rPr lang="en-US" dirty="0" smtClean="0"/>
              <a:t>	A.	</a:t>
            </a:r>
            <a:r>
              <a:rPr lang="en-US" i="1" dirty="0" err="1" smtClean="0"/>
              <a:t>Grupo</a:t>
            </a:r>
            <a:r>
              <a:rPr lang="en-US" i="1" dirty="0" smtClean="0"/>
              <a:t> </a:t>
            </a:r>
            <a:r>
              <a:rPr lang="en-US" i="1" dirty="0" err="1" smtClean="0"/>
              <a:t>Gigante</a:t>
            </a:r>
            <a:endParaRPr lang="en-US" i="1" dirty="0" smtClean="0"/>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it-IT" dirty="0"/>
              <a:t>Grupo Gigante SA v. Dallo &amp; Co., 391 F.3d </a:t>
            </a:r>
            <a:r>
              <a:rPr lang="it-IT" dirty="0" smtClean="0"/>
              <a:t>1088, 1098 </a:t>
            </a:r>
            <a:r>
              <a:rPr lang="it-IT" dirty="0"/>
              <a:t>(9th Cir. 2004</a:t>
            </a:r>
            <a:r>
              <a:rPr lang="it-IT" dirty="0" smtClean="0"/>
              <a:t>)</a:t>
            </a:r>
          </a:p>
          <a:p>
            <a:pPr lvl="1" eaLnBrk="1" hangingPunct="1"/>
            <a:r>
              <a:rPr lang="it-IT" dirty="0" smtClean="0"/>
              <a:t>Recgonizes federal (?) well-known mark exception to territoriality principle as matter of public policy.</a:t>
            </a:r>
          </a:p>
          <a:p>
            <a:pPr lvl="1" eaLnBrk="1" hangingPunct="1"/>
            <a:r>
              <a:rPr lang="en-US" dirty="0" smtClean="0"/>
              <a:t>“[W]here </a:t>
            </a:r>
            <a:r>
              <a:rPr lang="en-US" dirty="0"/>
              <a:t>the mark has not before been used in the American market, the court must be satisfied, by a preponderance of the evidence, that </a:t>
            </a:r>
            <a:r>
              <a:rPr lang="en-US" dirty="0">
                <a:solidFill>
                  <a:srgbClr val="FFFF00"/>
                </a:solidFill>
              </a:rPr>
              <a:t>a substantial percentage of consumers in the relevant American market </a:t>
            </a:r>
            <a:r>
              <a:rPr lang="en-US" dirty="0"/>
              <a:t>is familiar with the foreign mark. The relevant American market is the geographic area where the defendant uses the alleged infringing mark. In making this determination, the court should consider such factors as the </a:t>
            </a:r>
            <a:r>
              <a:rPr lang="en-US" dirty="0">
                <a:solidFill>
                  <a:srgbClr val="FFFF00"/>
                </a:solidFill>
              </a:rPr>
              <a:t>intentional copying of the mark by the defendant</a:t>
            </a:r>
            <a:r>
              <a:rPr lang="en-US" dirty="0"/>
              <a:t>, and </a:t>
            </a:r>
            <a:r>
              <a:rPr lang="en-US" dirty="0">
                <a:solidFill>
                  <a:srgbClr val="FFFF00"/>
                </a:solidFill>
              </a:rPr>
              <a:t>whether customers of the American firm are likely to think they are patronizing the same firm that uses the mark in another country</a:t>
            </a:r>
            <a:r>
              <a:rPr lang="en-US" dirty="0"/>
              <a:t>.</a:t>
            </a:r>
          </a:p>
          <a:p>
            <a:pPr lvl="2" eaLnBrk="1" hangingPunct="1"/>
            <a:endParaRPr lang="en-US" sz="16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18</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1547134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dirty="0" smtClean="0"/>
              <a:t>III.	“Well-Known” Marks </a:t>
            </a:r>
            <a:r>
              <a:rPr lang="en-US" dirty="0"/>
              <a:t>in the U.S.</a:t>
            </a:r>
            <a:r>
              <a:rPr lang="en-US" dirty="0" smtClean="0"/>
              <a:t/>
            </a:r>
            <a:br>
              <a:rPr lang="en-US" dirty="0" smtClean="0"/>
            </a:br>
            <a:r>
              <a:rPr lang="en-US" dirty="0" smtClean="0"/>
              <a:t>	</a:t>
            </a:r>
            <a:r>
              <a:rPr lang="en-US" dirty="0"/>
              <a:t>B</a:t>
            </a:r>
            <a:r>
              <a:rPr lang="en-US" dirty="0" smtClean="0"/>
              <a:t>.	</a:t>
            </a:r>
            <a:r>
              <a:rPr lang="en-US" i="1" dirty="0" err="1" smtClean="0"/>
              <a:t>Punchgini</a:t>
            </a:r>
            <a:endParaRPr lang="en-US" i="1" dirty="0" smtClean="0"/>
          </a:p>
        </p:txBody>
      </p:sp>
      <p:sp>
        <p:nvSpPr>
          <p:cNvPr id="18435" name="Rectangle 3"/>
          <p:cNvSpPr>
            <a:spLocks noGrp="1" noChangeArrowheads="1"/>
          </p:cNvSpPr>
          <p:nvPr>
            <p:ph idx="1"/>
          </p:nvPr>
        </p:nvSpPr>
        <p:spPr>
          <a:xfrm>
            <a:off x="457200" y="1600200"/>
            <a:ext cx="8229600" cy="4525963"/>
          </a:xfrm>
        </p:spPr>
        <p:txBody>
          <a:bodyPr/>
          <a:lstStyle/>
          <a:p>
            <a:pPr eaLnBrk="1" hangingPunct="1"/>
            <a:r>
              <a:rPr lang="en-US" sz="1800" dirty="0" smtClean="0"/>
              <a:t>ITC Ltd. v. </a:t>
            </a:r>
            <a:r>
              <a:rPr lang="en-US" sz="1800" dirty="0" err="1" smtClean="0"/>
              <a:t>Punchgini</a:t>
            </a:r>
            <a:r>
              <a:rPr lang="en-US" sz="1800" dirty="0" smtClean="0"/>
              <a:t>, Inc., 482 F.3d 135 (2d Cir. 2007)</a:t>
            </a:r>
          </a:p>
          <a:p>
            <a:pPr lvl="1" eaLnBrk="1" hangingPunct="1"/>
            <a:r>
              <a:rPr lang="en-US" sz="1800" dirty="0" smtClean="0"/>
              <a:t>No federal well-known marks exception.</a:t>
            </a:r>
          </a:p>
          <a:p>
            <a:pPr lvl="1" eaLnBrk="1" hangingPunct="1"/>
            <a:r>
              <a:rPr lang="en-US" sz="1800" dirty="0" smtClean="0"/>
              <a:t>Certifies question to N.Y. Court of Appeals as to whether New York state law recognizes well-known marks exception</a:t>
            </a:r>
          </a:p>
          <a:p>
            <a:pPr lvl="2" eaLnBrk="1" hangingPunct="1"/>
            <a:r>
              <a:rPr lang="en-US" sz="1800" dirty="0" smtClean="0"/>
              <a:t>“Does </a:t>
            </a:r>
            <a:r>
              <a:rPr lang="en-US" sz="1800" dirty="0"/>
              <a:t>New York common law permit the owner of a famous mark or trade dress to assert property rights therein by virtue of the owner's prior use of the mark or dress in a foreign country</a:t>
            </a:r>
            <a:r>
              <a:rPr lang="en-US" sz="1800" dirty="0" smtClean="0"/>
              <a:t>?”</a:t>
            </a:r>
          </a:p>
          <a:p>
            <a:pPr lvl="1" eaLnBrk="1" hangingPunct="1"/>
            <a:r>
              <a:rPr lang="en-US" sz="1800" dirty="0" smtClean="0"/>
              <a:t>9 N.Y.3d 467 (2007)</a:t>
            </a:r>
          </a:p>
          <a:p>
            <a:pPr lvl="2" eaLnBrk="1" hangingPunct="1"/>
            <a:r>
              <a:rPr lang="en-US" sz="1800" dirty="0" smtClean="0"/>
              <a:t>“[W]</a:t>
            </a:r>
            <a:r>
              <a:rPr lang="en-US" sz="1800" dirty="0" err="1" smtClean="0"/>
              <a:t>hile</a:t>
            </a:r>
            <a:r>
              <a:rPr lang="en-US" sz="1800" dirty="0" smtClean="0"/>
              <a:t> </a:t>
            </a:r>
            <a:r>
              <a:rPr lang="en-US" sz="1800" dirty="0"/>
              <a:t>we answer </a:t>
            </a:r>
            <a:r>
              <a:rPr lang="en-US" sz="1800" dirty="0" smtClean="0"/>
              <a:t>‘Yes’ </a:t>
            </a:r>
            <a:r>
              <a:rPr lang="en-US" sz="1800" dirty="0"/>
              <a:t>to the first certified question, </a:t>
            </a:r>
            <a:r>
              <a:rPr lang="en-US" sz="1800" dirty="0">
                <a:solidFill>
                  <a:srgbClr val="FFFF00"/>
                </a:solidFill>
              </a:rPr>
              <a:t>we are not thereby recognizing the famous or well-known marks doctrine</a:t>
            </a:r>
            <a:r>
              <a:rPr lang="en-US" sz="1800" dirty="0"/>
              <a:t>, or any other new theory of liability under the New York law of unfair competition. Instead, we simply reaffirm that when a business, through renown in New York, possesses goodwill constituting property or a commercial advantage in this state, that goodwill is protected from misappropriation under New York unfair competition law</a:t>
            </a:r>
            <a:r>
              <a:rPr lang="en-US" sz="1800" dirty="0" smtClean="0"/>
              <a:t>.”</a:t>
            </a:r>
            <a:endParaRPr lang="en-US" sz="1800" dirty="0"/>
          </a:p>
          <a:p>
            <a:pPr lvl="1" eaLnBrk="1" hangingPunct="1"/>
            <a:endParaRPr lang="en-US" sz="2000" dirty="0" smtClean="0"/>
          </a:p>
        </p:txBody>
      </p:sp>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19</a:t>
            </a:fld>
            <a:endParaRPr lang="en-US" dirty="0" smtClean="0">
              <a:solidFill>
                <a:srgbClr val="000000"/>
              </a:solidFill>
              <a:cs typeface="Arial" charset="0"/>
            </a:endParaRPr>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3993177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fld id="{7CF4B1D9-424D-4786-9129-992C1D5E2AF9}" type="slidenum">
              <a:rPr lang="en-US" smtClean="0">
                <a:cs typeface="Arial" charset="0"/>
              </a:rPr>
              <a:pPr/>
              <a:t>2</a:t>
            </a:fld>
            <a:endParaRPr lang="en-US" smtClean="0">
              <a:cs typeface="Arial" charset="0"/>
            </a:endParaRPr>
          </a:p>
        </p:txBody>
      </p:sp>
      <p:sp>
        <p:nvSpPr>
          <p:cNvPr id="17410" name="Rectangle 2"/>
          <p:cNvSpPr>
            <a:spLocks noGrp="1" noChangeArrowheads="1"/>
          </p:cNvSpPr>
          <p:nvPr>
            <p:ph type="title"/>
          </p:nvPr>
        </p:nvSpPr>
        <p:spPr>
          <a:xfrm>
            <a:off x="457200" y="990600"/>
            <a:ext cx="8229600" cy="1143000"/>
          </a:xfrm>
        </p:spPr>
        <p:txBody>
          <a:bodyPr/>
          <a:lstStyle/>
          <a:p>
            <a:pPr eaLnBrk="1" hangingPunct="1"/>
            <a:r>
              <a:rPr lang="en-US" smtClean="0"/>
              <a:t>Outline</a:t>
            </a:r>
          </a:p>
        </p:txBody>
      </p:sp>
      <p:sp>
        <p:nvSpPr>
          <p:cNvPr id="17411" name="Rectangle 3"/>
          <p:cNvSpPr>
            <a:spLocks noGrp="1" noChangeArrowheads="1"/>
          </p:cNvSpPr>
          <p:nvPr>
            <p:ph type="body" idx="1"/>
          </p:nvPr>
        </p:nvSpPr>
        <p:spPr>
          <a:xfrm>
            <a:off x="1066800" y="2362200"/>
            <a:ext cx="7086600" cy="2590800"/>
          </a:xfrm>
        </p:spPr>
        <p:txBody>
          <a:bodyPr/>
          <a:lstStyle/>
          <a:p>
            <a:pPr marL="1168400" lvl="1" indent="-711200" eaLnBrk="1" hangingPunct="1">
              <a:buFontTx/>
              <a:buNone/>
            </a:pPr>
            <a:r>
              <a:rPr lang="en-US" sz="2400" dirty="0" smtClean="0"/>
              <a:t>I.	“Reputation” - the Required Level of Recognition in the E.U.</a:t>
            </a:r>
          </a:p>
          <a:p>
            <a:pPr marL="1168400" lvl="1" indent="-711200" eaLnBrk="1" hangingPunct="1">
              <a:buFontTx/>
              <a:buNone/>
            </a:pPr>
            <a:r>
              <a:rPr lang="en-US" sz="2400" dirty="0" smtClean="0"/>
              <a:t>II.	“Famous” - the Required Level of Recognition in the U.S.</a:t>
            </a:r>
          </a:p>
          <a:p>
            <a:pPr marL="1168400" lvl="1" indent="-711200" eaLnBrk="1" hangingPunct="1">
              <a:buFontTx/>
              <a:buNone/>
            </a:pPr>
            <a:r>
              <a:rPr lang="en-US" sz="2400" dirty="0" smtClean="0"/>
              <a:t>III.	“Well-Known” Marks in the U.S.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264D53C-C4B1-47B8-A89E-6D334B3B9EC8}" type="slidenum">
              <a:rPr lang="en-US" smtClean="0"/>
              <a:pPr>
                <a:defRPr/>
              </a:pPr>
              <a:t>20</a:t>
            </a:fld>
            <a:endParaRPr lang="en-US"/>
          </a:p>
        </p:txBody>
      </p:sp>
    </p:spTree>
    <p:extLst>
      <p:ext uri="{BB962C8B-B14F-4D97-AF65-F5344CB8AC3E}">
        <p14:creationId xmlns:p14="http://schemas.microsoft.com/office/powerpoint/2010/main" val="77872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3</a:t>
            </a:fld>
            <a:endParaRPr lang="en-US" dirty="0"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	Reputation in the E.U.</a:t>
            </a:r>
            <a:br>
              <a:rPr lang="en-US" dirty="0" smtClean="0"/>
            </a:br>
            <a:r>
              <a:rPr lang="en-US" dirty="0" smtClean="0"/>
              <a:t>	A.	Background on E.U. Law</a:t>
            </a:r>
          </a:p>
        </p:txBody>
      </p:sp>
      <p:sp>
        <p:nvSpPr>
          <p:cNvPr id="18435" name="Rectangle 3"/>
          <p:cNvSpPr>
            <a:spLocks noGrp="1" noChangeArrowheads="1"/>
          </p:cNvSpPr>
          <p:nvPr>
            <p:ph type="body" idx="1"/>
          </p:nvPr>
        </p:nvSpPr>
        <p:spPr/>
        <p:txBody>
          <a:bodyPr/>
          <a:lstStyle/>
          <a:p>
            <a:pPr marL="0" indent="0" algn="ctr" eaLnBrk="1" hangingPunct="1">
              <a:buNone/>
            </a:pPr>
            <a:r>
              <a:rPr lang="en-US" sz="2200" dirty="0" smtClean="0"/>
              <a:t>Trade Marks Directive, 5(2)</a:t>
            </a:r>
          </a:p>
          <a:p>
            <a:pPr marL="0" indent="0">
              <a:buNone/>
            </a:pPr>
            <a:r>
              <a:rPr lang="en-US" dirty="0" smtClean="0"/>
              <a:t>Any </a:t>
            </a:r>
            <a:r>
              <a:rPr lang="en-US" dirty="0"/>
              <a:t>Member State may also provide that the proprietor shall be entitled to prevent all third parties </a:t>
            </a:r>
            <a:r>
              <a:rPr lang="en-US" dirty="0" smtClean="0"/>
              <a:t>not having </a:t>
            </a:r>
            <a:r>
              <a:rPr lang="en-US" dirty="0"/>
              <a:t>his consent from using in the course of trade any sign which is identical with, or similar to, the </a:t>
            </a:r>
            <a:r>
              <a:rPr lang="en-US" dirty="0" smtClean="0"/>
              <a:t>trade mark </a:t>
            </a:r>
            <a:r>
              <a:rPr lang="en-US" dirty="0"/>
              <a:t>in relation to goods or services which are not similar to those for which the trade mark is registered</a:t>
            </a:r>
            <a:r>
              <a:rPr lang="en-US" dirty="0" smtClean="0"/>
              <a:t>, </a:t>
            </a:r>
            <a:r>
              <a:rPr lang="en-US" dirty="0" smtClean="0">
                <a:solidFill>
                  <a:srgbClr val="FFFF00"/>
                </a:solidFill>
              </a:rPr>
              <a:t>where </a:t>
            </a:r>
            <a:r>
              <a:rPr lang="en-US" dirty="0">
                <a:solidFill>
                  <a:srgbClr val="FFFF00"/>
                </a:solidFill>
              </a:rPr>
              <a:t>the latter has a reputation in the Member State</a:t>
            </a:r>
            <a:r>
              <a:rPr lang="en-US" dirty="0"/>
              <a:t> and where use of that sign without due cause takes </a:t>
            </a:r>
            <a:r>
              <a:rPr lang="en-US" dirty="0" smtClean="0"/>
              <a:t>unfair advantage </a:t>
            </a:r>
            <a:r>
              <a:rPr lang="en-US" dirty="0"/>
              <a:t>of, or is detrimental to, the distinctive character or the repute of the trade mark</a:t>
            </a:r>
            <a:r>
              <a:rPr lang="en-US" dirty="0" smtClean="0"/>
              <a:t>.</a:t>
            </a:r>
          </a:p>
          <a:p>
            <a:pPr lvl="1" eaLnBrk="1" hangingPunct="1"/>
            <a:endParaRPr lang="en-US" sz="2200" dirty="0" smtClean="0"/>
          </a:p>
          <a:p>
            <a:pPr eaLnBrk="1" hangingPunct="1"/>
            <a:endParaRPr lang="en-US" sz="2200" dirty="0" smtClean="0"/>
          </a:p>
          <a:p>
            <a:pPr lvl="1" eaLnBrk="1" hangingPunct="1"/>
            <a:endParaRPr lang="en-US" sz="22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spTree>
    <p:extLst>
      <p:ext uri="{BB962C8B-B14F-4D97-AF65-F5344CB8AC3E}">
        <p14:creationId xmlns:p14="http://schemas.microsoft.com/office/powerpoint/2010/main" val="2472221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4</a:t>
            </a:fld>
            <a:endParaRPr lang="en-US" dirty="0"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	Reputation in the E.U.</a:t>
            </a:r>
            <a:br>
              <a:rPr lang="en-US" dirty="0" smtClean="0"/>
            </a:br>
            <a:r>
              <a:rPr lang="en-US" dirty="0" smtClean="0"/>
              <a:t>	B.	</a:t>
            </a:r>
            <a:r>
              <a:rPr lang="en-US" i="1" dirty="0" smtClean="0"/>
              <a:t>General Motors</a:t>
            </a:r>
          </a:p>
        </p:txBody>
      </p:sp>
      <p:sp>
        <p:nvSpPr>
          <p:cNvPr id="18435" name="Rectangle 3"/>
          <p:cNvSpPr>
            <a:spLocks noGrp="1" noChangeArrowheads="1"/>
          </p:cNvSpPr>
          <p:nvPr>
            <p:ph type="body" idx="1"/>
          </p:nvPr>
        </p:nvSpPr>
        <p:spPr>
          <a:xfrm>
            <a:off x="120501" y="1600200"/>
            <a:ext cx="8915400" cy="4525963"/>
          </a:xfrm>
        </p:spPr>
        <p:txBody>
          <a:bodyPr/>
          <a:lstStyle/>
          <a:p>
            <a:pPr eaLnBrk="1" hangingPunct="1"/>
            <a:r>
              <a:rPr lang="en-US" sz="1900" dirty="0" smtClean="0"/>
              <a:t>General Motors Corp. v. </a:t>
            </a:r>
            <a:r>
              <a:rPr lang="en-US" sz="1900" dirty="0" err="1" smtClean="0"/>
              <a:t>Yplon</a:t>
            </a:r>
            <a:r>
              <a:rPr lang="en-US" sz="1900" dirty="0" smtClean="0"/>
              <a:t> SA, C-375/97, [1999] ECR I-5421</a:t>
            </a:r>
          </a:p>
          <a:p>
            <a:pPr lvl="1"/>
            <a:r>
              <a:rPr lang="en-US" sz="1900" dirty="0" smtClean="0"/>
              <a:t>Para. 24: “The public </a:t>
            </a:r>
            <a:r>
              <a:rPr lang="en-US" sz="1900" dirty="0"/>
              <a:t>amongst which the earlier trade mark must have acquired a reputation is that concerned by </a:t>
            </a:r>
            <a:r>
              <a:rPr lang="en-US" sz="1900" dirty="0" smtClean="0"/>
              <a:t>that trade </a:t>
            </a:r>
            <a:r>
              <a:rPr lang="en-US" sz="1900" dirty="0"/>
              <a:t>mark, that is to say, depending on the product or service marketed, </a:t>
            </a:r>
            <a:r>
              <a:rPr lang="en-US" sz="1900" dirty="0">
                <a:solidFill>
                  <a:srgbClr val="FFFF00"/>
                </a:solidFill>
              </a:rPr>
              <a:t>either the public at large or a </a:t>
            </a:r>
            <a:r>
              <a:rPr lang="en-US" sz="1900" dirty="0" smtClean="0">
                <a:solidFill>
                  <a:srgbClr val="FFFF00"/>
                </a:solidFill>
              </a:rPr>
              <a:t>more </a:t>
            </a:r>
            <a:r>
              <a:rPr lang="en-US" sz="1900" dirty="0" err="1" smtClean="0">
                <a:solidFill>
                  <a:srgbClr val="FFFF00"/>
                </a:solidFill>
              </a:rPr>
              <a:t>specialised</a:t>
            </a:r>
            <a:r>
              <a:rPr lang="en-US" sz="1900" dirty="0" smtClean="0">
                <a:solidFill>
                  <a:srgbClr val="FFFF00"/>
                </a:solidFill>
              </a:rPr>
              <a:t> public</a:t>
            </a:r>
            <a:r>
              <a:rPr lang="en-US" sz="1900" dirty="0" smtClean="0"/>
              <a:t>, for example traders in a specific sector.”</a:t>
            </a:r>
          </a:p>
          <a:p>
            <a:pPr lvl="1"/>
            <a:r>
              <a:rPr lang="en-US" sz="1900" dirty="0" smtClean="0"/>
              <a:t>Para. 25: “It </a:t>
            </a:r>
            <a:r>
              <a:rPr lang="en-US" sz="1900" dirty="0">
                <a:solidFill>
                  <a:srgbClr val="FFFF00"/>
                </a:solidFill>
              </a:rPr>
              <a:t>cannot be inferred </a:t>
            </a:r>
            <a:r>
              <a:rPr lang="en-US" sz="1900" dirty="0"/>
              <a:t>from either the letter or the spirit of Article 5(2) of the Directive that the trade </a:t>
            </a:r>
            <a:r>
              <a:rPr lang="en-US" sz="1900" dirty="0" smtClean="0"/>
              <a:t>mark must </a:t>
            </a:r>
            <a:r>
              <a:rPr lang="en-US" sz="1900" dirty="0"/>
              <a:t>be known by a </a:t>
            </a:r>
            <a:r>
              <a:rPr lang="en-US" sz="1900" dirty="0">
                <a:solidFill>
                  <a:srgbClr val="FFFF00"/>
                </a:solidFill>
              </a:rPr>
              <a:t>given percentage of the public </a:t>
            </a:r>
            <a:r>
              <a:rPr lang="en-US" sz="1900" dirty="0"/>
              <a:t>so defined</a:t>
            </a:r>
            <a:r>
              <a:rPr lang="en-US" sz="1900" dirty="0" smtClean="0"/>
              <a:t>.”</a:t>
            </a:r>
          </a:p>
          <a:p>
            <a:pPr lvl="1"/>
            <a:r>
              <a:rPr lang="en-US" sz="1900" dirty="0" smtClean="0"/>
              <a:t>Para. 27: “</a:t>
            </a:r>
            <a:r>
              <a:rPr lang="en-US" sz="1900" dirty="0"/>
              <a:t>In examining whether this condition is fulfilled, the national court must take into consideration all the relevant facts of the case, in particular the </a:t>
            </a:r>
            <a:r>
              <a:rPr lang="en-US" sz="1900" dirty="0">
                <a:solidFill>
                  <a:srgbClr val="FFFF00"/>
                </a:solidFill>
              </a:rPr>
              <a:t>market share </a:t>
            </a:r>
            <a:r>
              <a:rPr lang="en-US" sz="1900" dirty="0"/>
              <a:t>held by the trade mark, the </a:t>
            </a:r>
            <a:r>
              <a:rPr lang="en-US" sz="1900" dirty="0">
                <a:solidFill>
                  <a:srgbClr val="FFFF00"/>
                </a:solidFill>
              </a:rPr>
              <a:t>intensity, geographical extent and duration of its use</a:t>
            </a:r>
            <a:r>
              <a:rPr lang="en-US" sz="1900" dirty="0"/>
              <a:t>, and the </a:t>
            </a:r>
            <a:r>
              <a:rPr lang="en-US" sz="1900" dirty="0">
                <a:solidFill>
                  <a:srgbClr val="FFFF00"/>
                </a:solidFill>
              </a:rPr>
              <a:t>size of the investment made by the undertaking in promoting it</a:t>
            </a:r>
            <a:r>
              <a:rPr lang="en-US" sz="1900" dirty="0" smtClean="0"/>
              <a:t>.”</a:t>
            </a:r>
          </a:p>
          <a:p>
            <a:pPr lvl="1"/>
            <a:r>
              <a:rPr lang="en-US" sz="1900" dirty="0" smtClean="0"/>
              <a:t>Para. 28: “…</a:t>
            </a:r>
            <a:r>
              <a:rPr lang="en-US" sz="1900" dirty="0"/>
              <a:t>a trade mark cannot be required to have a reputation 'throughout‘ the territory of the Member State. It is sufficient for it to exist in a </a:t>
            </a:r>
            <a:r>
              <a:rPr lang="en-US" sz="1900" dirty="0">
                <a:solidFill>
                  <a:srgbClr val="FFFF00"/>
                </a:solidFill>
              </a:rPr>
              <a:t>substantial part </a:t>
            </a:r>
            <a:r>
              <a:rPr lang="en-US" sz="1900" dirty="0"/>
              <a:t>of it</a:t>
            </a:r>
            <a:r>
              <a:rPr lang="en-US" sz="1900" dirty="0" smtClean="0"/>
              <a:t>.”</a:t>
            </a:r>
            <a:endParaRPr lang="en-US" sz="1900" dirty="0"/>
          </a:p>
          <a:p>
            <a:pPr lvl="1"/>
            <a:endParaRPr lang="en-US" dirty="0" smtClean="0"/>
          </a:p>
          <a:p>
            <a:pPr eaLnBrk="1" hangingPunct="1"/>
            <a:endParaRPr lang="en-US" sz="2200" dirty="0" smtClean="0"/>
          </a:p>
          <a:p>
            <a:pPr lvl="1" eaLnBrk="1" hangingPunct="1"/>
            <a:endParaRPr lang="en-US" sz="22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spTree>
    <p:extLst>
      <p:ext uri="{BB962C8B-B14F-4D97-AF65-F5344CB8AC3E}">
        <p14:creationId xmlns:p14="http://schemas.microsoft.com/office/powerpoint/2010/main" val="1199338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5</a:t>
            </a:fld>
            <a:endParaRPr lang="en-US" dirty="0"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	Reputation in the E.U.</a:t>
            </a:r>
            <a:br>
              <a:rPr lang="en-US" dirty="0" smtClean="0"/>
            </a:br>
            <a:r>
              <a:rPr lang="en-US" dirty="0" smtClean="0"/>
              <a:t>	</a:t>
            </a:r>
            <a:r>
              <a:rPr lang="en-US" dirty="0"/>
              <a:t>C</a:t>
            </a:r>
            <a:r>
              <a:rPr lang="en-US" dirty="0" smtClean="0"/>
              <a:t>.	</a:t>
            </a:r>
            <a:r>
              <a:rPr lang="en-US" i="1" dirty="0" smtClean="0"/>
              <a:t>Pago</a:t>
            </a:r>
          </a:p>
        </p:txBody>
      </p:sp>
      <p:sp>
        <p:nvSpPr>
          <p:cNvPr id="18435" name="Rectangle 3"/>
          <p:cNvSpPr>
            <a:spLocks noGrp="1" noChangeArrowheads="1"/>
          </p:cNvSpPr>
          <p:nvPr>
            <p:ph type="body" idx="1"/>
          </p:nvPr>
        </p:nvSpPr>
        <p:spPr>
          <a:xfrm>
            <a:off x="120501" y="1600200"/>
            <a:ext cx="8915400" cy="4525963"/>
          </a:xfrm>
        </p:spPr>
        <p:txBody>
          <a:bodyPr/>
          <a:lstStyle/>
          <a:p>
            <a:pPr eaLnBrk="1" hangingPunct="1"/>
            <a:r>
              <a:rPr lang="de-DE" dirty="0"/>
              <a:t>PAGO International GmbH v Tirolmilch registrierte Genossenschaft </a:t>
            </a:r>
            <a:r>
              <a:rPr lang="de-DE" dirty="0" smtClean="0"/>
              <a:t>mbH, </a:t>
            </a:r>
            <a:r>
              <a:rPr lang="en-US" dirty="0"/>
              <a:t>C‑301/07</a:t>
            </a:r>
            <a:endParaRPr lang="de-DE" dirty="0" smtClean="0"/>
          </a:p>
          <a:p>
            <a:pPr lvl="1" eaLnBrk="1" hangingPunct="1"/>
            <a:r>
              <a:rPr lang="de-DE" dirty="0" smtClean="0"/>
              <a:t>It follows, a </a:t>
            </a:r>
            <a:r>
              <a:rPr lang="de-DE" dirty="0" smtClean="0"/>
              <a:t>fortiori (?), </a:t>
            </a:r>
            <a:r>
              <a:rPr lang="de-DE" dirty="0" smtClean="0"/>
              <a:t>from </a:t>
            </a:r>
            <a:r>
              <a:rPr lang="de-DE" i="1" dirty="0" smtClean="0"/>
              <a:t>General Motors </a:t>
            </a:r>
            <a:r>
              <a:rPr lang="de-DE" dirty="0" smtClean="0"/>
              <a:t>that having a reputation throughout the territory of a Member State, namely Austria, satisfies the reputation requirement</a:t>
            </a:r>
            <a:endParaRPr lang="de-DE" dirty="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spTree>
    <p:extLst>
      <p:ext uri="{BB962C8B-B14F-4D97-AF65-F5344CB8AC3E}">
        <p14:creationId xmlns:p14="http://schemas.microsoft.com/office/powerpoint/2010/main" val="2543340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6</a:t>
            </a:fld>
            <a:endParaRPr lang="en-US"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II.	Famousness in the U.S.</a:t>
            </a:r>
            <a:br>
              <a:rPr lang="en-US" dirty="0" smtClean="0"/>
            </a:br>
            <a:r>
              <a:rPr lang="en-US" dirty="0" smtClean="0"/>
              <a:t>	A.	Background on TDRA</a:t>
            </a:r>
          </a:p>
        </p:txBody>
      </p:sp>
      <p:sp>
        <p:nvSpPr>
          <p:cNvPr id="18435" name="Rectangle 3"/>
          <p:cNvSpPr>
            <a:spLocks noGrp="1" noChangeArrowheads="1"/>
          </p:cNvSpPr>
          <p:nvPr>
            <p:ph type="body" idx="1"/>
          </p:nvPr>
        </p:nvSpPr>
        <p:spPr/>
        <p:txBody>
          <a:bodyPr/>
          <a:lstStyle/>
          <a:p>
            <a:pPr eaLnBrk="1" hangingPunct="1"/>
            <a:r>
              <a:rPr lang="en-US" dirty="0" smtClean="0"/>
              <a:t>Effective October 6, 2006</a:t>
            </a:r>
          </a:p>
          <a:p>
            <a:pPr eaLnBrk="1" hangingPunct="1"/>
            <a:r>
              <a:rPr lang="en-US" dirty="0" smtClean="0"/>
              <a:t>Passed into law to remedy the failures of the Federal Trademark Dilution Act of 1995 (FTDA)</a:t>
            </a:r>
          </a:p>
          <a:p>
            <a:pPr lvl="1" eaLnBrk="1" hangingPunct="1"/>
            <a:r>
              <a:rPr lang="en-US" sz="2000" dirty="0" smtClean="0"/>
              <a:t>establishes likelihood of dilution standard</a:t>
            </a:r>
          </a:p>
          <a:p>
            <a:pPr lvl="1" eaLnBrk="1" hangingPunct="1"/>
            <a:r>
              <a:rPr lang="en-US" sz="2000" dirty="0" smtClean="0"/>
              <a:t>provides that non-inherently distinctive marks may qualify for protection</a:t>
            </a:r>
          </a:p>
          <a:p>
            <a:pPr lvl="1" eaLnBrk="1" hangingPunct="1"/>
            <a:r>
              <a:rPr lang="en-US" sz="2000" dirty="0" smtClean="0"/>
              <a:t>rejects doctrine of “niche fame”</a:t>
            </a:r>
          </a:p>
          <a:p>
            <a:pPr lvl="1" eaLnBrk="1" hangingPunct="1"/>
            <a:r>
              <a:rPr lang="en-US" sz="2000" dirty="0" smtClean="0"/>
              <a:t>reconfigures fame factors</a:t>
            </a:r>
          </a:p>
          <a:p>
            <a:pPr lvl="1" eaLnBrk="1" hangingPunct="1"/>
            <a:r>
              <a:rPr lang="en-US" sz="2000" dirty="0" smtClean="0"/>
              <a:t>explicitly states that blurring and tarnishment are forms of dilution</a:t>
            </a:r>
          </a:p>
          <a:p>
            <a:pPr lvl="1" eaLnBrk="1" hangingPunct="1"/>
            <a:r>
              <a:rPr lang="en-US" sz="2000" dirty="0" smtClean="0"/>
              <a:t>sets forth factors for determining blurring</a:t>
            </a:r>
          </a:p>
          <a:p>
            <a:pPr lvl="1" eaLnBrk="1" hangingPunct="1"/>
            <a:r>
              <a:rPr lang="en-US" sz="2000" dirty="0" smtClean="0"/>
              <a:t>expands scope of exclusions</a:t>
            </a:r>
          </a:p>
          <a:p>
            <a:pPr eaLnBrk="1" hangingPunct="1"/>
            <a:r>
              <a:rPr lang="en-US" sz="2000" dirty="0" smtClean="0"/>
              <a:t>Motivated by general perception that courts were nullifying the FTDA and were resisting providing antidilution protection</a:t>
            </a:r>
          </a:p>
          <a:p>
            <a:pPr lvl="1" eaLnBrk="1" hangingPunct="1"/>
            <a:endParaRPr lang="en-US" sz="2200" dirty="0" smtClean="0"/>
          </a:p>
          <a:p>
            <a:pPr eaLnBrk="1" hangingPunct="1"/>
            <a:endParaRPr lang="en-US" sz="2200" dirty="0" smtClean="0"/>
          </a:p>
          <a:p>
            <a:pPr lvl="1" eaLnBrk="1" hangingPunct="1"/>
            <a:endParaRPr lang="en-US" sz="22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cs typeface="Arial" charset="0"/>
              </a:rPr>
              <a:pPr/>
              <a:t>7</a:t>
            </a:fld>
            <a:endParaRPr lang="en-US" smtClean="0">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II.	Famousness in the U.S.</a:t>
            </a:r>
            <a:br>
              <a:rPr lang="en-US" dirty="0" smtClean="0"/>
            </a:br>
            <a:r>
              <a:rPr lang="en-US" dirty="0" smtClean="0"/>
              <a:t>	A.	Background on TDRA</a:t>
            </a:r>
          </a:p>
        </p:txBody>
      </p:sp>
      <p:sp>
        <p:nvSpPr>
          <p:cNvPr id="18435" name="Rectangle 3"/>
          <p:cNvSpPr>
            <a:spLocks noGrp="1" noChangeArrowheads="1"/>
          </p:cNvSpPr>
          <p:nvPr>
            <p:ph type="body" idx="1"/>
          </p:nvPr>
        </p:nvSpPr>
        <p:spPr/>
        <p:txBody>
          <a:bodyPr/>
          <a:lstStyle/>
          <a:p>
            <a:pPr lvl="1" eaLnBrk="1" hangingPunct="1"/>
            <a:endParaRPr lang="en-US" sz="2200" dirty="0" smtClean="0"/>
          </a:p>
          <a:p>
            <a:pPr eaLnBrk="1" hangingPunct="1"/>
            <a:endParaRPr lang="en-US" sz="2200" dirty="0" smtClean="0"/>
          </a:p>
          <a:p>
            <a:pPr lvl="1" eaLnBrk="1" hangingPunct="1"/>
            <a:endParaRPr lang="en-US" sz="22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p>
        </p:txBody>
      </p:sp>
      <p:pic>
        <p:nvPicPr>
          <p:cNvPr id="6" name="Picture 6"/>
          <p:cNvPicPr>
            <a:picLocks noChangeAspect="1" noChangeArrowheads="1"/>
          </p:cNvPicPr>
          <p:nvPr/>
        </p:nvPicPr>
        <p:blipFill>
          <a:blip r:embed="rId3" cstate="print"/>
          <a:srcRect/>
          <a:stretch>
            <a:fillRect/>
          </a:stretch>
        </p:blipFill>
        <p:spPr bwMode="auto">
          <a:xfrm>
            <a:off x="716777" y="2895600"/>
            <a:ext cx="7710446" cy="3722421"/>
          </a:xfrm>
          <a:prstGeom prst="rect">
            <a:avLst/>
          </a:prstGeom>
          <a:noFill/>
          <a:ln w="9525" algn="ctr">
            <a:noFill/>
            <a:miter lim="800000"/>
            <a:headEnd/>
            <a:tailEnd/>
          </a:ln>
        </p:spPr>
      </p:pic>
      <p:sp>
        <p:nvSpPr>
          <p:cNvPr id="7" name="Rectangle 7"/>
          <p:cNvSpPr>
            <a:spLocks noChangeArrowheads="1"/>
          </p:cNvSpPr>
          <p:nvPr/>
        </p:nvSpPr>
        <p:spPr bwMode="auto">
          <a:xfrm>
            <a:off x="1247311" y="1632568"/>
            <a:ext cx="6653213" cy="1200329"/>
          </a:xfrm>
          <a:prstGeom prst="rect">
            <a:avLst/>
          </a:prstGeom>
          <a:noFill/>
          <a:ln w="9525" algn="ctr">
            <a:noFill/>
            <a:miter lim="800000"/>
            <a:headEnd/>
            <a:tailEnd/>
          </a:ln>
        </p:spPr>
        <p:txBody>
          <a:bodyPr>
            <a:spAutoFit/>
          </a:bodyPr>
          <a:lstStyle/>
          <a:p>
            <a:pPr algn="ctr">
              <a:spcBef>
                <a:spcPts val="0"/>
              </a:spcBef>
              <a:spcAft>
                <a:spcPts val="0"/>
              </a:spcAft>
            </a:pPr>
            <a:r>
              <a:rPr lang="en-US" dirty="0"/>
              <a:t>Hershey Co. v. Art Van Furniture, Inc., 2008 WL</a:t>
            </a:r>
          </a:p>
          <a:p>
            <a:pPr algn="ctr">
              <a:spcBef>
                <a:spcPts val="0"/>
              </a:spcBef>
              <a:spcAft>
                <a:spcPts val="0"/>
              </a:spcAft>
            </a:pPr>
            <a:r>
              <a:rPr lang="en-US" dirty="0"/>
              <a:t>4724756 (</a:t>
            </a:r>
            <a:r>
              <a:rPr lang="en-US" dirty="0" err="1"/>
              <a:t>E.D.Mich</a:t>
            </a:r>
            <a:r>
              <a:rPr lang="en-US" dirty="0"/>
              <a:t>. Oct. 24, 2008</a:t>
            </a:r>
            <a:r>
              <a:rPr lang="en-US" dirty="0" smtClean="0"/>
              <a:t>) (finding no confusion, but finding dilution)</a:t>
            </a:r>
            <a:endParaRPr lang="en-US" dirty="0"/>
          </a:p>
        </p:txBody>
      </p:sp>
    </p:spTree>
    <p:extLst>
      <p:ext uri="{BB962C8B-B14F-4D97-AF65-F5344CB8AC3E}">
        <p14:creationId xmlns:p14="http://schemas.microsoft.com/office/powerpoint/2010/main" val="4282591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8</a:t>
            </a:fld>
            <a:endParaRPr lang="en-US" smtClean="0">
              <a:solidFill>
                <a:srgbClr val="000000"/>
              </a:solidFill>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B.	TDRA’s Fame Factors</a:t>
            </a:r>
          </a:p>
        </p:txBody>
      </p:sp>
      <p:sp>
        <p:nvSpPr>
          <p:cNvPr id="18435" name="Rectangle 3"/>
          <p:cNvSpPr>
            <a:spLocks noGrp="1" noChangeArrowheads="1"/>
          </p:cNvSpPr>
          <p:nvPr>
            <p:ph type="body" idx="1"/>
          </p:nvPr>
        </p:nvSpPr>
        <p:spPr/>
        <p:txBody>
          <a:bodyPr/>
          <a:lstStyle/>
          <a:p>
            <a:pPr marL="0" indent="0" algn="ctr">
              <a:buNone/>
            </a:pPr>
            <a:r>
              <a:rPr lang="en-US" sz="2000" dirty="0" smtClean="0"/>
              <a:t>43(c)(2)(A), 15 U.S.C. 1125(c)(2)(A)</a:t>
            </a:r>
          </a:p>
          <a:p>
            <a:pPr marL="0" indent="0">
              <a:buNone/>
            </a:pPr>
            <a:r>
              <a:rPr lang="en-US" sz="2000" dirty="0" smtClean="0"/>
              <a:t>…a </a:t>
            </a:r>
            <a:r>
              <a:rPr lang="en-US" sz="2000" dirty="0"/>
              <a:t>mark is famous if it is </a:t>
            </a:r>
            <a:r>
              <a:rPr lang="en-US" sz="2000" dirty="0">
                <a:solidFill>
                  <a:srgbClr val="FFFF00"/>
                </a:solidFill>
              </a:rPr>
              <a:t>widely recognized by the general consuming public of the United States </a:t>
            </a:r>
            <a:r>
              <a:rPr lang="en-US" sz="2000" dirty="0"/>
              <a:t>as a designation of source of the goods or services of the mark's owner. In determining whether a mark possesses the requisite degree of recognition, the court may consider all relevant factors, including the following:</a:t>
            </a:r>
          </a:p>
          <a:p>
            <a:pPr marL="0" indent="0">
              <a:buNone/>
            </a:pPr>
            <a:r>
              <a:rPr lang="en-US" sz="2000" dirty="0"/>
              <a:t>         (i) The duration, extent, and geographic reach of </a:t>
            </a:r>
            <a:r>
              <a:rPr lang="en-US" sz="2000" dirty="0">
                <a:solidFill>
                  <a:srgbClr val="FFFF00"/>
                </a:solidFill>
              </a:rPr>
              <a:t>advertising and publicity</a:t>
            </a:r>
            <a:r>
              <a:rPr lang="en-US" sz="2000" dirty="0"/>
              <a:t> of the mark, whether advertised or publicized by the owner or third parties.</a:t>
            </a:r>
          </a:p>
          <a:p>
            <a:pPr marL="0" indent="0">
              <a:buNone/>
            </a:pPr>
            <a:r>
              <a:rPr lang="en-US" sz="2000" dirty="0"/>
              <a:t>         (ii) The amount, volume, and geographic extent of </a:t>
            </a:r>
            <a:r>
              <a:rPr lang="en-US" sz="2000" dirty="0">
                <a:solidFill>
                  <a:srgbClr val="FFFF00"/>
                </a:solidFill>
              </a:rPr>
              <a:t>sales</a:t>
            </a:r>
            <a:r>
              <a:rPr lang="en-US" sz="2000" dirty="0"/>
              <a:t> of goods or services offered under the mark.</a:t>
            </a:r>
          </a:p>
          <a:p>
            <a:pPr marL="0" indent="0">
              <a:buNone/>
            </a:pPr>
            <a:r>
              <a:rPr lang="en-US" sz="2000" dirty="0"/>
              <a:t>         (iii) The extent of </a:t>
            </a:r>
            <a:r>
              <a:rPr lang="en-US" sz="2000" dirty="0">
                <a:solidFill>
                  <a:srgbClr val="FFFF00"/>
                </a:solidFill>
              </a:rPr>
              <a:t>actual recognition </a:t>
            </a:r>
            <a:r>
              <a:rPr lang="en-US" sz="2000" dirty="0"/>
              <a:t>of the mark.</a:t>
            </a:r>
          </a:p>
          <a:p>
            <a:pPr marL="0" indent="0">
              <a:buNone/>
            </a:pPr>
            <a:r>
              <a:rPr lang="en-US" sz="2000" dirty="0"/>
              <a:t>         (iv) Whether the mark was </a:t>
            </a:r>
            <a:r>
              <a:rPr lang="en-US" sz="2000" dirty="0">
                <a:solidFill>
                  <a:srgbClr val="FFFF00"/>
                </a:solidFill>
              </a:rPr>
              <a:t>registered</a:t>
            </a:r>
            <a:r>
              <a:rPr lang="en-US" sz="2000" dirty="0"/>
              <a:t> under the Act of March 3, 1881, or the Act of February 20, 1905, or on the principal register.</a:t>
            </a:r>
          </a:p>
          <a:p>
            <a:pPr lvl="1" eaLnBrk="1" hangingPunct="1"/>
            <a:endParaRPr lang="en-US" sz="2000" dirty="0" smtClean="0"/>
          </a:p>
          <a:p>
            <a:pPr eaLnBrk="1" hangingPunct="1"/>
            <a:endParaRPr lang="en-US" sz="2000" dirty="0" smtClean="0"/>
          </a:p>
          <a:p>
            <a:pPr lvl="1" eaLnBrk="1" hangingPunct="1"/>
            <a:endParaRPr lang="en-US" sz="2000" dirty="0" smtClean="0"/>
          </a:p>
        </p:txBody>
      </p:sp>
      <p:sp>
        <p:nvSpPr>
          <p:cNvPr id="18436" name="Line 4"/>
          <p:cNvSpPr>
            <a:spLocks noChangeShapeType="1"/>
          </p:cNvSpPr>
          <p:nvPr/>
        </p:nvSpPr>
        <p:spPr bwMode="auto">
          <a:xfrm>
            <a:off x="120501"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4102568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C3609914-D14A-420B-8F61-62782591BDC7}" type="slidenum">
              <a:rPr lang="en-US" smtClean="0">
                <a:solidFill>
                  <a:srgbClr val="000000"/>
                </a:solidFill>
                <a:cs typeface="Arial" charset="0"/>
              </a:rPr>
              <a:pPr/>
              <a:t>9</a:t>
            </a:fld>
            <a:endParaRPr lang="en-US" dirty="0" smtClean="0">
              <a:solidFill>
                <a:srgbClr val="000000"/>
              </a:solidFill>
              <a:cs typeface="Arial" charset="0"/>
            </a:endParaRPr>
          </a:p>
        </p:txBody>
      </p:sp>
      <p:sp>
        <p:nvSpPr>
          <p:cNvPr id="18434" name="Rectangle 2"/>
          <p:cNvSpPr>
            <a:spLocks noGrp="1" noChangeArrowheads="1"/>
          </p:cNvSpPr>
          <p:nvPr>
            <p:ph type="title"/>
          </p:nvPr>
        </p:nvSpPr>
        <p:spPr/>
        <p:txBody>
          <a:bodyPr/>
          <a:lstStyle/>
          <a:p>
            <a:pPr algn="l" eaLnBrk="1" hangingPunct="1"/>
            <a:r>
              <a:rPr lang="en-US" dirty="0" smtClean="0"/>
              <a:t>II.	</a:t>
            </a:r>
            <a:r>
              <a:rPr lang="en-US" dirty="0"/>
              <a:t>Famousness in the U.S.</a:t>
            </a:r>
            <a:r>
              <a:rPr lang="en-US" dirty="0" smtClean="0"/>
              <a:t/>
            </a:r>
            <a:br>
              <a:rPr lang="en-US" dirty="0" smtClean="0"/>
            </a:br>
            <a:r>
              <a:rPr lang="en-US" dirty="0" smtClean="0"/>
              <a:t>	</a:t>
            </a:r>
            <a:r>
              <a:rPr lang="en-US" dirty="0"/>
              <a:t>C</a:t>
            </a:r>
            <a:r>
              <a:rPr lang="en-US" dirty="0" smtClean="0"/>
              <a:t>.	</a:t>
            </a:r>
            <a:r>
              <a:rPr lang="en-US" i="1" dirty="0" smtClean="0"/>
              <a:t>Cf</a:t>
            </a:r>
            <a:r>
              <a:rPr lang="en-US" dirty="0" smtClean="0"/>
              <a:t>. Old FTDA Factors</a:t>
            </a:r>
          </a:p>
        </p:txBody>
      </p:sp>
      <p:sp>
        <p:nvSpPr>
          <p:cNvPr id="18435" name="Rectangle 3"/>
          <p:cNvSpPr>
            <a:spLocks noGrp="1" noChangeArrowheads="1"/>
          </p:cNvSpPr>
          <p:nvPr>
            <p:ph type="body" idx="1"/>
          </p:nvPr>
        </p:nvSpPr>
        <p:spPr/>
        <p:txBody>
          <a:bodyPr/>
          <a:lstStyle/>
          <a:p>
            <a:pPr marL="0" indent="0" algn="ctr">
              <a:buNone/>
            </a:pPr>
            <a:r>
              <a:rPr lang="en-US" sz="2000" dirty="0" smtClean="0"/>
              <a:t>43(c)(1), 15 U.S.C. 1125(c)(1)</a:t>
            </a:r>
            <a:endParaRPr lang="en-US" sz="1800" dirty="0"/>
          </a:p>
          <a:p>
            <a:pPr marL="0" indent="0">
              <a:buNone/>
            </a:pPr>
            <a:r>
              <a:rPr lang="en-US" sz="1750" dirty="0" smtClean="0"/>
              <a:t>In </a:t>
            </a:r>
            <a:r>
              <a:rPr lang="en-US" sz="1750" dirty="0"/>
              <a:t>determining whether a mark is </a:t>
            </a:r>
            <a:r>
              <a:rPr lang="en-US" sz="1750" dirty="0">
                <a:solidFill>
                  <a:srgbClr val="FFFF00"/>
                </a:solidFill>
              </a:rPr>
              <a:t>distinctive and famous</a:t>
            </a:r>
            <a:r>
              <a:rPr lang="en-US" sz="1750" dirty="0"/>
              <a:t>, a court may consider factors such as, but not limited </a:t>
            </a:r>
            <a:r>
              <a:rPr lang="en-US" sz="1750" dirty="0" smtClean="0"/>
              <a:t>to—</a:t>
            </a:r>
          </a:p>
          <a:p>
            <a:pPr marL="0" indent="0">
              <a:buNone/>
            </a:pPr>
            <a:r>
              <a:rPr lang="en-US" sz="1750" dirty="0"/>
              <a:t> </a:t>
            </a:r>
            <a:r>
              <a:rPr lang="en-US" sz="1750" dirty="0" smtClean="0"/>
              <a:t> (</a:t>
            </a:r>
            <a:r>
              <a:rPr lang="en-US" sz="1750" dirty="0"/>
              <a:t>A) the degree of </a:t>
            </a:r>
            <a:r>
              <a:rPr lang="en-US" sz="1750" dirty="0">
                <a:solidFill>
                  <a:srgbClr val="FFFF00"/>
                </a:solidFill>
              </a:rPr>
              <a:t>inherent or acquired distinctiveness </a:t>
            </a:r>
            <a:r>
              <a:rPr lang="en-US" sz="1750" dirty="0"/>
              <a:t>of the mark;</a:t>
            </a:r>
          </a:p>
          <a:p>
            <a:pPr marL="0" indent="0">
              <a:buNone/>
            </a:pPr>
            <a:r>
              <a:rPr lang="en-US" sz="1750" dirty="0" smtClean="0"/>
              <a:t>  (</a:t>
            </a:r>
            <a:r>
              <a:rPr lang="en-US" sz="1750" dirty="0"/>
              <a:t>B) the duration and extent of </a:t>
            </a:r>
            <a:r>
              <a:rPr lang="en-US" sz="1750" dirty="0">
                <a:solidFill>
                  <a:srgbClr val="FFFF00"/>
                </a:solidFill>
              </a:rPr>
              <a:t>use </a:t>
            </a:r>
            <a:r>
              <a:rPr lang="en-US" sz="1750" dirty="0"/>
              <a:t>of the mark in connection with the goods or services with which the mark is used</a:t>
            </a:r>
            <a:r>
              <a:rPr lang="en-US" sz="1750" dirty="0" smtClean="0"/>
              <a:t>;</a:t>
            </a:r>
          </a:p>
          <a:p>
            <a:pPr marL="0" indent="0">
              <a:buNone/>
            </a:pPr>
            <a:r>
              <a:rPr lang="en-US" sz="1750" dirty="0" smtClean="0"/>
              <a:t>  (</a:t>
            </a:r>
            <a:r>
              <a:rPr lang="en-US" sz="1750" dirty="0"/>
              <a:t>C) the duration and extent of </a:t>
            </a:r>
            <a:r>
              <a:rPr lang="en-US" sz="1750" dirty="0">
                <a:solidFill>
                  <a:srgbClr val="FFFF00"/>
                </a:solidFill>
              </a:rPr>
              <a:t>advertising and publicity </a:t>
            </a:r>
            <a:r>
              <a:rPr lang="en-US" sz="1750" dirty="0"/>
              <a:t>of the mark;</a:t>
            </a:r>
          </a:p>
          <a:p>
            <a:pPr marL="0" indent="0">
              <a:buNone/>
            </a:pPr>
            <a:r>
              <a:rPr lang="en-US" sz="1750" dirty="0" smtClean="0"/>
              <a:t>  (</a:t>
            </a:r>
            <a:r>
              <a:rPr lang="en-US" sz="1750" dirty="0"/>
              <a:t>D) the </a:t>
            </a:r>
            <a:r>
              <a:rPr lang="en-US" sz="1750" dirty="0">
                <a:solidFill>
                  <a:srgbClr val="FFFF00"/>
                </a:solidFill>
              </a:rPr>
              <a:t>geographical extent </a:t>
            </a:r>
            <a:r>
              <a:rPr lang="en-US" sz="1750" dirty="0"/>
              <a:t>of the trading area in which the mark is used;</a:t>
            </a:r>
          </a:p>
          <a:p>
            <a:pPr marL="0" indent="0">
              <a:buNone/>
            </a:pPr>
            <a:r>
              <a:rPr lang="en-US" sz="1750" dirty="0" smtClean="0"/>
              <a:t>  (</a:t>
            </a:r>
            <a:r>
              <a:rPr lang="en-US" sz="1750" dirty="0"/>
              <a:t>E) the </a:t>
            </a:r>
            <a:r>
              <a:rPr lang="en-US" sz="1750" dirty="0">
                <a:solidFill>
                  <a:srgbClr val="FFFF00"/>
                </a:solidFill>
              </a:rPr>
              <a:t>channels of trade </a:t>
            </a:r>
            <a:r>
              <a:rPr lang="en-US" sz="1750" dirty="0"/>
              <a:t>for the goods or services with which the mark is used;</a:t>
            </a:r>
          </a:p>
          <a:p>
            <a:pPr marL="0" indent="0">
              <a:buNone/>
            </a:pPr>
            <a:r>
              <a:rPr lang="en-US" sz="1750" dirty="0" smtClean="0"/>
              <a:t>  (</a:t>
            </a:r>
            <a:r>
              <a:rPr lang="en-US" sz="1750" dirty="0"/>
              <a:t>F) the degree of </a:t>
            </a:r>
            <a:r>
              <a:rPr lang="en-US" sz="1750" dirty="0">
                <a:solidFill>
                  <a:srgbClr val="FFFF00"/>
                </a:solidFill>
              </a:rPr>
              <a:t>recognition of the mark </a:t>
            </a:r>
            <a:r>
              <a:rPr lang="en-US" sz="1750" dirty="0"/>
              <a:t>in the trading areas and channels of trade used by the marks' owner and the person against whom the injunction is sought;</a:t>
            </a:r>
          </a:p>
          <a:p>
            <a:pPr marL="0" indent="0">
              <a:buNone/>
            </a:pPr>
            <a:r>
              <a:rPr lang="en-US" sz="1750" dirty="0" smtClean="0"/>
              <a:t>  (</a:t>
            </a:r>
            <a:r>
              <a:rPr lang="en-US" sz="1750" dirty="0"/>
              <a:t>G) the nature and extent of </a:t>
            </a:r>
            <a:r>
              <a:rPr lang="en-US" sz="1750" dirty="0">
                <a:solidFill>
                  <a:srgbClr val="FFFF00"/>
                </a:solidFill>
              </a:rPr>
              <a:t>use of the same or similar marks by third parties</a:t>
            </a:r>
            <a:r>
              <a:rPr lang="en-US" sz="1750" dirty="0"/>
              <a:t>; </a:t>
            </a:r>
            <a:r>
              <a:rPr lang="en-US" sz="1750" dirty="0" smtClean="0"/>
              <a:t>and</a:t>
            </a:r>
          </a:p>
          <a:p>
            <a:pPr marL="0" indent="0">
              <a:buNone/>
            </a:pPr>
            <a:r>
              <a:rPr lang="en-US" sz="1750" dirty="0" smtClean="0"/>
              <a:t>  (</a:t>
            </a:r>
            <a:r>
              <a:rPr lang="en-US" sz="1750" dirty="0"/>
              <a:t>H) whether the mark was </a:t>
            </a:r>
            <a:r>
              <a:rPr lang="en-US" sz="1750" dirty="0">
                <a:solidFill>
                  <a:srgbClr val="FFFF00"/>
                </a:solidFill>
              </a:rPr>
              <a:t>registered</a:t>
            </a:r>
            <a:r>
              <a:rPr lang="en-US" sz="1750" dirty="0"/>
              <a:t> under the Act of March 3, 1881, or the Act of February 20, 1905, or on the principal register.</a:t>
            </a:r>
          </a:p>
          <a:p>
            <a:pPr marL="0" indent="0">
              <a:buNone/>
            </a:pPr>
            <a:endParaRPr lang="en-US" sz="2000" dirty="0"/>
          </a:p>
          <a:p>
            <a:pPr lvl="1" eaLnBrk="1" hangingPunct="1"/>
            <a:endParaRPr lang="en-US" sz="2000" dirty="0" smtClean="0"/>
          </a:p>
          <a:p>
            <a:pPr algn="just" eaLnBrk="1" hangingPunct="1"/>
            <a:endParaRPr lang="en-US" sz="2000" dirty="0" smtClean="0"/>
          </a:p>
          <a:p>
            <a:pPr lvl="1" algn="just" eaLnBrk="1" hangingPunct="1"/>
            <a:endParaRPr lang="en-US" sz="2000" dirty="0" smtClean="0"/>
          </a:p>
        </p:txBody>
      </p:sp>
      <p:sp>
        <p:nvSpPr>
          <p:cNvPr id="18436" name="Line 4"/>
          <p:cNvSpPr>
            <a:spLocks noChangeShapeType="1"/>
          </p:cNvSpPr>
          <p:nvPr/>
        </p:nvSpPr>
        <p:spPr bwMode="auto">
          <a:xfrm>
            <a:off x="97466" y="1447800"/>
            <a:ext cx="8915400" cy="0"/>
          </a:xfrm>
          <a:prstGeom prst="line">
            <a:avLst/>
          </a:prstGeom>
          <a:noFill/>
          <a:ln w="28575">
            <a:solidFill>
              <a:schemeClr val="bg1"/>
            </a:solidFill>
            <a:round/>
            <a:headEnd/>
            <a:tailEnd/>
          </a:ln>
        </p:spPr>
        <p:txBody>
          <a:bodyPr>
            <a:spAutoFit/>
          </a:bodyPr>
          <a:lstStyle/>
          <a:p>
            <a:endParaRPr lang="en-US">
              <a:solidFill>
                <a:srgbClr val="FFFFFF"/>
              </a:solidFill>
            </a:endParaRPr>
          </a:p>
        </p:txBody>
      </p:sp>
    </p:spTree>
    <p:extLst>
      <p:ext uri="{BB962C8B-B14F-4D97-AF65-F5344CB8AC3E}">
        <p14:creationId xmlns:p14="http://schemas.microsoft.com/office/powerpoint/2010/main" val="2902376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9004</TotalTime>
  <Words>1971</Words>
  <Application>Microsoft Office PowerPoint</Application>
  <PresentationFormat>On-screen Show (4:3)</PresentationFormat>
  <Paragraphs>163</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Degrees of Recognition in Global Trademark Law: “Well-Known” and “Famous” Marks and “Marks with a Reputation”</vt:lpstr>
      <vt:lpstr>Outline</vt:lpstr>
      <vt:lpstr>I. Reputation in the E.U.  A. Background on E.U. Law</vt:lpstr>
      <vt:lpstr>I. Reputation in the E.U.  B. General Motors</vt:lpstr>
      <vt:lpstr>I. Reputation in the E.U.  C. Pago</vt:lpstr>
      <vt:lpstr>II. Famousness in the U.S.  A. Background on TDRA</vt:lpstr>
      <vt:lpstr>II. Famousness in the U.S.  A. Background on TDRA</vt:lpstr>
      <vt:lpstr>II. Famousness in the U.S.  B. TDRA’s Fame Factors</vt:lpstr>
      <vt:lpstr>II. Famousness in the U.S.  C. Cf. Old FTDA Factors</vt:lpstr>
      <vt:lpstr>II. Famousness in the U.S.  D. Background on Empirical Study</vt:lpstr>
      <vt:lpstr>(IV. Findings  A. Correlation of Infringement and    Dilution Outcomes)</vt:lpstr>
      <vt:lpstr>II. Famousness in the U.S.  E. Application of TDRA Factors</vt:lpstr>
      <vt:lpstr>II. Famousness in the U.S.  E. Application of TDRA Factors</vt:lpstr>
      <vt:lpstr>II. Famousness in the U.S.  E. Application of TDRA Factors</vt:lpstr>
      <vt:lpstr>II. Famousness in the U.S.  E. Application of TDRA Factors</vt:lpstr>
      <vt:lpstr>II. Famousness in the U.S.  B. TDRA’s Fame Factors</vt:lpstr>
      <vt:lpstr>II. Famousness in the U.S.  F. State-Level Antidilution Protection</vt:lpstr>
      <vt:lpstr>III. “Well-Known” Marks in the U.S.  A. Grupo Gigante</vt:lpstr>
      <vt:lpstr>III. “Well-Known” Marks in the U.S.  B. Punchgini</vt:lpstr>
      <vt:lpstr>PowerPoint Presentation</vt:lpstr>
    </vt:vector>
  </TitlesOfParts>
  <Company>Cardozo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Barton Beebe</dc:creator>
  <cp:lastModifiedBy>Admin</cp:lastModifiedBy>
  <cp:revision>166</cp:revision>
  <dcterms:created xsi:type="dcterms:W3CDTF">2005-06-22T21:30:30Z</dcterms:created>
  <dcterms:modified xsi:type="dcterms:W3CDTF">2010-10-13T15:35:08Z</dcterms:modified>
</cp:coreProperties>
</file>