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95B3E-4FDE-4F3E-B4A7-CF380AAEAE95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B5CD4-8DC5-4989-B775-E5A90C8E1E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D4BC7-D6EA-4403-9342-38ADAE9D968E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CB64-83F6-4808-869F-9C1B02C90B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71464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Trade Mark Law and the Public Interest in Keeping Signs Available - Evolution </a:t>
            </a:r>
            <a:r>
              <a:rPr lang="en-GB" dirty="0"/>
              <a:t>of the </a:t>
            </a:r>
            <a:r>
              <a:rPr lang="en-GB" dirty="0" smtClean="0"/>
              <a:t>Concept </a:t>
            </a:r>
            <a:r>
              <a:rPr lang="en-GB" dirty="0"/>
              <a:t>in the </a:t>
            </a:r>
            <a:r>
              <a:rPr lang="en-GB" dirty="0" smtClean="0"/>
              <a:t>Jurisdiction </a:t>
            </a:r>
            <a:r>
              <a:rPr lang="en-GB" dirty="0"/>
              <a:t>of the </a:t>
            </a:r>
            <a:r>
              <a:rPr lang="en-GB" dirty="0" smtClean="0"/>
              <a:t>ECJ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5000636"/>
            <a:ext cx="5857916" cy="96678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Lionel </a:t>
            </a:r>
            <a:r>
              <a:rPr lang="en-GB" dirty="0" err="1" smtClean="0"/>
              <a:t>Bently</a:t>
            </a:r>
            <a:endParaRPr lang="en-GB" dirty="0" smtClean="0"/>
          </a:p>
          <a:p>
            <a:r>
              <a:rPr lang="en-GB" dirty="0" smtClean="0"/>
              <a:t>(University of Cambridge)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ECJ Jurisprudence (3). Some worries.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Personal names. </a:t>
            </a:r>
            <a:r>
              <a:rPr lang="en-GB" dirty="0" smtClean="0"/>
              <a:t>After </a:t>
            </a:r>
            <a:r>
              <a:rPr lang="en-GB" i="1" dirty="0" smtClean="0"/>
              <a:t>Nichols</a:t>
            </a:r>
            <a:r>
              <a:rPr lang="en-GB" dirty="0" smtClean="0"/>
              <a:t>, a trader who wants to use his own name must rely on a defence? This may be acceptable if a mark has acquired distinctiveness, but is it really right that the first to register should monopolise such a sign? Even with a common name?</a:t>
            </a:r>
          </a:p>
          <a:p>
            <a:r>
              <a:rPr lang="en-GB" b="1" dirty="0" smtClean="0"/>
              <a:t>Foreign Equivalents. </a:t>
            </a:r>
            <a:r>
              <a:rPr lang="en-GB" dirty="0" smtClean="0"/>
              <a:t>After </a:t>
            </a:r>
            <a:r>
              <a:rPr lang="en-GB" i="1" dirty="0" err="1" smtClean="0"/>
              <a:t>Matratzen</a:t>
            </a:r>
            <a:r>
              <a:rPr lang="en-GB" dirty="0" smtClean="0"/>
              <a:t>, foreign descriptive words could well be </a:t>
            </a:r>
            <a:r>
              <a:rPr lang="en-GB" dirty="0" err="1" smtClean="0"/>
              <a:t>registrable</a:t>
            </a:r>
            <a:r>
              <a:rPr lang="en-GB" dirty="0" smtClean="0"/>
              <a:t>. In US, such marks cannot be registered. What about freedom to describe good amongst small immigrant communities?</a:t>
            </a:r>
          </a:p>
          <a:p>
            <a:r>
              <a:rPr lang="en-GB" b="1" dirty="0" smtClean="0"/>
              <a:t>Laudatory Terms. </a:t>
            </a:r>
            <a:r>
              <a:rPr lang="en-GB" dirty="0" smtClean="0"/>
              <a:t>The CFI requires a description to be direct and specific. This potentially makes ‘BEST’/’FINEST’ etc non-descriptive (for Art 3(1)(c): </a:t>
            </a:r>
            <a:r>
              <a:rPr lang="en-GB" dirty="0" err="1" smtClean="0"/>
              <a:t>quaere</a:t>
            </a:r>
            <a:r>
              <a:rPr lang="en-GB" dirty="0" smtClean="0"/>
              <a:t>, Article 6(1)(b)). Surely these signs should not be monopolised without distinctiveness through use?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preference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Justification for protection is distinctiveness in marketplace</a:t>
            </a:r>
          </a:p>
          <a:p>
            <a:r>
              <a:rPr lang="en-GB" dirty="0" smtClean="0"/>
              <a:t>Registration of unused marks should only occur where there would be minimal impact on other traders (</a:t>
            </a:r>
            <a:r>
              <a:rPr lang="en-GB" dirty="0" err="1" smtClean="0"/>
              <a:t>eg</a:t>
            </a:r>
            <a:r>
              <a:rPr lang="en-GB" dirty="0" smtClean="0"/>
              <a:t> where highly unlikely they would choose such signs)</a:t>
            </a:r>
          </a:p>
          <a:p>
            <a:r>
              <a:rPr lang="en-GB" dirty="0" smtClean="0"/>
              <a:t>Two components: would consumers see as a mark? Might other traders legitimately wish to use? </a:t>
            </a:r>
          </a:p>
          <a:p>
            <a:r>
              <a:rPr lang="en-GB" dirty="0" smtClean="0"/>
              <a:t>Further consideration of requirement of availability in relation to signs that have acquired distinctiveness. (Note, for example, US refusal to register generic marks </a:t>
            </a:r>
            <a:r>
              <a:rPr lang="en-GB" smtClean="0"/>
              <a:t>full stop)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justification for protecting trade marks is distinctiveness </a:t>
            </a:r>
            <a:r>
              <a:rPr lang="en-GB" i="1" dirty="0" smtClean="0"/>
              <a:t>in the market place</a:t>
            </a:r>
          </a:p>
          <a:p>
            <a:r>
              <a:rPr lang="en-GB" dirty="0" smtClean="0"/>
              <a:t>Assessable </a:t>
            </a:r>
            <a:r>
              <a:rPr lang="en-GB" i="1" dirty="0" smtClean="0"/>
              <a:t>ex post </a:t>
            </a:r>
            <a:r>
              <a:rPr lang="en-GB" dirty="0" smtClean="0"/>
              <a:t>on the basis of empirical evidence</a:t>
            </a:r>
          </a:p>
          <a:p>
            <a:r>
              <a:rPr lang="en-GB" dirty="0" smtClean="0"/>
              <a:t>But registration system permit protection </a:t>
            </a:r>
            <a:r>
              <a:rPr lang="en-GB" i="1" dirty="0" smtClean="0"/>
              <a:t>ex ante</a:t>
            </a:r>
            <a:r>
              <a:rPr lang="en-GB" dirty="0" smtClean="0"/>
              <a:t>, which raises additional problems (see below)</a:t>
            </a:r>
          </a:p>
          <a:p>
            <a:r>
              <a:rPr lang="en-GB" dirty="0" smtClean="0"/>
              <a:t>Even if a sign is distinctive there may be countervailing norms leading to non-</a:t>
            </a:r>
            <a:r>
              <a:rPr lang="en-GB" dirty="0" err="1" smtClean="0"/>
              <a:t>registrability</a:t>
            </a:r>
            <a:r>
              <a:rPr lang="en-GB" dirty="0" smtClean="0"/>
              <a:t> (or non-protection)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Countervailing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Other people’s rights/interests (relative grounds)</a:t>
            </a:r>
          </a:p>
          <a:p>
            <a:r>
              <a:rPr lang="en-GB" dirty="0" smtClean="0"/>
              <a:t>The integrity of the legal system (morality/public policy/deception)</a:t>
            </a:r>
          </a:p>
          <a:p>
            <a:r>
              <a:rPr lang="en-GB" dirty="0" smtClean="0"/>
              <a:t>The rights of the state and collectives (emblems, GIs)</a:t>
            </a:r>
          </a:p>
          <a:p>
            <a:r>
              <a:rPr lang="en-GB" dirty="0" smtClean="0"/>
              <a:t>The freedom of competitors to use certain signs to compete </a:t>
            </a:r>
          </a:p>
          <a:p>
            <a:r>
              <a:rPr lang="en-GB" dirty="0" smtClean="0"/>
              <a:t>The freedom of competitors to use certain </a:t>
            </a:r>
            <a:r>
              <a:rPr lang="en-GB" dirty="0" smtClean="0"/>
              <a:t>descriptions (freedom of speech/the commons)</a:t>
            </a:r>
          </a:p>
          <a:p>
            <a:r>
              <a:rPr lang="en-GB" dirty="0" smtClean="0"/>
              <a:t>The rights of individuals to use their own names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Countervailing Norms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14393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416852"/>
              </a:tblGrid>
              <a:tr h="627421">
                <a:tc>
                  <a:txBody>
                    <a:bodyPr/>
                    <a:lstStyle/>
                    <a:p>
                      <a:endParaRPr lang="en-US" sz="1400" b="0" i="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Absolute/</a:t>
                      </a:r>
                    </a:p>
                    <a:p>
                      <a:r>
                        <a:rPr lang="en-GB" sz="1400" b="0" i="0" dirty="0" err="1" smtClean="0">
                          <a:latin typeface="Times New Roman" pitchFamily="18" charset="0"/>
                        </a:rPr>
                        <a:t>Overcomable</a:t>
                      </a:r>
                      <a:endParaRPr lang="en-US" sz="14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Absolute/Not </a:t>
                      </a:r>
                      <a:r>
                        <a:rPr lang="en-GB" sz="1400" b="0" i="0" dirty="0" err="1" smtClean="0">
                          <a:latin typeface="Times New Roman" pitchFamily="18" charset="0"/>
                        </a:rPr>
                        <a:t>Overcomable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Relative/Not </a:t>
                      </a:r>
                      <a:r>
                        <a:rPr lang="en-GB" sz="1400" b="0" i="0" dirty="0" err="1" smtClean="0">
                          <a:latin typeface="Times New Roman" pitchFamily="18" charset="0"/>
                        </a:rPr>
                        <a:t>Overcomable</a:t>
                      </a:r>
                      <a:r>
                        <a:rPr lang="en-GB" sz="1400" b="0" i="0" dirty="0" smtClean="0">
                          <a:latin typeface="Times New Roman" pitchFamily="18" charset="0"/>
                        </a:rPr>
                        <a:t> (except consent)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Revocation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Exception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2632"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Other people’s rights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Article</a:t>
                      </a:r>
                      <a:r>
                        <a:rPr lang="en-GB" sz="1400" b="0" i="0" baseline="0" dirty="0" smtClean="0">
                          <a:latin typeface="Times New Roman" pitchFamily="18" charset="0"/>
                        </a:rPr>
                        <a:t> 4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 6(2) (local rights)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627421"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Integrity</a:t>
                      </a:r>
                      <a:r>
                        <a:rPr lang="en-GB" sz="1400" b="0" i="0" baseline="0" dirty="0" smtClean="0">
                          <a:latin typeface="Times New Roman" pitchFamily="18" charset="0"/>
                        </a:rPr>
                        <a:t> of legal system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Article 3(1)(f), (g); 3(2)(a), (b), (c)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 12(2)(b)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2632"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Rights of state and collectives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Article</a:t>
                      </a:r>
                      <a:r>
                        <a:rPr lang="en-GB" sz="1400" b="0" i="0" baseline="0" dirty="0" smtClean="0">
                          <a:latin typeface="Times New Roman" pitchFamily="18" charset="0"/>
                        </a:rPr>
                        <a:t> 3(1)(h)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627421"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Freedom of competitors to make</a:t>
                      </a:r>
                      <a:r>
                        <a:rPr lang="en-GB" sz="1400" b="0" i="0" baseline="0" dirty="0" smtClean="0">
                          <a:latin typeface="Times New Roman" pitchFamily="18" charset="0"/>
                        </a:rPr>
                        <a:t> products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Article 3(1)(b)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dirty="0" smtClean="0">
                          <a:latin typeface="Times New Roman" pitchFamily="18" charset="0"/>
                        </a:rPr>
                        <a:t>Article 3(1)(e)</a:t>
                      </a:r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91700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Freedom of competitors to use certain descriptions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Article 3(1)(c), (d)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Art</a:t>
                      </a:r>
                      <a:r>
                        <a:rPr lang="en-GB" sz="1400" baseline="0" dirty="0" smtClean="0">
                          <a:latin typeface="Times New Roman" pitchFamily="18" charset="0"/>
                        </a:rPr>
                        <a:t> 12(2)(a)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Article 6(1)(b), (c);</a:t>
                      </a:r>
                      <a:r>
                        <a:rPr lang="en-GB" sz="1400" baseline="0" dirty="0" smtClean="0">
                          <a:latin typeface="Times New Roman" pitchFamily="18" charset="0"/>
                        </a:rPr>
                        <a:t> Art 7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627421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Rights of individuals in their names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Article 3(1)(b)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Article 4(4)(c)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imes New Roman" pitchFamily="18" charset="0"/>
                        </a:rPr>
                        <a:t>Article 6(1)(c)</a:t>
                      </a:r>
                      <a:endParaRPr lang="en-US" sz="140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problem of predicting distinctiveness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Assuming use, how will consumers react?</a:t>
            </a:r>
          </a:p>
          <a:p>
            <a:r>
              <a:rPr lang="en-GB" dirty="0" smtClean="0"/>
              <a:t>We know many signs, including descriptive signs, personal names and shapes, can become trade marks</a:t>
            </a:r>
          </a:p>
          <a:p>
            <a:r>
              <a:rPr lang="en-GB" dirty="0" smtClean="0"/>
              <a:t>We do not know whether and how the trader will use the mark nor the likely response</a:t>
            </a:r>
          </a:p>
          <a:p>
            <a:r>
              <a:rPr lang="en-GB" dirty="0" smtClean="0"/>
              <a:t>Why would we not predict that a personal name, foreign description, slogan or shape would not operate as a mark?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Concerns with permitting free for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Justification for allowing registration of marks </a:t>
            </a:r>
            <a:r>
              <a:rPr lang="en-GB" i="1" dirty="0" smtClean="0"/>
              <a:t>ex ante</a:t>
            </a:r>
            <a:r>
              <a:rPr lang="en-GB" dirty="0" smtClean="0"/>
              <a:t> is weak (and much less robust than the justification for protecting marks established in the market place)</a:t>
            </a:r>
          </a:p>
          <a:p>
            <a:r>
              <a:rPr lang="en-GB" dirty="0" smtClean="0"/>
              <a:t>So, we are more concerned where such </a:t>
            </a:r>
            <a:r>
              <a:rPr lang="en-GB" i="1" dirty="0" smtClean="0"/>
              <a:t>ex ante </a:t>
            </a:r>
            <a:r>
              <a:rPr lang="en-GB" dirty="0" smtClean="0"/>
              <a:t>registration has a negative effect</a:t>
            </a:r>
          </a:p>
          <a:p>
            <a:r>
              <a:rPr lang="en-GB" dirty="0" smtClean="0"/>
              <a:t>Possible negative effects on freedom to trade and freedom of speech: inability to compete at all; restriction on ability to describe goods/qualities; depletion of obvious marks (or best marks)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Reflecting these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i="1" dirty="0" err="1" smtClean="0"/>
              <a:t>Freihaltbedürfnis</a:t>
            </a:r>
            <a:r>
              <a:rPr lang="en-GB" dirty="0" smtClean="0"/>
              <a:t> – real, current, serious need to leave free. Discussion by </a:t>
            </a:r>
            <a:r>
              <a:rPr lang="en-GB" dirty="0" err="1" smtClean="0"/>
              <a:t>Colomer</a:t>
            </a:r>
            <a:r>
              <a:rPr lang="en-GB" dirty="0" smtClean="0"/>
              <a:t> in </a:t>
            </a:r>
            <a:r>
              <a:rPr lang="en-GB" i="1" dirty="0" smtClean="0"/>
              <a:t>Adidas III </a:t>
            </a:r>
          </a:p>
          <a:p>
            <a:r>
              <a:rPr lang="en-GB" dirty="0" smtClean="0"/>
              <a:t>In the UK, and most European countries, early statutes allowed registration of very limited classes of sign (not, for example, words)</a:t>
            </a:r>
          </a:p>
          <a:p>
            <a:r>
              <a:rPr lang="en-GB" dirty="0" smtClean="0"/>
              <a:t>In the UK, case-law refused to allow registration of </a:t>
            </a:r>
            <a:r>
              <a:rPr lang="en-GB" b="1" dirty="0" smtClean="0"/>
              <a:t>any sign which an honest trader  is likely</a:t>
            </a:r>
            <a:r>
              <a:rPr lang="en-GB" dirty="0" smtClean="0"/>
              <a:t>, in the ordinary course of business and without improper motive, </a:t>
            </a:r>
            <a:r>
              <a:rPr lang="en-GB" b="1" dirty="0" smtClean="0"/>
              <a:t>to desire to use </a:t>
            </a:r>
            <a:r>
              <a:rPr lang="en-GB" dirty="0" smtClean="0"/>
              <a:t>in connection with their own goods (Lord Parker in </a:t>
            </a:r>
            <a:r>
              <a:rPr lang="en-GB" i="1" dirty="0" smtClean="0"/>
              <a:t>W&amp;G du </a:t>
            </a:r>
            <a:r>
              <a:rPr lang="en-GB" i="1" dirty="0" err="1" smtClean="0"/>
              <a:t>Cros</a:t>
            </a:r>
            <a:r>
              <a:rPr lang="en-GB" i="1" dirty="0" smtClean="0"/>
              <a:t> </a:t>
            </a:r>
            <a:r>
              <a:rPr lang="en-GB" dirty="0" smtClean="0"/>
              <a:t>(1913)</a:t>
            </a:r>
          </a:p>
          <a:p>
            <a:r>
              <a:rPr lang="en-GB" dirty="0" smtClean="0"/>
              <a:t>Applied to YORKSHIRE for copper tubes and YORK for trailers even though 100% distinctive in fact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ECJ Jurisprudence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Rejected </a:t>
            </a:r>
            <a:r>
              <a:rPr lang="en-GB" i="1" dirty="0" err="1" smtClean="0"/>
              <a:t>Freihaltbedürfnis</a:t>
            </a:r>
            <a:r>
              <a:rPr lang="en-GB" dirty="0" smtClean="0"/>
              <a:t> in </a:t>
            </a:r>
            <a:r>
              <a:rPr lang="en-GB" i="1" dirty="0" smtClean="0"/>
              <a:t>Windsurfing</a:t>
            </a:r>
            <a:r>
              <a:rPr lang="en-GB" dirty="0" smtClean="0"/>
              <a:t> </a:t>
            </a:r>
          </a:p>
          <a:p>
            <a:r>
              <a:rPr lang="en-GB" dirty="0" smtClean="0"/>
              <a:t>But recognised that Article 3(1)(c) gives effect to public interest that descriptive signs are free for traders to use (so called ‘requirement’ or ‘principle of availability’)</a:t>
            </a:r>
          </a:p>
          <a:p>
            <a:r>
              <a:rPr lang="en-GB" dirty="0" smtClean="0"/>
              <a:t>Has failed to explain how this public interest should be applied (the test in </a:t>
            </a:r>
            <a:r>
              <a:rPr lang="en-GB" i="1" dirty="0" smtClean="0"/>
              <a:t>Windsurfing </a:t>
            </a:r>
            <a:r>
              <a:rPr lang="en-GB" dirty="0" smtClean="0"/>
              <a:t>being consumer-oriented, and thus problematic)</a:t>
            </a:r>
          </a:p>
          <a:p>
            <a:r>
              <a:rPr lang="en-GB" dirty="0" smtClean="0"/>
              <a:t>Could it be wider than </a:t>
            </a:r>
            <a:r>
              <a:rPr lang="en-GB" i="1" dirty="0" err="1" smtClean="0"/>
              <a:t>Freihaltbedürfnis</a:t>
            </a:r>
            <a:r>
              <a:rPr lang="en-GB" dirty="0" smtClean="0"/>
              <a:t>?</a:t>
            </a:r>
            <a:r>
              <a:rPr lang="en-GB" dirty="0" smtClean="0"/>
              <a:t> – no need for current, serious, real – just </a:t>
            </a:r>
            <a:r>
              <a:rPr lang="en-GB" b="1" i="1" dirty="0" smtClean="0"/>
              <a:t>capable</a:t>
            </a:r>
            <a:r>
              <a:rPr lang="en-GB" dirty="0" smtClean="0"/>
              <a:t> of being used by trader as description (</a:t>
            </a:r>
            <a:r>
              <a:rPr lang="en-GB" i="1" dirty="0" err="1" smtClean="0"/>
              <a:t>Doublemint</a:t>
            </a:r>
            <a:r>
              <a:rPr lang="en-GB" dirty="0" smtClean="0"/>
              <a:t>). More like old UK test.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ECJ Jurisprudence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715040"/>
          </a:xfrm>
        </p:spPr>
        <p:txBody>
          <a:bodyPr>
            <a:noAutofit/>
          </a:bodyPr>
          <a:lstStyle/>
          <a:p>
            <a:r>
              <a:rPr lang="en-GB" sz="2400" dirty="0" smtClean="0"/>
              <a:t>Declined to treat Article 3(1)(b) as underpinned by the same ‘public interest’ as Article 3(1)(c): </a:t>
            </a:r>
            <a:r>
              <a:rPr lang="en-GB" sz="2400" i="1" dirty="0" smtClean="0"/>
              <a:t>Sat.1</a:t>
            </a:r>
          </a:p>
          <a:p>
            <a:r>
              <a:rPr lang="en-GB" sz="2400" dirty="0" smtClean="0"/>
              <a:t>Treats Article 3(1)(b) question as merely one of consumer perception (would it be recognised as a mark?) </a:t>
            </a:r>
          </a:p>
          <a:p>
            <a:pPr>
              <a:buNone/>
            </a:pPr>
            <a:r>
              <a:rPr lang="en-GB" sz="2400" dirty="0" smtClean="0"/>
              <a:t>(a) does this make sense given origin/history of PC Article 6 </a:t>
            </a:r>
            <a:r>
              <a:rPr lang="en-GB" sz="2400" dirty="0" err="1" smtClean="0"/>
              <a:t>quinquies</a:t>
            </a:r>
            <a:r>
              <a:rPr lang="en-GB" sz="2400" dirty="0" smtClean="0"/>
              <a:t> ?</a:t>
            </a:r>
          </a:p>
          <a:p>
            <a:pPr>
              <a:buNone/>
            </a:pPr>
            <a:r>
              <a:rPr lang="en-GB" sz="2400" dirty="0" smtClean="0"/>
              <a:t>(b) where does this leave </a:t>
            </a:r>
            <a:r>
              <a:rPr lang="en-GB" sz="2400" i="1" dirty="0" err="1" smtClean="0"/>
              <a:t>Libertel</a:t>
            </a:r>
            <a:r>
              <a:rPr lang="en-GB" sz="2400" dirty="0" smtClean="0"/>
              <a:t>?</a:t>
            </a:r>
          </a:p>
          <a:p>
            <a:pPr>
              <a:buNone/>
            </a:pPr>
            <a:r>
              <a:rPr lang="en-GB" sz="2400" dirty="0" smtClean="0"/>
              <a:t>(c) can this be reconciled with principle that a descriptive mark is per se devoid of distinctive character?</a:t>
            </a:r>
          </a:p>
          <a:p>
            <a:pPr>
              <a:buNone/>
            </a:pPr>
            <a:r>
              <a:rPr lang="en-GB" sz="2400" dirty="0" smtClean="0"/>
              <a:t>(d) does this cause tribunals to disguise availability considerations in assumptions about the average consumer?  (Or worse still, distort the meaning of the term ‘sign’ as in </a:t>
            </a:r>
            <a:r>
              <a:rPr lang="en-GB" sz="2400" i="1" dirty="0" smtClean="0"/>
              <a:t>Dyson</a:t>
            </a:r>
            <a:r>
              <a:rPr lang="en-GB" sz="2400" dirty="0" smtClean="0"/>
              <a:t>)?</a:t>
            </a:r>
          </a:p>
          <a:p>
            <a:pPr>
              <a:buNone/>
            </a:pPr>
            <a:r>
              <a:rPr lang="en-GB" sz="2400" dirty="0" smtClean="0"/>
              <a:t>(e) Shouldn’t signs be excluded wherever their monopolisation would limit or restrict capacity to compete (even if consumers would think trade marks)?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1037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Trade Mark Law and the Public Interest in Keeping Signs Available - Evolution of the Concept in the Jurisdiction of the ECJ</vt:lpstr>
      <vt:lpstr>Distinctiveness</vt:lpstr>
      <vt:lpstr>Countervailing Norms</vt:lpstr>
      <vt:lpstr>Countervailing Norms</vt:lpstr>
      <vt:lpstr>The problem of predicting distinctiveness</vt:lpstr>
      <vt:lpstr>Concerns with permitting free for all</vt:lpstr>
      <vt:lpstr>Reflecting these concerns</vt:lpstr>
      <vt:lpstr>ECJ Jurisprudence (1)</vt:lpstr>
      <vt:lpstr>ECJ Jurisprudence (2)</vt:lpstr>
      <vt:lpstr>ECJ Jurisprudence (3). Some worries.</vt:lpstr>
      <vt:lpstr>My preference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Marks and The Public Interest</dc:title>
  <dc:creator>lb329</dc:creator>
  <cp:lastModifiedBy>lb329</cp:lastModifiedBy>
  <cp:revision>15</cp:revision>
  <dcterms:created xsi:type="dcterms:W3CDTF">2009-03-18T13:41:41Z</dcterms:created>
  <dcterms:modified xsi:type="dcterms:W3CDTF">2009-03-18T15:54:52Z</dcterms:modified>
</cp:coreProperties>
</file>